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6"/>
    <p:sldMasterId id="2147483684" r:id="rId7"/>
    <p:sldMasterId id="2147483697" r:id="rId8"/>
    <p:sldMasterId id="2147483709" r:id="rId9"/>
  </p:sldMasterIdLst>
  <p:notesMasterIdLst>
    <p:notesMasterId r:id="rId31"/>
  </p:notesMasterIdLst>
  <p:handoutMasterIdLst>
    <p:handoutMasterId r:id="rId32"/>
  </p:handoutMasterIdLst>
  <p:sldIdLst>
    <p:sldId id="256" r:id="rId10"/>
    <p:sldId id="267" r:id="rId11"/>
    <p:sldId id="269" r:id="rId12"/>
    <p:sldId id="294" r:id="rId13"/>
    <p:sldId id="295" r:id="rId14"/>
    <p:sldId id="293" r:id="rId15"/>
    <p:sldId id="297" r:id="rId16"/>
    <p:sldId id="298" r:id="rId17"/>
    <p:sldId id="299" r:id="rId18"/>
    <p:sldId id="300" r:id="rId19"/>
    <p:sldId id="302" r:id="rId20"/>
    <p:sldId id="303" r:id="rId21"/>
    <p:sldId id="304" r:id="rId22"/>
    <p:sldId id="305" r:id="rId23"/>
    <p:sldId id="306" r:id="rId24"/>
    <p:sldId id="307" r:id="rId25"/>
    <p:sldId id="308" r:id="rId26"/>
    <p:sldId id="309" r:id="rId27"/>
    <p:sldId id="310" r:id="rId28"/>
    <p:sldId id="311" r:id="rId29"/>
    <p:sldId id="26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6B5D54-02E6-4ADB-8C8C-7D3BC9B461EA}" v="33" dt="2024-02-26T16:57:37.8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511" autoAdjust="0"/>
  </p:normalViewPr>
  <p:slideViewPr>
    <p:cSldViewPr snapToGrid="0">
      <p:cViewPr varScale="1">
        <p:scale>
          <a:sx n="59" d="100"/>
          <a:sy n="59" d="100"/>
        </p:scale>
        <p:origin x="2556"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886"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2.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CD154E-E962-8C7D-8FE4-5C5B7ABEA3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07E57D2-86CD-B2F4-C9FD-CD7180BF72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100022-4B83-42EE-A4DF-233B1883529E}" type="datetimeFigureOut">
              <a:rPr lang="en-GB" smtClean="0"/>
              <a:t>26/02/2024</a:t>
            </a:fld>
            <a:endParaRPr lang="en-GB"/>
          </a:p>
        </p:txBody>
      </p:sp>
      <p:sp>
        <p:nvSpPr>
          <p:cNvPr id="4" name="Footer Placeholder 3">
            <a:extLst>
              <a:ext uri="{FF2B5EF4-FFF2-40B4-BE49-F238E27FC236}">
                <a16:creationId xmlns:a16="http://schemas.microsoft.com/office/drawing/2014/main" id="{34DAB2E2-757B-253F-E0D4-3DF2539E32A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046D5D7-2D0F-EEC7-4925-FEF2941506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FB7178-A436-446C-B8A5-0579E923832F}" type="slidenum">
              <a:rPr lang="en-GB" smtClean="0"/>
              <a:t>‹#›</a:t>
            </a:fld>
            <a:endParaRPr lang="en-GB"/>
          </a:p>
        </p:txBody>
      </p:sp>
    </p:spTree>
    <p:extLst>
      <p:ext uri="{BB962C8B-B14F-4D97-AF65-F5344CB8AC3E}">
        <p14:creationId xmlns:p14="http://schemas.microsoft.com/office/powerpoint/2010/main" val="2061022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85D3B2-DA64-4FDA-8783-9A9829D3082B}" type="datetimeFigureOut">
              <a:t>2/26/2024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0DCAC8-B8B9-4CB2-BB0A-377CA8A51B42}" type="slidenum">
              <a:t>‹#›</a:t>
            </a:fld>
            <a:endParaRPr lang="en-US"/>
          </a:p>
        </p:txBody>
      </p:sp>
    </p:spTree>
    <p:extLst>
      <p:ext uri="{BB962C8B-B14F-4D97-AF65-F5344CB8AC3E}">
        <p14:creationId xmlns:p14="http://schemas.microsoft.com/office/powerpoint/2010/main" val="415752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c1Ndym-IsQg&amp;list=TLPQMjYwMjIwMjQCYrjuec73VA&amp;index=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5RVZofPEIdk"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ducationsupport.org.uk/"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D0DCAC8-B8B9-4CB2-BB0A-377CA8A51B42}" type="slidenum">
              <a:rPr lang="en-GB" smtClean="0"/>
              <a:t>1</a:t>
            </a:fld>
            <a:endParaRPr lang="en-GB"/>
          </a:p>
        </p:txBody>
      </p:sp>
    </p:spTree>
    <p:extLst>
      <p:ext uri="{BB962C8B-B14F-4D97-AF65-F5344CB8AC3E}">
        <p14:creationId xmlns:p14="http://schemas.microsoft.com/office/powerpoint/2010/main" val="714688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There are lots of apps for this – Developed by the Mindful Awareness Research </a:t>
            </a:r>
            <a:r>
              <a:rPr lang="en-GB" sz="1200" b="0" i="0" u="none" strike="noStrike" kern="1200" dirty="0" err="1">
                <a:solidFill>
                  <a:schemeClr val="tx1"/>
                </a:solidFill>
                <a:effectLst/>
                <a:latin typeface="+mn-lt"/>
                <a:ea typeface="+mn-ea"/>
                <a:cs typeface="+mn-cs"/>
              </a:rPr>
              <a:t>Center</a:t>
            </a:r>
            <a:r>
              <a:rPr lang="en-GB" sz="1200" b="0" i="0" u="none" strike="noStrike" kern="1200" dirty="0">
                <a:solidFill>
                  <a:schemeClr val="tx1"/>
                </a:solidFill>
                <a:effectLst/>
                <a:latin typeface="+mn-lt"/>
                <a:ea typeface="+mn-ea"/>
                <a:cs typeface="+mn-cs"/>
              </a:rPr>
              <a:t> at the University of California, Los Angeles (UCLA), 10 per cent happier (my mum likes this one – not condescending), Calm (subscription), headspace which is free for most education staff. May need to explore these to find one with the personalities that suit you. </a:t>
            </a:r>
          </a:p>
          <a:p>
            <a:endParaRPr lang="en-GB" dirty="0"/>
          </a:p>
          <a:p>
            <a:r>
              <a:rPr lang="en-GB" dirty="0">
                <a:hlinkClick r:id="rId3"/>
              </a:rPr>
              <a:t>Headspace | Mini Meditation | Let Go of Stress (youtube.com)</a:t>
            </a:r>
            <a:endParaRPr lang="en-GB" dirty="0"/>
          </a:p>
        </p:txBody>
      </p:sp>
      <p:sp>
        <p:nvSpPr>
          <p:cNvPr id="4" name="Slide Number Placeholder 3"/>
          <p:cNvSpPr>
            <a:spLocks noGrp="1"/>
          </p:cNvSpPr>
          <p:nvPr>
            <p:ph type="sldNum" sz="quarter" idx="5"/>
          </p:nvPr>
        </p:nvSpPr>
        <p:spPr/>
        <p:txBody>
          <a:bodyPr/>
          <a:lstStyle/>
          <a:p>
            <a:fld id="{9D0DCAC8-B8B9-4CB2-BB0A-377CA8A51B42}" type="slidenum">
              <a:rPr lang="en-GB" smtClean="0"/>
              <a:t>10</a:t>
            </a:fld>
            <a:endParaRPr lang="en-GB"/>
          </a:p>
        </p:txBody>
      </p:sp>
    </p:spTree>
    <p:extLst>
      <p:ext uri="{BB962C8B-B14F-4D97-AF65-F5344CB8AC3E}">
        <p14:creationId xmlns:p14="http://schemas.microsoft.com/office/powerpoint/2010/main" val="3132014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Take notice also links to Gratitude </a:t>
            </a:r>
            <a:r>
              <a:rPr lang="en-GB" baseline="0" dirty="0" err="1"/>
              <a:t>eg.</a:t>
            </a:r>
            <a:r>
              <a:rPr lang="en-GB" baseline="0" dirty="0"/>
              <a:t> Write/share 3 good things. The more we record good things, the more we notice them as we happen, the more we remember them. Done just 2 mins a day for 21 days the brain scans for positive, not negative. Gratitude garden app or diary. Solid research base.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Photos – thank you board in one school and a kindness tree in another school. Could be an email.</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Shawn </a:t>
            </a:r>
            <a:r>
              <a:rPr lang="en-GB" baseline="0" dirty="0" err="1"/>
              <a:t>Achor</a:t>
            </a:r>
            <a:r>
              <a:rPr lang="en-GB" baseline="0" dirty="0"/>
              <a:t> psychologist at Harvard (link to his video at the end)- When we notice the positive we feel more positive. Dopamine turns on all the learning centres in the brain. </a:t>
            </a:r>
            <a:endParaRPr lang="en-GB" dirty="0"/>
          </a:p>
          <a:p>
            <a:endParaRPr lang="en-GB" dirty="0"/>
          </a:p>
        </p:txBody>
      </p:sp>
      <p:sp>
        <p:nvSpPr>
          <p:cNvPr id="4" name="Slide Number Placeholder 3"/>
          <p:cNvSpPr>
            <a:spLocks noGrp="1"/>
          </p:cNvSpPr>
          <p:nvPr>
            <p:ph type="sldNum" sz="quarter" idx="5"/>
          </p:nvPr>
        </p:nvSpPr>
        <p:spPr/>
        <p:txBody>
          <a:bodyPr/>
          <a:lstStyle/>
          <a:p>
            <a:fld id="{9D0DCAC8-B8B9-4CB2-BB0A-377CA8A51B42}" type="slidenum">
              <a:rPr lang="en-GB" smtClean="0"/>
              <a:t>11</a:t>
            </a:fld>
            <a:endParaRPr lang="en-GB"/>
          </a:p>
        </p:txBody>
      </p:sp>
    </p:spTree>
    <p:extLst>
      <p:ext uri="{BB962C8B-B14F-4D97-AF65-F5344CB8AC3E}">
        <p14:creationId xmlns:p14="http://schemas.microsoft.com/office/powerpoint/2010/main" val="1975428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Learning affects our well-being in lots of positive ways. It exposes us to new ideas and helps us stay curious and engaged. It also gives us a sense of accomplishment and helps boost our self-confidence and resilience.</a:t>
            </a:r>
          </a:p>
          <a:p>
            <a:endParaRPr lang="en-GB" dirty="0"/>
          </a:p>
          <a:p>
            <a:r>
              <a:rPr lang="en-GB" dirty="0"/>
              <a:t>When we are focused on something, we are being mindful, and that often happens when we are learning something new. Challenge yourself to master something. </a:t>
            </a:r>
          </a:p>
          <a:p>
            <a:endParaRPr lang="en-GB" dirty="0"/>
          </a:p>
          <a:p>
            <a:r>
              <a:rPr lang="en-GB" dirty="0"/>
              <a:t>Sing, try a sport, learn a skill, draw. You might have a party trick already, if not YouTube can teach you anything!(almost) We will all learn something new together when I show a video soon.</a:t>
            </a:r>
          </a:p>
          <a:p>
            <a:endParaRPr lang="en-GB" dirty="0"/>
          </a:p>
        </p:txBody>
      </p:sp>
      <p:sp>
        <p:nvSpPr>
          <p:cNvPr id="4" name="Slide Number Placeholder 3"/>
          <p:cNvSpPr>
            <a:spLocks noGrp="1"/>
          </p:cNvSpPr>
          <p:nvPr>
            <p:ph type="sldNum" sz="quarter" idx="5"/>
          </p:nvPr>
        </p:nvSpPr>
        <p:spPr/>
        <p:txBody>
          <a:bodyPr/>
          <a:lstStyle/>
          <a:p>
            <a:fld id="{9D0DCAC8-B8B9-4CB2-BB0A-377CA8A51B42}" type="slidenum">
              <a:rPr lang="en-GB" smtClean="0"/>
              <a:t>12</a:t>
            </a:fld>
            <a:endParaRPr lang="en-GB"/>
          </a:p>
        </p:txBody>
      </p:sp>
    </p:spTree>
    <p:extLst>
      <p:ext uri="{BB962C8B-B14F-4D97-AF65-F5344CB8AC3E}">
        <p14:creationId xmlns:p14="http://schemas.microsoft.com/office/powerpoint/2010/main" val="3322854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0563"/>
            <a:ext cx="5486400" cy="3086100"/>
          </a:xfrm>
        </p:spPr>
      </p:sp>
      <p:sp>
        <p:nvSpPr>
          <p:cNvPr id="3" name="Notes Placeholder 2"/>
          <p:cNvSpPr>
            <a:spLocks noGrp="1"/>
          </p:cNvSpPr>
          <p:nvPr>
            <p:ph type="body" idx="1"/>
          </p:nvPr>
        </p:nvSpPr>
        <p:spPr>
          <a:xfrm>
            <a:off x="685800" y="3912288"/>
            <a:ext cx="5486400" cy="4980859"/>
          </a:xfrm>
        </p:spPr>
        <p:txBody>
          <a:bodyPr/>
          <a:lstStyle/>
          <a:p>
            <a:r>
              <a:rPr lang="en-US" sz="1100" dirty="0"/>
              <a:t>Learning helps us use our strengths. </a:t>
            </a:r>
            <a:r>
              <a:rPr lang="en-US" sz="1100" baseline="0" dirty="0"/>
              <a:t>‘Flow’ (losing yourself) comes from working with your strengths.</a:t>
            </a:r>
            <a:endParaRPr lang="en-US" sz="1100" kern="1200" dirty="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Two of the founders</a:t>
            </a:r>
            <a:r>
              <a:rPr lang="en-US" sz="1100" kern="1200" baseline="0" dirty="0">
                <a:solidFill>
                  <a:schemeClr val="tx1"/>
                </a:solidFill>
                <a:effectLst/>
                <a:latin typeface="+mn-lt"/>
                <a:ea typeface="+mn-ea"/>
                <a:cs typeface="+mn-cs"/>
              </a:rPr>
              <a:t> of Positive Psychology (Seligman &amp; </a:t>
            </a:r>
            <a:r>
              <a:rPr lang="en-US" sz="1100" kern="1200" baseline="0" dirty="0" err="1">
                <a:solidFill>
                  <a:schemeClr val="tx1"/>
                </a:solidFill>
                <a:effectLst/>
                <a:latin typeface="+mn-lt"/>
                <a:ea typeface="+mn-ea"/>
                <a:cs typeface="+mn-cs"/>
              </a:rPr>
              <a:t>Perterson</a:t>
            </a:r>
            <a:r>
              <a:rPr lang="en-US" sz="1100" kern="1200" baseline="0" dirty="0">
                <a:solidFill>
                  <a:schemeClr val="tx1"/>
                </a:solidFill>
                <a:effectLst/>
                <a:latin typeface="+mn-lt"/>
                <a:ea typeface="+mn-ea"/>
                <a:cs typeface="+mn-cs"/>
              </a:rPr>
              <a:t>) developed a classification of human strengths, that  consistently emerge across history, culture, gender, SES.  24 character strengths, 6 broad categories.</a:t>
            </a:r>
          </a:p>
          <a:p>
            <a:endParaRPr lang="en-US" sz="1100" kern="1200" baseline="0" dirty="0">
              <a:solidFill>
                <a:schemeClr val="tx1"/>
              </a:solidFill>
              <a:effectLst/>
              <a:latin typeface="+mn-lt"/>
              <a:ea typeface="+mn-ea"/>
              <a:cs typeface="+mn-cs"/>
            </a:endParaRPr>
          </a:p>
          <a:p>
            <a:r>
              <a:rPr lang="en-US" sz="1100" kern="1200" baseline="0" dirty="0">
                <a:solidFill>
                  <a:schemeClr val="tx1"/>
                </a:solidFill>
                <a:effectLst/>
                <a:latin typeface="+mn-lt"/>
                <a:ea typeface="+mn-ea"/>
                <a:cs typeface="+mn-cs"/>
              </a:rPr>
              <a:t>This is now a well evidenced intervention. </a:t>
            </a:r>
            <a:r>
              <a:rPr lang="en-GB" sz="1100" kern="1200" dirty="0">
                <a:solidFill>
                  <a:schemeClr val="tx1"/>
                </a:solidFill>
                <a:effectLst/>
                <a:latin typeface="+mn-lt"/>
                <a:ea typeface="+mn-ea"/>
                <a:cs typeface="+mn-cs"/>
              </a:rPr>
              <a:t>When </a:t>
            </a:r>
            <a:r>
              <a:rPr lang="en-GB" sz="1100" i="1" kern="1200" dirty="0">
                <a:solidFill>
                  <a:schemeClr val="tx1"/>
                </a:solidFill>
                <a:effectLst/>
                <a:latin typeface="+mn-lt"/>
                <a:ea typeface="+mn-ea"/>
                <a:cs typeface="+mn-cs"/>
              </a:rPr>
              <a:t>skilfully applied</a:t>
            </a:r>
            <a:r>
              <a:rPr lang="en-GB" sz="1100" kern="1200" dirty="0">
                <a:solidFill>
                  <a:schemeClr val="tx1"/>
                </a:solidFill>
                <a:effectLst/>
                <a:latin typeface="+mn-lt"/>
                <a:ea typeface="+mn-ea"/>
                <a:cs typeface="+mn-cs"/>
              </a:rPr>
              <a:t>, character strengths can have a significant positive impact on your life. Research shows that using character strengths can help:</a:t>
            </a:r>
            <a:endParaRPr lang="en-US" sz="1100" kern="1200" dirty="0">
              <a:solidFill>
                <a:schemeClr val="tx1"/>
              </a:solidFill>
              <a:effectLst/>
              <a:latin typeface="+mn-lt"/>
              <a:ea typeface="+mn-ea"/>
              <a:cs typeface="+mn-cs"/>
            </a:endParaRPr>
          </a:p>
          <a:p>
            <a:pPr marL="171450" lvl="0" indent="-171450">
              <a:buFont typeface="Arial" charset="0"/>
              <a:buChar char="•"/>
            </a:pPr>
            <a:r>
              <a:rPr lang="en-GB" sz="1100" kern="1200" dirty="0">
                <a:solidFill>
                  <a:schemeClr val="tx1"/>
                </a:solidFill>
                <a:effectLst/>
                <a:latin typeface="+mn-lt"/>
                <a:ea typeface="+mn-ea"/>
                <a:cs typeface="+mn-cs"/>
              </a:rPr>
              <a:t>Buffer against, manage and overcome problems i.e. build our resilience </a:t>
            </a:r>
            <a:endParaRPr lang="en-US" sz="1100" kern="1200" dirty="0">
              <a:solidFill>
                <a:schemeClr val="tx1"/>
              </a:solidFill>
              <a:effectLst/>
              <a:latin typeface="+mn-lt"/>
              <a:ea typeface="+mn-ea"/>
              <a:cs typeface="+mn-cs"/>
            </a:endParaRPr>
          </a:p>
          <a:p>
            <a:pPr marL="171450" lvl="0" indent="-171450">
              <a:buFont typeface="Arial" charset="0"/>
              <a:buChar char="•"/>
            </a:pPr>
            <a:r>
              <a:rPr lang="en-GB" sz="1100" kern="1200" dirty="0">
                <a:solidFill>
                  <a:schemeClr val="tx1"/>
                </a:solidFill>
                <a:effectLst/>
                <a:latin typeface="+mn-lt"/>
                <a:ea typeface="+mn-ea"/>
                <a:cs typeface="+mn-cs"/>
              </a:rPr>
              <a:t>Improve relationships </a:t>
            </a:r>
            <a:endParaRPr lang="en-US" sz="1100" kern="1200" dirty="0">
              <a:solidFill>
                <a:schemeClr val="tx1"/>
              </a:solidFill>
              <a:effectLst/>
              <a:latin typeface="+mn-lt"/>
              <a:ea typeface="+mn-ea"/>
              <a:cs typeface="+mn-cs"/>
            </a:endParaRPr>
          </a:p>
          <a:p>
            <a:pPr marL="171450" indent="-171450">
              <a:buFont typeface="Arial" charset="0"/>
              <a:buChar char="•"/>
            </a:pPr>
            <a:r>
              <a:rPr lang="en-GB" sz="1100" kern="1200" dirty="0">
                <a:solidFill>
                  <a:schemeClr val="tx1"/>
                </a:solidFill>
                <a:effectLst/>
                <a:latin typeface="+mn-lt"/>
                <a:ea typeface="+mn-ea"/>
                <a:cs typeface="+mn-cs"/>
              </a:rPr>
              <a:t>Enhance heath and overall well-being – increase life satisfaction</a:t>
            </a:r>
            <a:endParaRPr lang="en-US" sz="1100" kern="1200" baseline="0" dirty="0">
              <a:solidFill>
                <a:schemeClr val="tx1"/>
              </a:solidFill>
              <a:effectLst/>
              <a:latin typeface="+mn-lt"/>
              <a:ea typeface="+mn-ea"/>
              <a:cs typeface="+mn-cs"/>
            </a:endParaRPr>
          </a:p>
          <a:p>
            <a:endParaRPr lang="en-US" sz="1100" baseline="0" dirty="0"/>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sz="1100" kern="1200" dirty="0">
                <a:solidFill>
                  <a:schemeClr val="tx1"/>
                </a:solidFill>
                <a:effectLst/>
                <a:latin typeface="+mn-lt"/>
                <a:ea typeface="+mn-ea"/>
                <a:cs typeface="+mn-cs"/>
              </a:rPr>
              <a:t>Character strengths questionnaire - I would really recommend that you try this activity yourself</a:t>
            </a:r>
            <a:r>
              <a:rPr lang="en-US" sz="1100" kern="1200" baseline="0" dirty="0">
                <a:solidFill>
                  <a:schemeClr val="tx1"/>
                </a:solidFill>
                <a:effectLst/>
                <a:latin typeface="+mn-lt"/>
                <a:ea typeface="+mn-ea"/>
                <a:cs typeface="+mn-cs"/>
              </a:rPr>
              <a:t>, as it’s a really nice exercise. For the children – there is a young person’s version ages 10-17</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lang="en-US" sz="11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sz="1100" baseline="0" dirty="0"/>
              <a:t>Think of something you don</a:t>
            </a:r>
            <a:r>
              <a:rPr lang="uk-UA" sz="1100" baseline="0" dirty="0"/>
              <a:t>’</a:t>
            </a:r>
            <a:r>
              <a:rPr lang="en-US" sz="1100" baseline="0" dirty="0"/>
              <a:t>t like to do at work- or something you need to do at least once a week. Take your top five strengths and aim to do that task using at least one of those personal strengths</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sz="1100" kern="1200" baseline="0" dirty="0">
                <a:solidFill>
                  <a:schemeClr val="tx1"/>
                </a:solidFill>
                <a:effectLst/>
                <a:latin typeface="+mn-lt"/>
                <a:ea typeface="+mn-ea"/>
                <a:cs typeface="+mn-cs"/>
              </a:rPr>
              <a:t>Share your strengths with another person and /or c</a:t>
            </a:r>
            <a:r>
              <a:rPr lang="en-US" sz="1100" kern="1200" dirty="0">
                <a:solidFill>
                  <a:schemeClr val="tx1"/>
                </a:solidFill>
                <a:effectLst/>
                <a:latin typeface="+mn-lt"/>
                <a:ea typeface="+mn-ea"/>
                <a:cs typeface="+mn-cs"/>
              </a:rPr>
              <a:t>onsider together examples of how you each already use strengths at work and home and how it links to your hobbies and interests. </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lang="en-GB" dirty="0"/>
          </a:p>
        </p:txBody>
      </p:sp>
      <p:sp>
        <p:nvSpPr>
          <p:cNvPr id="4" name="Slide Number Placeholder 3"/>
          <p:cNvSpPr>
            <a:spLocks noGrp="1"/>
          </p:cNvSpPr>
          <p:nvPr>
            <p:ph type="sldNum" sz="quarter" idx="5"/>
          </p:nvPr>
        </p:nvSpPr>
        <p:spPr/>
        <p:txBody>
          <a:bodyPr/>
          <a:lstStyle/>
          <a:p>
            <a:fld id="{9D0DCAC8-B8B9-4CB2-BB0A-377CA8A51B42}" type="slidenum">
              <a:rPr lang="en-GB" smtClean="0"/>
              <a:t>13</a:t>
            </a:fld>
            <a:endParaRPr lang="en-GB"/>
          </a:p>
        </p:txBody>
      </p:sp>
    </p:spTree>
    <p:extLst>
      <p:ext uri="{BB962C8B-B14F-4D97-AF65-F5344CB8AC3E}">
        <p14:creationId xmlns:p14="http://schemas.microsoft.com/office/powerpoint/2010/main" val="398418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 about what you like to do in your spare time – Are you a good cook? A gardener? </a:t>
            </a:r>
          </a:p>
          <a:p>
            <a:endParaRPr lang="en-GB" dirty="0"/>
          </a:p>
          <a:p>
            <a:r>
              <a:rPr lang="en-GB" dirty="0"/>
              <a:t>What did you used to love doing when you were young? At primary school / Secondary school?</a:t>
            </a:r>
          </a:p>
          <a:p>
            <a:endParaRPr lang="en-GB" dirty="0"/>
          </a:p>
          <a:p>
            <a:r>
              <a:rPr lang="en-GB" dirty="0"/>
              <a:t>“Talent bank” – any member of the team able to teach art, pottery etc? Volunteering short evening sessions for staff? Not necessarily to teach, but gather a group of interested people to have a go?</a:t>
            </a:r>
          </a:p>
          <a:p>
            <a:endParaRPr lang="en-GB" dirty="0"/>
          </a:p>
          <a:p>
            <a:r>
              <a:rPr lang="en-GB" dirty="0"/>
              <a:t>From Kings </a:t>
            </a:r>
            <a:r>
              <a:rPr lang="en-GB" dirty="0" err="1"/>
              <a:t>Copse</a:t>
            </a:r>
            <a:r>
              <a:rPr lang="en-GB" dirty="0"/>
              <a:t> - </a:t>
            </a:r>
            <a:r>
              <a:rPr lang="en-GB" sz="1200" kern="1200" dirty="0">
                <a:solidFill>
                  <a:schemeClr val="tx1"/>
                </a:solidFill>
                <a:effectLst/>
                <a:latin typeface="+mn-lt"/>
                <a:ea typeface="+mn-ea"/>
                <a:cs typeface="+mn-cs"/>
              </a:rPr>
              <a:t>We did a couple of pottery painting evenings. Art teacher did a class for staff</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the children: Obviously it’s all about learning at school, but could they run clubs for each other? Make a video teaching others about their interest – make them feel like an expert. Kids love learning party tricks– a breakdancing move, trick shot of some sort, pen spin or coin spin through fingers, something that looks cool!</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Video - Learn to draw (e.g. an elephant) in 60 sec. </a:t>
            </a:r>
            <a:r>
              <a:rPr lang="en-GB" dirty="0">
                <a:hlinkClick r:id="rId3"/>
              </a:rPr>
              <a:t>How to Draw an Elephant for Kids Easy in 60 seconds – YouTube</a:t>
            </a:r>
            <a:r>
              <a:rPr lang="en-GB" dirty="0"/>
              <a:t> https://www.youtube.com/watch?v=5RVZofPEIdk</a:t>
            </a:r>
          </a:p>
          <a:p>
            <a:endParaRPr lang="en-GB" dirty="0"/>
          </a:p>
        </p:txBody>
      </p:sp>
      <p:sp>
        <p:nvSpPr>
          <p:cNvPr id="4" name="Slide Number Placeholder 3"/>
          <p:cNvSpPr>
            <a:spLocks noGrp="1"/>
          </p:cNvSpPr>
          <p:nvPr>
            <p:ph type="sldNum" sz="quarter" idx="5"/>
          </p:nvPr>
        </p:nvSpPr>
        <p:spPr/>
        <p:txBody>
          <a:bodyPr/>
          <a:lstStyle/>
          <a:p>
            <a:fld id="{9D0DCAC8-B8B9-4CB2-BB0A-377CA8A51B42}" type="slidenum">
              <a:rPr lang="en-GB" smtClean="0"/>
              <a:t>14</a:t>
            </a:fld>
            <a:endParaRPr lang="en-GB"/>
          </a:p>
        </p:txBody>
      </p:sp>
    </p:spTree>
    <p:extLst>
      <p:ext uri="{BB962C8B-B14F-4D97-AF65-F5344CB8AC3E}">
        <p14:creationId xmlns:p14="http://schemas.microsoft.com/office/powerpoint/2010/main" val="2740556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0358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Sometimes we feel like all we do is give </a:t>
            </a:r>
            <a:r>
              <a:rPr lang="en-GB" sz="1100" b="1" dirty="0" err="1"/>
              <a:t>give</a:t>
            </a:r>
            <a:r>
              <a:rPr lang="en-GB" sz="1100" b="1" dirty="0"/>
              <a:t> </a:t>
            </a:r>
            <a:r>
              <a:rPr lang="en-GB" sz="1100" b="1" dirty="0" err="1"/>
              <a:t>give</a:t>
            </a:r>
            <a:r>
              <a:rPr lang="en-GB" sz="1100" b="1" dirty="0"/>
              <a:t>. I’m sure many of you are helping others at the moment – some lovely kindness support going on at the moment helping the children, neighbours, friends or family members who have been more vulnerable lately. </a:t>
            </a:r>
            <a:r>
              <a:rPr lang="en-GB" sz="1100" dirty="0"/>
              <a:t>Doing things for others releases endorphins in the brain and boosts happiness for us as well as the people we help. </a:t>
            </a:r>
            <a:r>
              <a:rPr lang="en-GB" sz="1100" b="0" dirty="0"/>
              <a:t>Spending money on others has more positive effects on our mental health than spending it on ourselves (although if you’re a parent you might want to keep that piece of information to yourself or your kids will never let you forget it).</a:t>
            </a:r>
            <a:endParaRPr lang="en-GB" sz="1100" b="1" dirty="0"/>
          </a:p>
          <a:p>
            <a:endParaRPr lang="en-GB" sz="1100" dirty="0"/>
          </a:p>
          <a:p>
            <a:r>
              <a:rPr lang="en-GB" sz="1100" dirty="0"/>
              <a:t>When we give to others it activates the areas of the brain associated with pleasure, social connection and trust.</a:t>
            </a:r>
          </a:p>
          <a:p>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kern="1200" dirty="0">
                <a:solidFill>
                  <a:schemeClr val="tx1"/>
                </a:solidFill>
                <a:effectLst/>
                <a:latin typeface="+mn-lt"/>
                <a:ea typeface="+mn-ea"/>
                <a:cs typeface="+mn-cs"/>
              </a:rPr>
              <a:t>Happiness is contagious! Research shows that the happiness of a close contact increases the chance of being happy by 15%. So if you’re happy, they’re more likely to be happy too.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mn-cs"/>
              </a:rPr>
              <a:t>For the children: Stories to develop kindness and empathy – Empathy Lab. Arrange events for charity that means something to them– an issue that has affected your school or your students? It’s a great way to develop empathy. One school has a Kind Kids Club – they have to do 10 acts of kindness to become a member – hold a door open etc, Litter picks, elderly </a:t>
            </a:r>
            <a:r>
              <a:rPr lang="en-GB" sz="1100" kern="1200" dirty="0" err="1">
                <a:solidFill>
                  <a:schemeClr val="tx1"/>
                </a:solidFill>
                <a:effectLst/>
                <a:latin typeface="+mn-lt"/>
                <a:ea typeface="+mn-ea"/>
                <a:cs typeface="+mn-cs"/>
              </a:rPr>
              <a:t>penpals</a:t>
            </a:r>
            <a:r>
              <a:rPr lang="en-GB" sz="1100" kern="1200" dirty="0">
                <a:solidFill>
                  <a:schemeClr val="tx1"/>
                </a:solidFill>
                <a:effectLst/>
                <a:latin typeface="+mn-lt"/>
                <a:ea typeface="+mn-ea"/>
                <a:cs typeface="+mn-cs"/>
              </a:rPr>
              <a:t>, donating hair, Lyla has donated her hair several times asking for water aid donations instead of birthday presents (raised nearly £5000 and won a JustGiving award)</a:t>
            </a:r>
          </a:p>
        </p:txBody>
      </p:sp>
      <p:sp>
        <p:nvSpPr>
          <p:cNvPr id="4" name="Slide Number Placeholder 3"/>
          <p:cNvSpPr>
            <a:spLocks noGrp="1"/>
          </p:cNvSpPr>
          <p:nvPr>
            <p:ph type="sldNum" sz="quarter" idx="5"/>
          </p:nvPr>
        </p:nvSpPr>
        <p:spPr/>
        <p:txBody>
          <a:bodyPr/>
          <a:lstStyle/>
          <a:p>
            <a:fld id="{9D0DCAC8-B8B9-4CB2-BB0A-377CA8A51B42}" type="slidenum">
              <a:rPr lang="en-GB" smtClean="0"/>
              <a:t>15</a:t>
            </a:fld>
            <a:endParaRPr lang="en-GB"/>
          </a:p>
        </p:txBody>
      </p:sp>
    </p:spTree>
    <p:extLst>
      <p:ext uri="{BB962C8B-B14F-4D97-AF65-F5344CB8AC3E}">
        <p14:creationId xmlns:p14="http://schemas.microsoft.com/office/powerpoint/2010/main" val="3109235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Wellness box, food bank (from a school staff room) and a toy collection for Wave 105 </a:t>
            </a:r>
            <a:r>
              <a:rPr lang="en-GB" dirty="0" err="1"/>
              <a:t>xmas</a:t>
            </a:r>
            <a:r>
              <a:rPr lang="en-GB" dirty="0"/>
              <a:t> presents radio appeal</a:t>
            </a:r>
          </a:p>
          <a:p>
            <a:r>
              <a:rPr lang="en-GB" dirty="0"/>
              <a:t> - several schools do collections like this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Sharing compliments, thank </a:t>
            </a:r>
            <a:r>
              <a:rPr lang="en-GB" b="1" dirty="0" err="1"/>
              <a:t>yous</a:t>
            </a:r>
            <a:r>
              <a:rPr lang="en-GB" b="1" dirty="0"/>
              <a:t> and random acts of kindness </a:t>
            </a:r>
            <a:r>
              <a:rPr lang="en-GB" dirty="0"/>
              <a:t>–</a:t>
            </a:r>
            <a:r>
              <a:rPr lang="en-GB" sz="1200" kern="1200" dirty="0">
                <a:solidFill>
                  <a:schemeClr val="tx1"/>
                </a:solidFill>
                <a:effectLst/>
                <a:latin typeface="+mn-lt"/>
                <a:ea typeface="+mn-ea"/>
                <a:cs typeface="+mn-cs"/>
              </a:rPr>
              <a:t>The knock-on effect of this is striking. Cover a duty, make someone a cuppa, share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do office angel, where we’ve picked a name out of the hat and try to drop something nice in their pigeon hole or on their desk for them, not expensive, can set a budget. A postcard, a little treat, a flower.</a:t>
            </a:r>
            <a:endParaRPr lang="en-GB" dirty="0"/>
          </a:p>
          <a:p>
            <a:endParaRPr lang="en-GB" dirty="0"/>
          </a:p>
        </p:txBody>
      </p:sp>
      <p:sp>
        <p:nvSpPr>
          <p:cNvPr id="4" name="Slide Number Placeholder 3"/>
          <p:cNvSpPr>
            <a:spLocks noGrp="1"/>
          </p:cNvSpPr>
          <p:nvPr>
            <p:ph type="sldNum" sz="quarter" idx="5"/>
          </p:nvPr>
        </p:nvSpPr>
        <p:spPr/>
        <p:txBody>
          <a:bodyPr/>
          <a:lstStyle/>
          <a:p>
            <a:fld id="{9D0DCAC8-B8B9-4CB2-BB0A-377CA8A51B42}" type="slidenum">
              <a:rPr lang="en-GB" smtClean="0"/>
              <a:t>16</a:t>
            </a:fld>
            <a:endParaRPr lang="en-GB"/>
          </a:p>
        </p:txBody>
      </p:sp>
    </p:spTree>
    <p:extLst>
      <p:ext uri="{BB962C8B-B14F-4D97-AF65-F5344CB8AC3E}">
        <p14:creationId xmlns:p14="http://schemas.microsoft.com/office/powerpoint/2010/main" val="2592450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Thoughts about happiness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Retur</a:t>
            </a:r>
            <a:r>
              <a:rPr lang="en-GB" baseline="0" dirty="0"/>
              <a:t>n to principle </a:t>
            </a:r>
            <a:r>
              <a:rPr lang="en-GB" dirty="0"/>
              <a:t>Happiness is contagious –so happiness is good for you – and your happiness is also good for your friends, family, colleagues, and the children / families you support.</a:t>
            </a:r>
            <a:r>
              <a:rPr lang="en-GB"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Positive psychology shows us</a:t>
            </a:r>
            <a:r>
              <a:rPr lang="en-GB" baseline="0" dirty="0"/>
              <a:t> that wellbeing and flourishing can be promoted through activities. </a:t>
            </a:r>
            <a:r>
              <a:rPr lang="en-GB" dirty="0"/>
              <a:t>Can’t do it just by ‘making an effort’ to be happy</a:t>
            </a:r>
          </a:p>
          <a:p>
            <a:endParaRPr lang="en-GB" dirty="0"/>
          </a:p>
        </p:txBody>
      </p:sp>
      <p:sp>
        <p:nvSpPr>
          <p:cNvPr id="4" name="Slide Number Placeholder 3"/>
          <p:cNvSpPr>
            <a:spLocks noGrp="1"/>
          </p:cNvSpPr>
          <p:nvPr>
            <p:ph type="sldNum" sz="quarter" idx="5"/>
          </p:nvPr>
        </p:nvSpPr>
        <p:spPr/>
        <p:txBody>
          <a:bodyPr/>
          <a:lstStyle/>
          <a:p>
            <a:fld id="{9D0DCAC8-B8B9-4CB2-BB0A-377CA8A51B42}" type="slidenum">
              <a:rPr lang="en-GB" smtClean="0"/>
              <a:t>17</a:t>
            </a:fld>
            <a:endParaRPr lang="en-GB"/>
          </a:p>
        </p:txBody>
      </p:sp>
    </p:spTree>
    <p:extLst>
      <p:ext uri="{BB962C8B-B14F-4D97-AF65-F5344CB8AC3E}">
        <p14:creationId xmlns:p14="http://schemas.microsoft.com/office/powerpoint/2010/main" val="542185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Education Support, supporting teachers and education staff</a:t>
            </a:r>
            <a:r>
              <a:rPr lang="en-GB" dirty="0"/>
              <a:t> has a free helpline for anyone working in the education sector</a:t>
            </a:r>
          </a:p>
        </p:txBody>
      </p:sp>
      <p:sp>
        <p:nvSpPr>
          <p:cNvPr id="4" name="Slide Number Placeholder 3"/>
          <p:cNvSpPr>
            <a:spLocks noGrp="1"/>
          </p:cNvSpPr>
          <p:nvPr>
            <p:ph type="sldNum" sz="quarter" idx="5"/>
          </p:nvPr>
        </p:nvSpPr>
        <p:spPr/>
        <p:txBody>
          <a:bodyPr/>
          <a:lstStyle/>
          <a:p>
            <a:fld id="{9D0DCAC8-B8B9-4CB2-BB0A-377CA8A51B42}" type="slidenum">
              <a:rPr lang="en-GB" smtClean="0"/>
              <a:t>18</a:t>
            </a:fld>
            <a:endParaRPr lang="en-GB"/>
          </a:p>
        </p:txBody>
      </p:sp>
    </p:spTree>
    <p:extLst>
      <p:ext uri="{BB962C8B-B14F-4D97-AF65-F5344CB8AC3E}">
        <p14:creationId xmlns:p14="http://schemas.microsoft.com/office/powerpoint/2010/main" val="2089048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D0DCAC8-B8B9-4CB2-BB0A-377CA8A51B42}" type="slidenum">
              <a:rPr lang="en-GB" smtClean="0"/>
              <a:t>19</a:t>
            </a:fld>
            <a:endParaRPr lang="en-GB"/>
          </a:p>
        </p:txBody>
      </p:sp>
    </p:spTree>
    <p:extLst>
      <p:ext uri="{BB962C8B-B14F-4D97-AF65-F5344CB8AC3E}">
        <p14:creationId xmlns:p14="http://schemas.microsoft.com/office/powerpoint/2010/main" val="2064946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0DCAC8-B8B9-4CB2-BB0A-377CA8A51B42}" type="slidenum">
              <a:rPr lang="en-GB" smtClean="0"/>
              <a:t>2</a:t>
            </a:fld>
            <a:endParaRPr lang="en-GB"/>
          </a:p>
        </p:txBody>
      </p:sp>
    </p:spTree>
    <p:extLst>
      <p:ext uri="{BB962C8B-B14F-4D97-AF65-F5344CB8AC3E}">
        <p14:creationId xmlns:p14="http://schemas.microsoft.com/office/powerpoint/2010/main" val="408137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D0DCAC8-B8B9-4CB2-BB0A-377CA8A51B42}" type="slidenum">
              <a:rPr lang="en-GB" smtClean="0"/>
              <a:t>20</a:t>
            </a:fld>
            <a:endParaRPr lang="en-GB"/>
          </a:p>
        </p:txBody>
      </p:sp>
    </p:spTree>
    <p:extLst>
      <p:ext uri="{BB962C8B-B14F-4D97-AF65-F5344CB8AC3E}">
        <p14:creationId xmlns:p14="http://schemas.microsoft.com/office/powerpoint/2010/main" val="2666638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D0DCAC8-B8B9-4CB2-BB0A-377CA8A51B42}" type="slidenum">
              <a:rPr lang="en-GB" smtClean="0"/>
              <a:t>21</a:t>
            </a:fld>
            <a:endParaRPr lang="en-GB"/>
          </a:p>
        </p:txBody>
      </p:sp>
    </p:spTree>
    <p:extLst>
      <p:ext uri="{BB962C8B-B14F-4D97-AF65-F5344CB8AC3E}">
        <p14:creationId xmlns:p14="http://schemas.microsoft.com/office/powerpoint/2010/main" val="1911829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0DCAC8-B8B9-4CB2-BB0A-377CA8A51B42}" type="slidenum">
              <a:rPr lang="en-GB" smtClean="0"/>
              <a:t>3</a:t>
            </a:fld>
            <a:endParaRPr lang="en-GB"/>
          </a:p>
        </p:txBody>
      </p:sp>
    </p:spTree>
    <p:extLst>
      <p:ext uri="{BB962C8B-B14F-4D97-AF65-F5344CB8AC3E}">
        <p14:creationId xmlns:p14="http://schemas.microsoft.com/office/powerpoint/2010/main" val="2064056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eaLnBrk="1" hangingPunct="1"/>
            <a:r>
              <a:rPr lang="en-US" altLang="en-US" dirty="0"/>
              <a:t>I’m making an assumption that I don’t need to tell you why wellbeing is important for you right now, you know:</a:t>
            </a:r>
          </a:p>
          <a:p>
            <a:pPr eaLnBrk="1" hangingPunct="1"/>
            <a:r>
              <a:rPr lang="en-US" altLang="en-US" dirty="0"/>
              <a:t>High workload – pressure</a:t>
            </a:r>
          </a:p>
          <a:p>
            <a:pPr eaLnBrk="1" hangingPunct="1"/>
            <a:r>
              <a:rPr lang="en-US" altLang="en-US" dirty="0"/>
              <a:t>Change to workload</a:t>
            </a:r>
          </a:p>
          <a:p>
            <a:pPr eaLnBrk="1" hangingPunct="1"/>
            <a:r>
              <a:rPr lang="en-US" altLang="en-US" dirty="0"/>
              <a:t>Change to working environment</a:t>
            </a:r>
          </a:p>
          <a:p>
            <a:pPr eaLnBrk="1" hangingPunct="1"/>
            <a:r>
              <a:rPr lang="en-US" altLang="en-US" dirty="0"/>
              <a:t>Frustration</a:t>
            </a:r>
          </a:p>
          <a:p>
            <a:pPr eaLnBrk="1" hangingPunct="1"/>
            <a:r>
              <a:rPr lang="en-US" altLang="en-US" dirty="0"/>
              <a:t>Concerns about the future - unpredictability</a:t>
            </a:r>
          </a:p>
          <a:p>
            <a:pPr eaLnBrk="1" hangingPunct="1"/>
            <a:endParaRPr lang="en-US" altLang="en-US" dirty="0"/>
          </a:p>
          <a:p>
            <a:pPr eaLnBrk="1" hangingPunct="1"/>
            <a:r>
              <a:rPr lang="en-US" altLang="en-US" dirty="0"/>
              <a:t>Like me, you step into people lives when people are at their most emotionally heightened – that’s tough, especially when you’re doing that all day, back to back. You’re working in a high stress environment around people who could be facing burnout – teachers and other staff. Perhaps someone in your group of friends or family is going through a hard time. </a:t>
            </a:r>
          </a:p>
          <a:p>
            <a:pPr eaLnBrk="1" hangingPunct="1"/>
            <a:endParaRPr lang="en-US" altLang="en-US" dirty="0"/>
          </a:p>
          <a:p>
            <a:pPr eaLnBrk="1" hangingPunct="1"/>
            <a:r>
              <a:rPr lang="en-US" altLang="en-US" dirty="0"/>
              <a:t>You’ll be totally aware of the mental health crisis facing young people, in fact you all work with children with social and emotional difficulties and are at the coal face here, often the front line of support. </a:t>
            </a:r>
          </a:p>
          <a:p>
            <a:pPr eaLnBrk="1" hangingPunct="1"/>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is the logo for the government’s mental health partner – a helpful online platform (link at the end). But the point here is crucial –</a:t>
            </a:r>
            <a:r>
              <a:rPr lang="en-US" altLang="en-US" b="1" dirty="0"/>
              <a:t> Your Mind Matters</a:t>
            </a:r>
            <a:r>
              <a:rPr lang="en-US" alt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There are so many things we can do to make a positive change, not just to look after ourselves but also those around us. Today I will be sharing a number of mood boosting ideas and activities that can turn things around. Like the Every Mind Matters campaign says - You’re not alone, we’re in this together and for the next 2 hours we can work together to share all our best tips and support each other. You’re in the right place here today. </a:t>
            </a:r>
          </a:p>
          <a:p>
            <a:pPr eaLnBrk="1" hangingPunct="1"/>
            <a:endParaRPr lang="en-US" altLang="en-US" u="sng" dirty="0"/>
          </a:p>
          <a:p>
            <a:pPr eaLnBrk="1" hangingPunct="1"/>
            <a:r>
              <a:rPr lang="en-US" altLang="en-US" u="sng" dirty="0"/>
              <a:t>You are important and you can totally do this.</a:t>
            </a:r>
          </a:p>
          <a:p>
            <a:endParaRPr lang="en-GB" dirty="0"/>
          </a:p>
        </p:txBody>
      </p:sp>
      <p:sp>
        <p:nvSpPr>
          <p:cNvPr id="4" name="Slide Number Placeholder 3"/>
          <p:cNvSpPr>
            <a:spLocks noGrp="1"/>
          </p:cNvSpPr>
          <p:nvPr>
            <p:ph type="sldNum" sz="quarter" idx="5"/>
          </p:nvPr>
        </p:nvSpPr>
        <p:spPr/>
        <p:txBody>
          <a:bodyPr/>
          <a:lstStyle/>
          <a:p>
            <a:fld id="{9D0DCAC8-B8B9-4CB2-BB0A-377CA8A51B42}" type="slidenum">
              <a:rPr lang="en-GB" smtClean="0"/>
              <a:t>4</a:t>
            </a:fld>
            <a:endParaRPr lang="en-GB"/>
          </a:p>
        </p:txBody>
      </p:sp>
    </p:spTree>
    <p:extLst>
      <p:ext uri="{BB962C8B-B14F-4D97-AF65-F5344CB8AC3E}">
        <p14:creationId xmlns:p14="http://schemas.microsoft.com/office/powerpoint/2010/main" val="840187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is based on a project by the New Economic Foundation in 2011 which gathered all the scientific evidence on what supports wellbeing: 5 steps to wellbeing is used by many organisations including NHS, Mind, Social Care, Local Authorities. Action for Happiness charity are excellent and have 10 keys to wellbeing, these 5 broken down. The advice is more or less the same everywhere because it’s evidence based.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They are so flexible - lots of good examples around – I will share some but invite you to think of some ideas of your own and make your own plan – one idea for each ‘way’.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websites at the end give loads of ideas which can be shared I am sharing just a few today due to time.</a:t>
            </a:r>
          </a:p>
          <a:p>
            <a:pPr eaLnBrk="1" hangingPunct="1"/>
            <a:endParaRPr lang="en-US" altLang="en-US" dirty="0"/>
          </a:p>
          <a:p>
            <a:pPr eaLnBrk="1" hangingPunct="1"/>
            <a:r>
              <a:rPr lang="en-US" altLang="en-US" dirty="0"/>
              <a:t>Resilience is like weighing scales – need to address the balance by focusing on some of these five areas we will cover today.</a:t>
            </a:r>
          </a:p>
          <a:p>
            <a:endParaRPr lang="en-GB" dirty="0"/>
          </a:p>
        </p:txBody>
      </p:sp>
      <p:sp>
        <p:nvSpPr>
          <p:cNvPr id="4" name="Slide Number Placeholder 3"/>
          <p:cNvSpPr>
            <a:spLocks noGrp="1"/>
          </p:cNvSpPr>
          <p:nvPr>
            <p:ph type="sldNum" sz="quarter" idx="5"/>
          </p:nvPr>
        </p:nvSpPr>
        <p:spPr/>
        <p:txBody>
          <a:bodyPr/>
          <a:lstStyle/>
          <a:p>
            <a:fld id="{9D0DCAC8-B8B9-4CB2-BB0A-377CA8A51B42}" type="slidenum">
              <a:rPr lang="en-GB" smtClean="0"/>
              <a:t>5</a:t>
            </a:fld>
            <a:endParaRPr lang="en-GB"/>
          </a:p>
        </p:txBody>
      </p:sp>
    </p:spTree>
    <p:extLst>
      <p:ext uri="{BB962C8B-B14F-4D97-AF65-F5344CB8AC3E}">
        <p14:creationId xmlns:p14="http://schemas.microsoft.com/office/powerpoint/2010/main" val="2030671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674540" cy="4411677"/>
          </a:xfrm>
        </p:spPr>
        <p:txBody>
          <a:bodyPr>
            <a:noAutofit/>
          </a:bodyPr>
          <a:lstStyle/>
          <a:p>
            <a:r>
              <a:rPr lang="en-GB" sz="1000" dirty="0"/>
              <a:t>Many studies have shown that both the quality and quantity of social connections have an impact on our physical and mental health. Having a network of social connections or high levels of social support appears to increase our immunity to infection, lower our risk of heart disease and reduce mental decline as we get older. Not having close personal ties poses the same level of health risk as smoking or obesity. </a:t>
            </a:r>
          </a:p>
          <a:p>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Social media helps with connection sometimes, but don’t rely on it. Jury is out on whether video calls or phone calls are better – some research suggesting video enhances connection, but others calling it exhausting and prompting social anxiety.</a:t>
            </a:r>
          </a:p>
          <a:p>
            <a:endParaRPr lang="en-GB" sz="1000" dirty="0"/>
          </a:p>
          <a:p>
            <a:r>
              <a:rPr lang="en-GB" sz="1000" dirty="0"/>
              <a:t>For you: Shared experience, shared space to enjoy the ‘down time’ as well as the work time. Share humour – I know my friends and family love it when I send them videos of cats doing funny things – maybe not your thing!</a:t>
            </a:r>
          </a:p>
          <a:p>
            <a:endParaRPr lang="en-GB" dirty="0"/>
          </a:p>
        </p:txBody>
      </p:sp>
      <p:sp>
        <p:nvSpPr>
          <p:cNvPr id="4" name="Slide Number Placeholder 3"/>
          <p:cNvSpPr>
            <a:spLocks noGrp="1"/>
          </p:cNvSpPr>
          <p:nvPr>
            <p:ph type="sldNum" sz="quarter" idx="5"/>
          </p:nvPr>
        </p:nvSpPr>
        <p:spPr/>
        <p:txBody>
          <a:bodyPr/>
          <a:lstStyle/>
          <a:p>
            <a:fld id="{9D0DCAC8-B8B9-4CB2-BB0A-377CA8A51B42}" type="slidenum">
              <a:rPr lang="en-GB" smtClean="0"/>
              <a:t>6</a:t>
            </a:fld>
            <a:endParaRPr lang="en-GB"/>
          </a:p>
        </p:txBody>
      </p:sp>
    </p:spTree>
    <p:extLst>
      <p:ext uri="{BB962C8B-B14F-4D97-AF65-F5344CB8AC3E}">
        <p14:creationId xmlns:p14="http://schemas.microsoft.com/office/powerpoint/2010/main" val="3495850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00075"/>
            <a:ext cx="5486400" cy="3086100"/>
          </a:xfrm>
        </p:spPr>
      </p:sp>
      <p:sp>
        <p:nvSpPr>
          <p:cNvPr id="3" name="Notes Placeholder 2"/>
          <p:cNvSpPr>
            <a:spLocks noGrp="1"/>
          </p:cNvSpPr>
          <p:nvPr>
            <p:ph type="body" idx="1"/>
          </p:nvPr>
        </p:nvSpPr>
        <p:spPr>
          <a:xfrm>
            <a:off x="685800" y="3824499"/>
            <a:ext cx="5486400" cy="5109108"/>
          </a:xfrm>
        </p:spPr>
        <p:txBody>
          <a:bodyPr/>
          <a:lstStyle/>
          <a:p>
            <a:r>
              <a:rPr lang="en-GB" sz="1100" dirty="0"/>
              <a:t>As you know, your body and our mind are connected. Being active makes us happier (chemicals in the brain) as well as being good for our physical health. It encourages your brain to release serotonin, which can improve your mood and can even lift us out of a depression (nice guidelines) and relieve anxiety (NHS recommendation). Involved in goal setting, which improves sense of achievement and self-esteem. </a:t>
            </a:r>
          </a:p>
          <a:p>
            <a:endParaRPr lang="en-GB" sz="1100" dirty="0"/>
          </a:p>
          <a:p>
            <a:r>
              <a:rPr lang="en-GB" sz="1100" dirty="0"/>
              <a:t>It is about getting active but it’s also about looking after your body in general with simple acts like:</a:t>
            </a:r>
          </a:p>
          <a:p>
            <a:pPr lvl="1"/>
            <a:r>
              <a:rPr lang="en-GB" sz="1100" dirty="0"/>
              <a:t>		unplugging from technology taking breaks if you’re someone who uses their </a:t>
            </a:r>
            <a:r>
              <a:rPr lang="en-GB" sz="1100" dirty="0" err="1"/>
              <a:t>ipad</a:t>
            </a:r>
            <a:r>
              <a:rPr lang="en-GB" sz="1100" dirty="0"/>
              <a:t> or phone a lot</a:t>
            </a:r>
          </a:p>
          <a:p>
            <a:pPr lvl="1"/>
            <a:r>
              <a:rPr lang="en-GB" sz="1100" dirty="0"/>
              <a:t>		Drinking enough water</a:t>
            </a:r>
          </a:p>
          <a:p>
            <a:pPr lvl="1"/>
            <a:r>
              <a:rPr lang="en-GB" sz="1100" dirty="0"/>
              <a:t>		Nutrition – taking breaks to eat, having breakfast</a:t>
            </a:r>
          </a:p>
          <a:p>
            <a:pPr lvl="1"/>
            <a:r>
              <a:rPr lang="en-GB" sz="1100" dirty="0"/>
              <a:t>		making sure we get enough sleep! Turning off screens an hour before bed, trying not to have screens where you sleep.</a:t>
            </a:r>
          </a:p>
          <a:p>
            <a:pPr lvl="1"/>
            <a:r>
              <a:rPr lang="en-GB" sz="1100" dirty="0"/>
              <a:t>		Getting time outside around midday, for natural light</a:t>
            </a:r>
          </a:p>
          <a:p>
            <a:endParaRPr lang="en-GB" sz="1100" kern="1200" dirty="0">
              <a:solidFill>
                <a:schemeClr val="tx1"/>
              </a:solidFill>
              <a:effectLst/>
              <a:latin typeface="+mn-lt"/>
              <a:ea typeface="+mn-ea"/>
              <a:cs typeface="+mn-cs"/>
            </a:endParaRPr>
          </a:p>
          <a:p>
            <a:r>
              <a:rPr lang="en-GB" sz="1100" u="sng" kern="1200" dirty="0">
                <a:solidFill>
                  <a:schemeClr val="tx1"/>
                </a:solidFill>
                <a:effectLst/>
                <a:latin typeface="+mn-lt"/>
                <a:ea typeface="+mn-ea"/>
                <a:cs typeface="+mn-cs"/>
              </a:rPr>
              <a:t>For the children</a:t>
            </a:r>
            <a:r>
              <a:rPr lang="en-GB" sz="1100" kern="1200" dirty="0">
                <a:solidFill>
                  <a:schemeClr val="tx1"/>
                </a:solidFill>
                <a:effectLst/>
                <a:latin typeface="+mn-lt"/>
                <a:ea typeface="+mn-ea"/>
                <a:cs typeface="+mn-cs"/>
              </a:rPr>
              <a:t>: PE lessons and the golden mile etc. </a:t>
            </a:r>
          </a:p>
          <a:p>
            <a:endParaRPr lang="en-GB"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u="sng" dirty="0">
                <a:effectLst/>
              </a:rPr>
              <a:t>You </a:t>
            </a:r>
            <a:r>
              <a:rPr lang="en-GB" sz="1100" dirty="0">
                <a:effectLst/>
              </a:rPr>
              <a:t>all know that it helps to get children moving as you’re talking. Some of my ELSAs have said they won’t go back from working outside during lockdown as the children enjoy it so much more out there. Go for a walk as you talk. Throw the ball back and forth as you’re shouting out feelings words, triggers for feelings, qualities of a good friend, whatever! Or kicking the ball into a goal/or throwing into a net.</a:t>
            </a:r>
          </a:p>
          <a:p>
            <a:endParaRPr lang="en-GB" dirty="0"/>
          </a:p>
        </p:txBody>
      </p:sp>
      <p:sp>
        <p:nvSpPr>
          <p:cNvPr id="4" name="Slide Number Placeholder 3"/>
          <p:cNvSpPr>
            <a:spLocks noGrp="1"/>
          </p:cNvSpPr>
          <p:nvPr>
            <p:ph type="sldNum" sz="quarter" idx="5"/>
          </p:nvPr>
        </p:nvSpPr>
        <p:spPr/>
        <p:txBody>
          <a:bodyPr/>
          <a:lstStyle/>
          <a:p>
            <a:fld id="{9D0DCAC8-B8B9-4CB2-BB0A-377CA8A51B42}" type="slidenum">
              <a:rPr lang="en-GB" smtClean="0"/>
              <a:t>7</a:t>
            </a:fld>
            <a:endParaRPr lang="en-GB"/>
          </a:p>
        </p:txBody>
      </p:sp>
    </p:spTree>
    <p:extLst>
      <p:ext uri="{BB962C8B-B14F-4D97-AF65-F5344CB8AC3E}">
        <p14:creationId xmlns:p14="http://schemas.microsoft.com/office/powerpoint/2010/main" val="3212317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Group exercise could encourage students (and staff) to exercise out of school e.g. Move for Mind 30 day challenge as a team any way you like – cycle, walk, jog “with” (virtually) for the students, staff team, family or friends. </a:t>
            </a:r>
          </a:p>
          <a:p>
            <a:endParaRPr lang="en-GB" dirty="0"/>
          </a:p>
          <a:p>
            <a:r>
              <a:rPr lang="en-GB" dirty="0"/>
              <a:t>Our team enjoyed using the app World walking – we all contribute our steps to a Lands End to John O’Groats walk and great wall of China.</a:t>
            </a:r>
          </a:p>
          <a:p>
            <a:endParaRPr lang="en-GB" dirty="0">
              <a:effectLst/>
            </a:endParaRPr>
          </a:p>
          <a:p>
            <a:r>
              <a:rPr lang="en-GB" dirty="0">
                <a:effectLst/>
              </a:rPr>
              <a:t>Another school has a group of staff who each ‘walk a mile’ regularly – then see how far can we walk as a group (e.g. to Bournemouth, Lands End etc)</a:t>
            </a:r>
          </a:p>
          <a:p>
            <a:endParaRPr lang="en-GB" dirty="0">
              <a:effectLst/>
            </a:endParaRPr>
          </a:p>
          <a:p>
            <a:r>
              <a:rPr lang="en-GB" dirty="0"/>
              <a:t>How can you encourage the kids to get to school without using the car?</a:t>
            </a:r>
          </a:p>
          <a:p>
            <a:endParaRPr lang="en-GB" dirty="0"/>
          </a:p>
        </p:txBody>
      </p:sp>
      <p:sp>
        <p:nvSpPr>
          <p:cNvPr id="4" name="Slide Number Placeholder 3"/>
          <p:cNvSpPr>
            <a:spLocks noGrp="1"/>
          </p:cNvSpPr>
          <p:nvPr>
            <p:ph type="sldNum" sz="quarter" idx="5"/>
          </p:nvPr>
        </p:nvSpPr>
        <p:spPr/>
        <p:txBody>
          <a:bodyPr/>
          <a:lstStyle/>
          <a:p>
            <a:fld id="{9D0DCAC8-B8B9-4CB2-BB0A-377CA8A51B42}" type="slidenum">
              <a:rPr lang="en-GB" smtClean="0"/>
              <a:t>8</a:t>
            </a:fld>
            <a:endParaRPr lang="en-GB"/>
          </a:p>
        </p:txBody>
      </p:sp>
    </p:spTree>
    <p:extLst>
      <p:ext uri="{BB962C8B-B14F-4D97-AF65-F5344CB8AC3E}">
        <p14:creationId xmlns:p14="http://schemas.microsoft.com/office/powerpoint/2010/main" val="2525009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65425"/>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050" dirty="0"/>
              <a:t>Mindfulness is essentially expanding our awareness to our bodies and feelings without judgement, good or bad of what you find or trying to change what you notice- trying to get rid of thoughts of feelings the more they buzz around!. Mindfulness practice sessions are often called meditations, but you don’t need to be a Buddhist or religious to take part.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50" dirty="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050" dirty="0"/>
              <a:t>Some of us here might feel overwhelmed by our thoughts, feelings and inner judgements at times. Others might not consider themselves to have many inner thoughts or feelings at all…neither is great! If you’re in the first camp, we tend to focus on our thoughts and content of our minds to the exclusion of everything else – sounds, sights, smells around us. </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050" dirty="0"/>
              <a:t>If you’re in the second group you might be running on auto-pilot in particular routines and patterns of behaviour rather than making informed decisions on what is right for you and those around you in the moment. Either way, we can get the sense of feeling a bit trapped. Maybe you’re okay in one area of your life but not in another like work, home, resting for sleep.</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50" dirty="0"/>
              <a:t>Hard to feel like we have time for it, but research suggests that </a:t>
            </a:r>
            <a:r>
              <a:rPr lang="en-GB" altLang="en-US" sz="1050" b="0" i="0" u="none" strike="noStrike" kern="1200" dirty="0">
                <a:solidFill>
                  <a:schemeClr val="tx1"/>
                </a:solidFill>
                <a:effectLst/>
                <a:latin typeface="+mn-lt"/>
                <a:ea typeface="+mn-ea"/>
                <a:cs typeface="+mn-cs"/>
              </a:rPr>
              <a:t>m</a:t>
            </a:r>
            <a:r>
              <a:rPr lang="en-GB" sz="1050" b="0" i="0" u="none" strike="noStrike" kern="1200" dirty="0">
                <a:solidFill>
                  <a:schemeClr val="tx1"/>
                </a:solidFill>
                <a:effectLst/>
                <a:latin typeface="+mn-lt"/>
                <a:ea typeface="+mn-ea"/>
                <a:cs typeface="+mn-cs"/>
              </a:rPr>
              <a:t>indfulness actually helps us feel like we have more time as it helps our perception of time feel more under control. </a:t>
            </a:r>
            <a:r>
              <a:rPr lang="en-US" altLang="en-US" sz="1050" dirty="0"/>
              <a:t>Being in the present moment makes us feel happier than thinking about the past/future. </a:t>
            </a:r>
            <a:r>
              <a:rPr lang="en-GB" sz="1050" b="0" i="0" u="none" strike="noStrike" kern="1200" dirty="0">
                <a:solidFill>
                  <a:schemeClr val="tx1"/>
                </a:solidFill>
                <a:effectLst/>
                <a:latin typeface="+mn-lt"/>
                <a:ea typeface="+mn-ea"/>
                <a:cs typeface="+mn-cs"/>
              </a:rPr>
              <a:t>Also Mindfulness meditation promotes creative thinking. Mindfulness-based stress reduction can be an effective treatment for poor sleep, even for those with serious medical conditions like chronic pain, research suggests. </a:t>
            </a:r>
            <a:r>
              <a:rPr lang="en-GB" sz="1050" dirty="0"/>
              <a:t>Just by deliberately noticing and being aware of your heart rate can help you to reduce it, just the noticing can bring the heart rate down.</a:t>
            </a:r>
            <a:endParaRPr lang="en-US" altLang="en-US" sz="105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5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a:t>8 week mindfulness meditation class can lead to structural brain changes including increased grey-matter density in the hippocampus, known to be important for learning and memory, and in structures associated with self-awareness, compassion and introspection. </a:t>
            </a:r>
            <a:r>
              <a:rPr lang="en-GB" sz="1050" b="0" i="0" u="none" strike="noStrike" kern="1200" dirty="0">
                <a:solidFill>
                  <a:schemeClr val="tx1"/>
                </a:solidFill>
                <a:effectLst/>
                <a:latin typeface="+mn-lt"/>
                <a:ea typeface="+mn-ea"/>
                <a:cs typeface="+mn-cs"/>
              </a:rPr>
              <a:t>12.5 minutes a day of meditation for 8 weeks increased Marines' resistance to stress – reduced stress perception in high-stress pre-deployment condition – and these are guys who outwardly appear hard as nails.</a:t>
            </a:r>
          </a:p>
          <a:p>
            <a:endParaRPr lang="en-GB" dirty="0"/>
          </a:p>
        </p:txBody>
      </p:sp>
      <p:sp>
        <p:nvSpPr>
          <p:cNvPr id="4" name="Slide Number Placeholder 3"/>
          <p:cNvSpPr>
            <a:spLocks noGrp="1"/>
          </p:cNvSpPr>
          <p:nvPr>
            <p:ph type="sldNum" sz="quarter" idx="5"/>
          </p:nvPr>
        </p:nvSpPr>
        <p:spPr/>
        <p:txBody>
          <a:bodyPr/>
          <a:lstStyle/>
          <a:p>
            <a:fld id="{9D0DCAC8-B8B9-4CB2-BB0A-377CA8A51B42}" type="slidenum">
              <a:rPr lang="en-GB" smtClean="0"/>
              <a:t>9</a:t>
            </a:fld>
            <a:endParaRPr lang="en-GB"/>
          </a:p>
        </p:txBody>
      </p:sp>
    </p:spTree>
    <p:extLst>
      <p:ext uri="{BB962C8B-B14F-4D97-AF65-F5344CB8AC3E}">
        <p14:creationId xmlns:p14="http://schemas.microsoft.com/office/powerpoint/2010/main" val="961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015BF-1877-CCFC-4CDF-E710AB72FF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CE2AE-24F6-8818-65A7-59F70BAA13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1E9D76-069F-14A6-151B-D8C5C57BC235}"/>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5" name="Footer Placeholder 4">
            <a:extLst>
              <a:ext uri="{FF2B5EF4-FFF2-40B4-BE49-F238E27FC236}">
                <a16:creationId xmlns:a16="http://schemas.microsoft.com/office/drawing/2014/main" id="{E027379E-7437-EF5E-0F09-1CC976505A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93018C-B72D-CE82-AB8B-CF151242289F}"/>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3045038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5879E-ACFA-DCFB-7236-195377F678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509A27-134E-9715-D73F-30D0C39DFD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EE9833-A9DC-71A7-752C-601A3D8B7FC3}"/>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5" name="Footer Placeholder 4">
            <a:extLst>
              <a:ext uri="{FF2B5EF4-FFF2-40B4-BE49-F238E27FC236}">
                <a16:creationId xmlns:a16="http://schemas.microsoft.com/office/drawing/2014/main" id="{77C5B878-AB34-3663-C4B3-21B85559B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8869F8-5931-38E7-F468-990F8FFB8C6B}"/>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3605863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8E9DF5-DBA7-3FBF-4034-EAF9929109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6AB5C9-F598-52C7-A8A1-24453C8B90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C19DB0-EFFA-8E41-1EEB-771F9DFD9A46}"/>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5" name="Footer Placeholder 4">
            <a:extLst>
              <a:ext uri="{FF2B5EF4-FFF2-40B4-BE49-F238E27FC236}">
                <a16:creationId xmlns:a16="http://schemas.microsoft.com/office/drawing/2014/main" id="{F789D759-50C6-EDF4-024B-201FD8C57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06137E-6AC6-C7D1-1B07-F5D54F2F5012}"/>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3040668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015BF-1877-CCFC-4CDF-E710AB72FFF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9ACE2AE-24F6-8818-65A7-59F70BAA13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01E9D76-069F-14A6-151B-D8C5C57BC235}"/>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5" name="Footer Placeholder 4">
            <a:extLst>
              <a:ext uri="{FF2B5EF4-FFF2-40B4-BE49-F238E27FC236}">
                <a16:creationId xmlns:a16="http://schemas.microsoft.com/office/drawing/2014/main" id="{E027379E-7437-EF5E-0F09-1CC976505A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93018C-B72D-CE82-AB8B-CF151242289F}"/>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2828898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F381-C7DB-4797-E62E-109CC83796B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A559A10-BE6C-A1C4-8B13-D687171BCE7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4B042A-6845-EDF8-B189-08A7F6725A27}"/>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5" name="Footer Placeholder 4">
            <a:extLst>
              <a:ext uri="{FF2B5EF4-FFF2-40B4-BE49-F238E27FC236}">
                <a16:creationId xmlns:a16="http://schemas.microsoft.com/office/drawing/2014/main" id="{CC0CE765-A099-F019-3FA1-BFE2AC71EF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1FFA3-60C8-ED34-F21B-4667D15D7D4C}"/>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1394484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8431B-8B9E-733A-27B9-3FEB229E309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80DA338-0BBC-4D21-67D7-D21065AC41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8BF5B76-9260-271F-47A3-C5F70CFD9D4B}"/>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5" name="Footer Placeholder 4">
            <a:extLst>
              <a:ext uri="{FF2B5EF4-FFF2-40B4-BE49-F238E27FC236}">
                <a16:creationId xmlns:a16="http://schemas.microsoft.com/office/drawing/2014/main" id="{6BB6D62D-79F8-C563-8858-3C9E06A184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0EA203-E60B-2D72-861E-F982ECA37E90}"/>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3155295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C2824-FC41-9AA9-84AE-D36175EB0F4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4D1544E-CDC1-4771-C127-0125471E176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0E29BE4-FF31-B319-3FE9-B47CBF172D2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D892F63-B9EB-7A8C-8FCA-5516605304ED}"/>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6" name="Footer Placeholder 5">
            <a:extLst>
              <a:ext uri="{FF2B5EF4-FFF2-40B4-BE49-F238E27FC236}">
                <a16:creationId xmlns:a16="http://schemas.microsoft.com/office/drawing/2014/main" id="{EC99B289-B230-3329-E222-5B295E9AA9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131016-3325-9674-5E23-1A21C78D7947}"/>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3559702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C0212-FFE9-56DF-34E7-069831A3D17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97E3606-F3E6-3B41-843E-E095710CC3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70F0C9A-F1BF-1066-126C-E4E1BE07E1D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14809A1-B14F-D527-237D-B5C7E2F263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FAFE462-2603-23F9-3A4D-C32020951AC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FF443AD-E62F-362B-EE2B-6FC7E221301C}"/>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8" name="Footer Placeholder 7">
            <a:extLst>
              <a:ext uri="{FF2B5EF4-FFF2-40B4-BE49-F238E27FC236}">
                <a16:creationId xmlns:a16="http://schemas.microsoft.com/office/drawing/2014/main" id="{B6462DCC-687A-3703-A82D-1BDA4ADE4D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E0B470-452A-9D3E-D6E6-1A48A96E48FF}"/>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3110039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C0881-43D2-0633-2C02-FA415BACB2E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376BFF2-23DE-4F8D-224F-DFF19006718D}"/>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4" name="Footer Placeholder 3">
            <a:extLst>
              <a:ext uri="{FF2B5EF4-FFF2-40B4-BE49-F238E27FC236}">
                <a16:creationId xmlns:a16="http://schemas.microsoft.com/office/drawing/2014/main" id="{FD5E4E79-B505-7096-81E4-1A528A6CFD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DD11FE-92FB-3404-96B9-D2220E67ED89}"/>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3015950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E85E0B-2553-EAAD-8800-63558FF1F03C}"/>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3" name="Footer Placeholder 2">
            <a:extLst>
              <a:ext uri="{FF2B5EF4-FFF2-40B4-BE49-F238E27FC236}">
                <a16:creationId xmlns:a16="http://schemas.microsoft.com/office/drawing/2014/main" id="{6B17B06F-E0ED-F7D3-88FA-407E2284B7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894D51-71DE-D28D-D48F-24FC9DD35098}"/>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1088842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368E3-63B2-F853-71E7-911AC09418F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EB3E2E5-0248-4F7D-3582-452F0B6578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91D7ED6-0D58-2340-7EE1-4F775D1AF3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EA42DB-5661-CB98-0C80-AC1B5DE95962}"/>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6" name="Footer Placeholder 5">
            <a:extLst>
              <a:ext uri="{FF2B5EF4-FFF2-40B4-BE49-F238E27FC236}">
                <a16:creationId xmlns:a16="http://schemas.microsoft.com/office/drawing/2014/main" id="{7ABB20A5-237B-048D-86C9-0969A36768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E5808C-0D23-4253-4B7A-08B5FF970347}"/>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3568965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F381-C7DB-4797-E62E-109CC83796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559A10-BE6C-A1C4-8B13-D687171BCE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4B042A-6845-EDF8-B189-08A7F6725A27}"/>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5" name="Footer Placeholder 4">
            <a:extLst>
              <a:ext uri="{FF2B5EF4-FFF2-40B4-BE49-F238E27FC236}">
                <a16:creationId xmlns:a16="http://schemas.microsoft.com/office/drawing/2014/main" id="{CC0CE765-A099-F019-3FA1-BFE2AC71EF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1FFA3-60C8-ED34-F21B-4667D15D7D4C}"/>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1247619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F9801-FC95-2A6F-A3EC-C5A9E099E91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0CE3462-525B-FC24-6582-81B1191C5C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68C728-E48D-1255-369A-E2FA8EC028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EBC397C-9D80-0DE1-39D9-0685DC1FF09B}"/>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6" name="Footer Placeholder 5">
            <a:extLst>
              <a:ext uri="{FF2B5EF4-FFF2-40B4-BE49-F238E27FC236}">
                <a16:creationId xmlns:a16="http://schemas.microsoft.com/office/drawing/2014/main" id="{D3EBC7A0-90DD-E639-339C-30FEE7F978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2150FF-8B22-5970-8FCC-A2EDD3EAEB4E}"/>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2267261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5879E-ACFA-DCFB-7236-195377F6782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0509A27-134E-9715-D73F-30D0C39DFD9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CEE9833-A9DC-71A7-752C-601A3D8B7FC3}"/>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5" name="Footer Placeholder 4">
            <a:extLst>
              <a:ext uri="{FF2B5EF4-FFF2-40B4-BE49-F238E27FC236}">
                <a16:creationId xmlns:a16="http://schemas.microsoft.com/office/drawing/2014/main" id="{77C5B878-AB34-3663-C4B3-21B85559B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8869F8-5931-38E7-F468-990F8FFB8C6B}"/>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1454572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8E9DF5-DBA7-3FBF-4034-EAF99291099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A6AB5C9-F598-52C7-A8A1-24453C8B908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CC19DB0-EFFA-8E41-1EEB-771F9DFD9A46}"/>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5" name="Footer Placeholder 4">
            <a:extLst>
              <a:ext uri="{FF2B5EF4-FFF2-40B4-BE49-F238E27FC236}">
                <a16:creationId xmlns:a16="http://schemas.microsoft.com/office/drawing/2014/main" id="{F789D759-50C6-EDF4-024B-201FD8C57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06137E-6AC6-C7D1-1B07-F5D54F2F5012}"/>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1351211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362" y="116632"/>
            <a:ext cx="11483601" cy="648072"/>
          </a:xfrm>
        </p:spPr>
        <p:txBody>
          <a:bodyPr/>
          <a:lstStyle>
            <a:lvl1pPr>
              <a:defRPr>
                <a:solidFill>
                  <a:srgbClr val="002776"/>
                </a:solidFill>
              </a:defRPr>
            </a:lvl1pPr>
          </a:lstStyle>
          <a:p>
            <a:r>
              <a:rPr lang="en-US"/>
              <a:t>Click to edit Master title style</a:t>
            </a:r>
            <a:endParaRPr lang="en-GB"/>
          </a:p>
        </p:txBody>
      </p:sp>
      <p:sp>
        <p:nvSpPr>
          <p:cNvPr id="3" name="Content Placeholder 2"/>
          <p:cNvSpPr>
            <a:spLocks noGrp="1"/>
          </p:cNvSpPr>
          <p:nvPr>
            <p:ph idx="1"/>
          </p:nvPr>
        </p:nvSpPr>
        <p:spPr>
          <a:xfrm>
            <a:off x="335361" y="1556792"/>
            <a:ext cx="11018441" cy="4620170"/>
          </a:xfrm>
        </p:spPr>
        <p:txBody>
          <a:bodyPr/>
          <a:lstStyle>
            <a:lvl1pPr>
              <a:buClr>
                <a:srgbClr val="002776"/>
              </a:buClr>
              <a:buSzPct val="150000"/>
              <a:defRPr>
                <a:solidFill>
                  <a:srgbClr val="002776"/>
                </a:solidFill>
              </a:defRPr>
            </a:lvl1pPr>
            <a:lvl2pPr>
              <a:defRPr>
                <a:solidFill>
                  <a:srgbClr val="002776"/>
                </a:solidFill>
              </a:defRPr>
            </a:lvl2pPr>
            <a:lvl3pPr>
              <a:defRPr>
                <a:solidFill>
                  <a:srgbClr val="002776"/>
                </a:solidFill>
              </a:defRPr>
            </a:lvl3pPr>
            <a:lvl4pPr>
              <a:defRPr>
                <a:solidFill>
                  <a:srgbClr val="002776"/>
                </a:solidFill>
              </a:defRPr>
            </a:lvl4pPr>
            <a:lvl5pPr>
              <a:defRPr>
                <a:solidFill>
                  <a:srgbClr val="00277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327547" y="6479186"/>
            <a:ext cx="3253855" cy="365125"/>
          </a:xfrm>
        </p:spPr>
        <p:txBody>
          <a:bodyPr/>
          <a:lstStyle>
            <a:lvl1pPr>
              <a:defRPr>
                <a:solidFill>
                  <a:schemeClr val="bg1">
                    <a:lumMod val="50000"/>
                  </a:schemeClr>
                </a:solidFill>
              </a:defRPr>
            </a:lvl1pPr>
          </a:lstStyle>
          <a:p>
            <a:r>
              <a:rPr lang="en-US">
                <a:solidFill>
                  <a:prstClr val="white">
                    <a:lumMod val="50000"/>
                  </a:prstClr>
                </a:solidFill>
              </a:rPr>
              <a:t>April 2017</a:t>
            </a:r>
            <a:endParaRPr lang="en-GB">
              <a:solidFill>
                <a:prstClr val="white">
                  <a:lumMod val="50000"/>
                </a:prstClr>
              </a:solidFill>
            </a:endParaRPr>
          </a:p>
        </p:txBody>
      </p:sp>
      <p:sp>
        <p:nvSpPr>
          <p:cNvPr id="6" name="Slide Number Placeholder 5"/>
          <p:cNvSpPr>
            <a:spLocks noGrp="1"/>
          </p:cNvSpPr>
          <p:nvPr>
            <p:ph type="sldNum" sz="quarter" idx="12"/>
          </p:nvPr>
        </p:nvSpPr>
        <p:spPr>
          <a:xfrm>
            <a:off x="9418288" y="6492878"/>
            <a:ext cx="2743200" cy="365125"/>
          </a:xfrm>
          <a:prstGeom prst="rect">
            <a:avLst/>
          </a:prstGeom>
        </p:spPr>
        <p:txBody>
          <a:bodyPr anchor="b"/>
          <a:lstStyle>
            <a:lvl1pPr algn="r">
              <a:defRPr sz="900">
                <a:solidFill>
                  <a:schemeClr val="bg1">
                    <a:lumMod val="50000"/>
                  </a:schemeClr>
                </a:solidFill>
              </a:defRPr>
            </a:lvl1pPr>
          </a:lstStyle>
          <a:p>
            <a:fld id="{C9CA17EF-05BD-423C-A4E8-02344736FFFC}" type="slidenum">
              <a:rPr lang="en-GB" smtClean="0">
                <a:solidFill>
                  <a:prstClr val="white">
                    <a:lumMod val="50000"/>
                  </a:prstClr>
                </a:solidFill>
              </a:rPr>
              <a:t>‹#›</a:t>
            </a:fld>
            <a:endParaRPr lang="en-GB">
              <a:solidFill>
                <a:prstClr val="white">
                  <a:lumMod val="50000"/>
                </a:prstClr>
              </a:solidFill>
            </a:endParaRPr>
          </a:p>
        </p:txBody>
      </p:sp>
      <p:sp>
        <p:nvSpPr>
          <p:cNvPr id="8" name="Text Placeholder 7"/>
          <p:cNvSpPr>
            <a:spLocks noGrp="1"/>
          </p:cNvSpPr>
          <p:nvPr>
            <p:ph type="body" sz="quarter" idx="13" hasCustomPrompt="1"/>
          </p:nvPr>
        </p:nvSpPr>
        <p:spPr>
          <a:xfrm>
            <a:off x="319586" y="789337"/>
            <a:ext cx="11499377" cy="479425"/>
          </a:xfrm>
        </p:spPr>
        <p:txBody>
          <a:bodyPr/>
          <a:lstStyle>
            <a:lvl1pPr marL="0" indent="0">
              <a:buNone/>
              <a:defRPr>
                <a:solidFill>
                  <a:srgbClr val="C00000"/>
                </a:solidFill>
              </a:defRPr>
            </a:lvl1pPr>
          </a:lstStyle>
          <a:p>
            <a:pPr lvl="0"/>
            <a:r>
              <a:rPr lang="en-US"/>
              <a:t>Click to insert strapline</a:t>
            </a:r>
            <a:endParaRPr lang="en-GB"/>
          </a:p>
        </p:txBody>
      </p:sp>
    </p:spTree>
    <p:extLst>
      <p:ext uri="{BB962C8B-B14F-4D97-AF65-F5344CB8AC3E}">
        <p14:creationId xmlns:p14="http://schemas.microsoft.com/office/powerpoint/2010/main" val="7539724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015BF-1877-CCFC-4CDF-E710AB72FFF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9ACE2AE-24F6-8818-65A7-59F70BAA13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01E9D76-069F-14A6-151B-D8C5C57BC235}"/>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5" name="Footer Placeholder 4">
            <a:extLst>
              <a:ext uri="{FF2B5EF4-FFF2-40B4-BE49-F238E27FC236}">
                <a16:creationId xmlns:a16="http://schemas.microsoft.com/office/drawing/2014/main" id="{E027379E-7437-EF5E-0F09-1CC976505A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93018C-B72D-CE82-AB8B-CF151242289F}"/>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3234074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F381-C7DB-4797-E62E-109CC83796B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A559A10-BE6C-A1C4-8B13-D687171BCE7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4B042A-6845-EDF8-B189-08A7F6725A27}"/>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5" name="Footer Placeholder 4">
            <a:extLst>
              <a:ext uri="{FF2B5EF4-FFF2-40B4-BE49-F238E27FC236}">
                <a16:creationId xmlns:a16="http://schemas.microsoft.com/office/drawing/2014/main" id="{CC0CE765-A099-F019-3FA1-BFE2AC71EF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1FFA3-60C8-ED34-F21B-4667D15D7D4C}"/>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3821613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8431B-8B9E-733A-27B9-3FEB229E309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80DA338-0BBC-4D21-67D7-D21065AC41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8BF5B76-9260-271F-47A3-C5F70CFD9D4B}"/>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5" name="Footer Placeholder 4">
            <a:extLst>
              <a:ext uri="{FF2B5EF4-FFF2-40B4-BE49-F238E27FC236}">
                <a16:creationId xmlns:a16="http://schemas.microsoft.com/office/drawing/2014/main" id="{6BB6D62D-79F8-C563-8858-3C9E06A184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0EA203-E60B-2D72-861E-F982ECA37E90}"/>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28162367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C2824-FC41-9AA9-84AE-D36175EB0F4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4D1544E-CDC1-4771-C127-0125471E176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0E29BE4-FF31-B319-3FE9-B47CBF172D2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D892F63-B9EB-7A8C-8FCA-5516605304ED}"/>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6" name="Footer Placeholder 5">
            <a:extLst>
              <a:ext uri="{FF2B5EF4-FFF2-40B4-BE49-F238E27FC236}">
                <a16:creationId xmlns:a16="http://schemas.microsoft.com/office/drawing/2014/main" id="{EC99B289-B230-3329-E222-5B295E9AA9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131016-3325-9674-5E23-1A21C78D7947}"/>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1134509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C0212-FFE9-56DF-34E7-069831A3D17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97E3606-F3E6-3B41-843E-E095710CC3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70F0C9A-F1BF-1066-126C-E4E1BE07E1D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14809A1-B14F-D527-237D-B5C7E2F263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FAFE462-2603-23F9-3A4D-C32020951AC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FF443AD-E62F-362B-EE2B-6FC7E221301C}"/>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8" name="Footer Placeholder 7">
            <a:extLst>
              <a:ext uri="{FF2B5EF4-FFF2-40B4-BE49-F238E27FC236}">
                <a16:creationId xmlns:a16="http://schemas.microsoft.com/office/drawing/2014/main" id="{B6462DCC-687A-3703-A82D-1BDA4ADE4D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E0B470-452A-9D3E-D6E6-1A48A96E48FF}"/>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3267630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C0881-43D2-0633-2C02-FA415BACB2E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376BFF2-23DE-4F8D-224F-DFF19006718D}"/>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4" name="Footer Placeholder 3">
            <a:extLst>
              <a:ext uri="{FF2B5EF4-FFF2-40B4-BE49-F238E27FC236}">
                <a16:creationId xmlns:a16="http://schemas.microsoft.com/office/drawing/2014/main" id="{FD5E4E79-B505-7096-81E4-1A528A6CFD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DD11FE-92FB-3404-96B9-D2220E67ED89}"/>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1246066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8431B-8B9E-733A-27B9-3FEB229E30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0DA338-0BBC-4D21-67D7-D21065AC41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BF5B76-9260-271F-47A3-C5F70CFD9D4B}"/>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5" name="Footer Placeholder 4">
            <a:extLst>
              <a:ext uri="{FF2B5EF4-FFF2-40B4-BE49-F238E27FC236}">
                <a16:creationId xmlns:a16="http://schemas.microsoft.com/office/drawing/2014/main" id="{6BB6D62D-79F8-C563-8858-3C9E06A184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0EA203-E60B-2D72-861E-F982ECA37E90}"/>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6277565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E85E0B-2553-EAAD-8800-63558FF1F03C}"/>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3" name="Footer Placeholder 2">
            <a:extLst>
              <a:ext uri="{FF2B5EF4-FFF2-40B4-BE49-F238E27FC236}">
                <a16:creationId xmlns:a16="http://schemas.microsoft.com/office/drawing/2014/main" id="{6B17B06F-E0ED-F7D3-88FA-407E2284B7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894D51-71DE-D28D-D48F-24FC9DD35098}"/>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2484650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368E3-63B2-F853-71E7-911AC09418F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EB3E2E5-0248-4F7D-3582-452F0B6578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91D7ED6-0D58-2340-7EE1-4F775D1AF3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EA42DB-5661-CB98-0C80-AC1B5DE95962}"/>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6" name="Footer Placeholder 5">
            <a:extLst>
              <a:ext uri="{FF2B5EF4-FFF2-40B4-BE49-F238E27FC236}">
                <a16:creationId xmlns:a16="http://schemas.microsoft.com/office/drawing/2014/main" id="{7ABB20A5-237B-048D-86C9-0969A36768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E5808C-0D23-4253-4B7A-08B5FF970347}"/>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1184465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F9801-FC95-2A6F-A3EC-C5A9E099E91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0CE3462-525B-FC24-6582-81B1191C5C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68C728-E48D-1255-369A-E2FA8EC028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EBC397C-9D80-0DE1-39D9-0685DC1FF09B}"/>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6" name="Footer Placeholder 5">
            <a:extLst>
              <a:ext uri="{FF2B5EF4-FFF2-40B4-BE49-F238E27FC236}">
                <a16:creationId xmlns:a16="http://schemas.microsoft.com/office/drawing/2014/main" id="{D3EBC7A0-90DD-E639-339C-30FEE7F978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2150FF-8B22-5970-8FCC-A2EDD3EAEB4E}"/>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6274375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5879E-ACFA-DCFB-7236-195377F6782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0509A27-134E-9715-D73F-30D0C39DFD9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CEE9833-A9DC-71A7-752C-601A3D8B7FC3}"/>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5" name="Footer Placeholder 4">
            <a:extLst>
              <a:ext uri="{FF2B5EF4-FFF2-40B4-BE49-F238E27FC236}">
                <a16:creationId xmlns:a16="http://schemas.microsoft.com/office/drawing/2014/main" id="{77C5B878-AB34-3663-C4B3-21B85559B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8869F8-5931-38E7-F468-990F8FFB8C6B}"/>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866139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8E9DF5-DBA7-3FBF-4034-EAF99291099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A6AB5C9-F598-52C7-A8A1-24453C8B908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CC19DB0-EFFA-8E41-1EEB-771F9DFD9A46}"/>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5" name="Footer Placeholder 4">
            <a:extLst>
              <a:ext uri="{FF2B5EF4-FFF2-40B4-BE49-F238E27FC236}">
                <a16:creationId xmlns:a16="http://schemas.microsoft.com/office/drawing/2014/main" id="{F789D759-50C6-EDF4-024B-201FD8C57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06137E-6AC6-C7D1-1B07-F5D54F2F5012}"/>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20234188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015BF-1877-CCFC-4CDF-E710AB72FFF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9ACE2AE-24F6-8818-65A7-59F70BAA13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01E9D76-069F-14A6-151B-D8C5C57BC235}"/>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5" name="Footer Placeholder 4">
            <a:extLst>
              <a:ext uri="{FF2B5EF4-FFF2-40B4-BE49-F238E27FC236}">
                <a16:creationId xmlns:a16="http://schemas.microsoft.com/office/drawing/2014/main" id="{E027379E-7437-EF5E-0F09-1CC976505A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93018C-B72D-CE82-AB8B-CF151242289F}"/>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2471819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F381-C7DB-4797-E62E-109CC83796B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A559A10-BE6C-A1C4-8B13-D687171BCE7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4B042A-6845-EDF8-B189-08A7F6725A27}"/>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5" name="Footer Placeholder 4">
            <a:extLst>
              <a:ext uri="{FF2B5EF4-FFF2-40B4-BE49-F238E27FC236}">
                <a16:creationId xmlns:a16="http://schemas.microsoft.com/office/drawing/2014/main" id="{CC0CE765-A099-F019-3FA1-BFE2AC71EF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1FFA3-60C8-ED34-F21B-4667D15D7D4C}"/>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39076797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8431B-8B9E-733A-27B9-3FEB229E309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80DA338-0BBC-4D21-67D7-D21065AC41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8BF5B76-9260-271F-47A3-C5F70CFD9D4B}"/>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5" name="Footer Placeholder 4">
            <a:extLst>
              <a:ext uri="{FF2B5EF4-FFF2-40B4-BE49-F238E27FC236}">
                <a16:creationId xmlns:a16="http://schemas.microsoft.com/office/drawing/2014/main" id="{6BB6D62D-79F8-C563-8858-3C9E06A184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0EA203-E60B-2D72-861E-F982ECA37E90}"/>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26566370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C2824-FC41-9AA9-84AE-D36175EB0F4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4D1544E-CDC1-4771-C127-0125471E176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0E29BE4-FF31-B319-3FE9-B47CBF172D2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D892F63-B9EB-7A8C-8FCA-5516605304ED}"/>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6" name="Footer Placeholder 5">
            <a:extLst>
              <a:ext uri="{FF2B5EF4-FFF2-40B4-BE49-F238E27FC236}">
                <a16:creationId xmlns:a16="http://schemas.microsoft.com/office/drawing/2014/main" id="{EC99B289-B230-3329-E222-5B295E9AA9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131016-3325-9674-5E23-1A21C78D7947}"/>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15828223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C0212-FFE9-56DF-34E7-069831A3D17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97E3606-F3E6-3B41-843E-E095710CC3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70F0C9A-F1BF-1066-126C-E4E1BE07E1D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14809A1-B14F-D527-237D-B5C7E2F263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FAFE462-2603-23F9-3A4D-C32020951AC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FF443AD-E62F-362B-EE2B-6FC7E221301C}"/>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8" name="Footer Placeholder 7">
            <a:extLst>
              <a:ext uri="{FF2B5EF4-FFF2-40B4-BE49-F238E27FC236}">
                <a16:creationId xmlns:a16="http://schemas.microsoft.com/office/drawing/2014/main" id="{B6462DCC-687A-3703-A82D-1BDA4ADE4D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E0B470-452A-9D3E-D6E6-1A48A96E48FF}"/>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1956201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C2824-FC41-9AA9-84AE-D36175EB0F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D1544E-CDC1-4771-C127-0125471E17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E29BE4-FF31-B319-3FE9-B47CBF172D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892F63-B9EB-7A8C-8FCA-5516605304ED}"/>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6" name="Footer Placeholder 5">
            <a:extLst>
              <a:ext uri="{FF2B5EF4-FFF2-40B4-BE49-F238E27FC236}">
                <a16:creationId xmlns:a16="http://schemas.microsoft.com/office/drawing/2014/main" id="{EC99B289-B230-3329-E222-5B295E9AA9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131016-3325-9674-5E23-1A21C78D7947}"/>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28919061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C0881-43D2-0633-2C02-FA415BACB2E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376BFF2-23DE-4F8D-224F-DFF19006718D}"/>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4" name="Footer Placeholder 3">
            <a:extLst>
              <a:ext uri="{FF2B5EF4-FFF2-40B4-BE49-F238E27FC236}">
                <a16:creationId xmlns:a16="http://schemas.microsoft.com/office/drawing/2014/main" id="{FD5E4E79-B505-7096-81E4-1A528A6CFD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DD11FE-92FB-3404-96B9-D2220E67ED89}"/>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24278037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E85E0B-2553-EAAD-8800-63558FF1F03C}"/>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3" name="Footer Placeholder 2">
            <a:extLst>
              <a:ext uri="{FF2B5EF4-FFF2-40B4-BE49-F238E27FC236}">
                <a16:creationId xmlns:a16="http://schemas.microsoft.com/office/drawing/2014/main" id="{6B17B06F-E0ED-F7D3-88FA-407E2284B7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894D51-71DE-D28D-D48F-24FC9DD35098}"/>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24969850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368E3-63B2-F853-71E7-911AC09418F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EB3E2E5-0248-4F7D-3582-452F0B6578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91D7ED6-0D58-2340-7EE1-4F775D1AF3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EA42DB-5661-CB98-0C80-AC1B5DE95962}"/>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6" name="Footer Placeholder 5">
            <a:extLst>
              <a:ext uri="{FF2B5EF4-FFF2-40B4-BE49-F238E27FC236}">
                <a16:creationId xmlns:a16="http://schemas.microsoft.com/office/drawing/2014/main" id="{7ABB20A5-237B-048D-86C9-0969A36768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E5808C-0D23-4253-4B7A-08B5FF970347}"/>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30374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F9801-FC95-2A6F-A3EC-C5A9E099E91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0CE3462-525B-FC24-6582-81B1191C5C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68C728-E48D-1255-369A-E2FA8EC028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EBC397C-9D80-0DE1-39D9-0685DC1FF09B}"/>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6" name="Footer Placeholder 5">
            <a:extLst>
              <a:ext uri="{FF2B5EF4-FFF2-40B4-BE49-F238E27FC236}">
                <a16:creationId xmlns:a16="http://schemas.microsoft.com/office/drawing/2014/main" id="{D3EBC7A0-90DD-E639-339C-30FEE7F978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2150FF-8B22-5970-8FCC-A2EDD3EAEB4E}"/>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824143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5879E-ACFA-DCFB-7236-195377F6782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0509A27-134E-9715-D73F-30D0C39DFD9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CEE9833-A9DC-71A7-752C-601A3D8B7FC3}"/>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5" name="Footer Placeholder 4">
            <a:extLst>
              <a:ext uri="{FF2B5EF4-FFF2-40B4-BE49-F238E27FC236}">
                <a16:creationId xmlns:a16="http://schemas.microsoft.com/office/drawing/2014/main" id="{77C5B878-AB34-3663-C4B3-21B85559B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8869F8-5931-38E7-F468-990F8FFB8C6B}"/>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34653421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8E9DF5-DBA7-3FBF-4034-EAF99291099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A6AB5C9-F598-52C7-A8A1-24453C8B908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CC19DB0-EFFA-8E41-1EEB-771F9DFD9A46}"/>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5" name="Footer Placeholder 4">
            <a:extLst>
              <a:ext uri="{FF2B5EF4-FFF2-40B4-BE49-F238E27FC236}">
                <a16:creationId xmlns:a16="http://schemas.microsoft.com/office/drawing/2014/main" id="{F789D759-50C6-EDF4-024B-201FD8C57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06137E-6AC6-C7D1-1B07-F5D54F2F5012}"/>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3133015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C0212-FFE9-56DF-34E7-069831A3D1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7E3606-F3E6-3B41-843E-E095710CC3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0F0C9A-F1BF-1066-126C-E4E1BE07E1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4809A1-B14F-D527-237D-B5C7E2F263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FE462-2603-23F9-3A4D-C32020951A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F443AD-E62F-362B-EE2B-6FC7E221301C}"/>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8" name="Footer Placeholder 7">
            <a:extLst>
              <a:ext uri="{FF2B5EF4-FFF2-40B4-BE49-F238E27FC236}">
                <a16:creationId xmlns:a16="http://schemas.microsoft.com/office/drawing/2014/main" id="{B6462DCC-687A-3703-A82D-1BDA4ADE4D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E0B470-452A-9D3E-D6E6-1A48A96E48FF}"/>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1308175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C0881-43D2-0633-2C02-FA415BACB2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76BFF2-23DE-4F8D-224F-DFF19006718D}"/>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4" name="Footer Placeholder 3">
            <a:extLst>
              <a:ext uri="{FF2B5EF4-FFF2-40B4-BE49-F238E27FC236}">
                <a16:creationId xmlns:a16="http://schemas.microsoft.com/office/drawing/2014/main" id="{FD5E4E79-B505-7096-81E4-1A528A6CFD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DD11FE-92FB-3404-96B9-D2220E67ED89}"/>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4066729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E85E0B-2553-EAAD-8800-63558FF1F03C}"/>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3" name="Footer Placeholder 2">
            <a:extLst>
              <a:ext uri="{FF2B5EF4-FFF2-40B4-BE49-F238E27FC236}">
                <a16:creationId xmlns:a16="http://schemas.microsoft.com/office/drawing/2014/main" id="{6B17B06F-E0ED-F7D3-88FA-407E2284B7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894D51-71DE-D28D-D48F-24FC9DD35098}"/>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83889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368E3-63B2-F853-71E7-911AC09418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B3E2E5-0248-4F7D-3582-452F0B6578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1D7ED6-0D58-2340-7EE1-4F775D1AF3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EA42DB-5661-CB98-0C80-AC1B5DE95962}"/>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6" name="Footer Placeholder 5">
            <a:extLst>
              <a:ext uri="{FF2B5EF4-FFF2-40B4-BE49-F238E27FC236}">
                <a16:creationId xmlns:a16="http://schemas.microsoft.com/office/drawing/2014/main" id="{7ABB20A5-237B-048D-86C9-0969A36768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E5808C-0D23-4253-4B7A-08B5FF970347}"/>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2483928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F9801-FC95-2A6F-A3EC-C5A9E099E9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CE3462-525B-FC24-6582-81B1191C5C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968C728-E48D-1255-369A-E2FA8EC028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BC397C-9D80-0DE1-39D9-0685DC1FF09B}"/>
              </a:ext>
            </a:extLst>
          </p:cNvPr>
          <p:cNvSpPr>
            <a:spLocks noGrp="1"/>
          </p:cNvSpPr>
          <p:nvPr>
            <p:ph type="dt" sz="half" idx="10"/>
          </p:nvPr>
        </p:nvSpPr>
        <p:spPr/>
        <p:txBody>
          <a:bodyPr/>
          <a:lstStyle/>
          <a:p>
            <a:fld id="{43E47909-44B3-074D-8197-51A945EC3C77}" type="datetimeFigureOut">
              <a:rPr lang="en-US" smtClean="0"/>
              <a:t>2/26/2024</a:t>
            </a:fld>
            <a:endParaRPr lang="en-US"/>
          </a:p>
        </p:txBody>
      </p:sp>
      <p:sp>
        <p:nvSpPr>
          <p:cNvPr id="6" name="Footer Placeholder 5">
            <a:extLst>
              <a:ext uri="{FF2B5EF4-FFF2-40B4-BE49-F238E27FC236}">
                <a16:creationId xmlns:a16="http://schemas.microsoft.com/office/drawing/2014/main" id="{D3EBC7A0-90DD-E639-339C-30FEE7F978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2150FF-8B22-5970-8FCC-A2EDD3EAEB4E}"/>
              </a:ext>
            </a:extLst>
          </p:cNvPr>
          <p:cNvSpPr>
            <a:spLocks noGrp="1"/>
          </p:cNvSpPr>
          <p:nvPr>
            <p:ph type="sldNum" sz="quarter" idx="12"/>
          </p:nvPr>
        </p:nvSpPr>
        <p:spPr/>
        <p:txBody>
          <a:bodyPr/>
          <a:lstStyle/>
          <a:p>
            <a:fld id="{11FD078B-1453-824A-966D-C1FB4AB34286}" type="slidenum">
              <a:rPr lang="en-US" smtClean="0"/>
              <a:t>‹#›</a:t>
            </a:fld>
            <a:endParaRPr lang="en-US"/>
          </a:p>
        </p:txBody>
      </p:sp>
    </p:spTree>
    <p:extLst>
      <p:ext uri="{BB962C8B-B14F-4D97-AF65-F5344CB8AC3E}">
        <p14:creationId xmlns:p14="http://schemas.microsoft.com/office/powerpoint/2010/main" val="3376597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1B1AE9-F851-2E17-3B06-D4B53D1116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1526A8-BBCA-698F-C61A-BB40CC41A9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755143-148D-86A6-69F7-49C72E5BF4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47909-44B3-074D-8197-51A945EC3C77}" type="datetimeFigureOut">
              <a:rPr lang="en-US" smtClean="0"/>
              <a:t>2/26/2024</a:t>
            </a:fld>
            <a:endParaRPr lang="en-US"/>
          </a:p>
        </p:txBody>
      </p:sp>
      <p:sp>
        <p:nvSpPr>
          <p:cNvPr id="5" name="Footer Placeholder 4">
            <a:extLst>
              <a:ext uri="{FF2B5EF4-FFF2-40B4-BE49-F238E27FC236}">
                <a16:creationId xmlns:a16="http://schemas.microsoft.com/office/drawing/2014/main" id="{5B9B501D-C44A-E7B6-8B6F-E1ECA1B289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095172-B823-CBD0-D2EC-5287B3FC34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D078B-1453-824A-966D-C1FB4AB34286}" type="slidenum">
              <a:rPr lang="en-US" smtClean="0"/>
              <a:t>‹#›</a:t>
            </a:fld>
            <a:endParaRPr lang="en-US"/>
          </a:p>
        </p:txBody>
      </p:sp>
    </p:spTree>
    <p:extLst>
      <p:ext uri="{BB962C8B-B14F-4D97-AF65-F5344CB8AC3E}">
        <p14:creationId xmlns:p14="http://schemas.microsoft.com/office/powerpoint/2010/main" val="26346021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1B1AE9-F851-2E17-3B06-D4B53D1116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31526A8-BBCA-698F-C61A-BB40CC41A9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F755143-148D-86A6-69F7-49C72E5BF4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47909-44B3-074D-8197-51A945EC3C77}" type="datetimeFigureOut">
              <a:rPr lang="en-US" smtClean="0"/>
              <a:t>2/26/2024</a:t>
            </a:fld>
            <a:endParaRPr lang="en-US"/>
          </a:p>
        </p:txBody>
      </p:sp>
      <p:sp>
        <p:nvSpPr>
          <p:cNvPr id="5" name="Footer Placeholder 4">
            <a:extLst>
              <a:ext uri="{FF2B5EF4-FFF2-40B4-BE49-F238E27FC236}">
                <a16:creationId xmlns:a16="http://schemas.microsoft.com/office/drawing/2014/main" id="{5B9B501D-C44A-E7B6-8B6F-E1ECA1B289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095172-B823-CBD0-D2EC-5287B3FC34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D078B-1453-824A-966D-C1FB4AB34286}" type="slidenum">
              <a:rPr lang="en-US" smtClean="0"/>
              <a:t>‹#›</a:t>
            </a:fld>
            <a:endParaRPr lang="en-US"/>
          </a:p>
        </p:txBody>
      </p:sp>
    </p:spTree>
    <p:extLst>
      <p:ext uri="{BB962C8B-B14F-4D97-AF65-F5344CB8AC3E}">
        <p14:creationId xmlns:p14="http://schemas.microsoft.com/office/powerpoint/2010/main" val="29414315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1B1AE9-F851-2E17-3B06-D4B53D1116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31526A8-BBCA-698F-C61A-BB40CC41A9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F755143-148D-86A6-69F7-49C72E5BF4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47909-44B3-074D-8197-51A945EC3C77}" type="datetimeFigureOut">
              <a:rPr lang="en-US" smtClean="0"/>
              <a:t>2/26/2024</a:t>
            </a:fld>
            <a:endParaRPr lang="en-US"/>
          </a:p>
        </p:txBody>
      </p:sp>
      <p:sp>
        <p:nvSpPr>
          <p:cNvPr id="5" name="Footer Placeholder 4">
            <a:extLst>
              <a:ext uri="{FF2B5EF4-FFF2-40B4-BE49-F238E27FC236}">
                <a16:creationId xmlns:a16="http://schemas.microsoft.com/office/drawing/2014/main" id="{5B9B501D-C44A-E7B6-8B6F-E1ECA1B289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095172-B823-CBD0-D2EC-5287B3FC34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D078B-1453-824A-966D-C1FB4AB34286}" type="slidenum">
              <a:rPr lang="en-US" smtClean="0"/>
              <a:t>‹#›</a:t>
            </a:fld>
            <a:endParaRPr lang="en-US"/>
          </a:p>
        </p:txBody>
      </p:sp>
    </p:spTree>
    <p:extLst>
      <p:ext uri="{BB962C8B-B14F-4D97-AF65-F5344CB8AC3E}">
        <p14:creationId xmlns:p14="http://schemas.microsoft.com/office/powerpoint/2010/main" val="395702980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1B1AE9-F851-2E17-3B06-D4B53D1116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31526A8-BBCA-698F-C61A-BB40CC41A9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F755143-148D-86A6-69F7-49C72E5BF4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47909-44B3-074D-8197-51A945EC3C77}" type="datetimeFigureOut">
              <a:rPr lang="en-US" smtClean="0"/>
              <a:t>2/26/2024</a:t>
            </a:fld>
            <a:endParaRPr lang="en-US"/>
          </a:p>
        </p:txBody>
      </p:sp>
      <p:sp>
        <p:nvSpPr>
          <p:cNvPr id="5" name="Footer Placeholder 4">
            <a:extLst>
              <a:ext uri="{FF2B5EF4-FFF2-40B4-BE49-F238E27FC236}">
                <a16:creationId xmlns:a16="http://schemas.microsoft.com/office/drawing/2014/main" id="{5B9B501D-C44A-E7B6-8B6F-E1ECA1B289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095172-B823-CBD0-D2EC-5287B3FC34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D078B-1453-824A-966D-C1FB4AB34286}" type="slidenum">
              <a:rPr lang="en-US" smtClean="0"/>
              <a:t>‹#›</a:t>
            </a:fld>
            <a:endParaRPr lang="en-US"/>
          </a:p>
        </p:txBody>
      </p:sp>
    </p:spTree>
    <p:extLst>
      <p:ext uri="{BB962C8B-B14F-4D97-AF65-F5344CB8AC3E}">
        <p14:creationId xmlns:p14="http://schemas.microsoft.com/office/powerpoint/2010/main" val="277917185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3.png"/><Relationship Id="rId7" Type="http://schemas.openxmlformats.org/officeDocument/2006/relationships/image" Target="../media/image28.svg"/><Relationship Id="rId2" Type="http://schemas.openxmlformats.org/officeDocument/2006/relationships/notesSlide" Target="../notesSlides/notesSlide10.xml"/><Relationship Id="rId1" Type="http://schemas.openxmlformats.org/officeDocument/2006/relationships/slideLayout" Target="../slideLayouts/slideLayout30.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26.png"/><Relationship Id="rId10" Type="http://schemas.openxmlformats.org/officeDocument/2006/relationships/image" Target="../media/image5.png"/><Relationship Id="rId4" Type="http://schemas.openxmlformats.org/officeDocument/2006/relationships/image" Target="../media/image25.png"/><Relationship Id="rId9" Type="http://schemas.openxmlformats.org/officeDocument/2006/relationships/image" Target="../media/image30.gif"/></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3.pn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30.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hyperlink" Target="http://www.flickr.com/photos/mtsofan/2764482400/" TargetMode="External"/><Relationship Id="rId4" Type="http://schemas.openxmlformats.org/officeDocument/2006/relationships/hyperlink" Target="http://www.actionforhappiness.org/media/123897/emotions.pdf" TargetMode="External"/><Relationship Id="rId9"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0.xml"/><Relationship Id="rId6" Type="http://schemas.openxmlformats.org/officeDocument/2006/relationships/image" Target="../media/image12.jpg"/><Relationship Id="rId5" Type="http://schemas.openxmlformats.org/officeDocument/2006/relationships/image" Target="../media/image35.jpeg"/><Relationship Id="rId4" Type="http://schemas.openxmlformats.org/officeDocument/2006/relationships/hyperlink" Target="http://www.actionforhappiness.org/media/123885/trying_out.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hyperlink" Target="https://www.viacharacter.org/"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9.jpg"/><Relationship Id="rId13" Type="http://schemas.openxmlformats.org/officeDocument/2006/relationships/hyperlink" Target="http://dailywealth5081.wikidot.com/" TargetMode="External"/><Relationship Id="rId3" Type="http://schemas.openxmlformats.org/officeDocument/2006/relationships/image" Target="../media/image13.png"/><Relationship Id="rId7" Type="http://schemas.openxmlformats.org/officeDocument/2006/relationships/hyperlink" Target="https://pxhere.com/en/photo/910019" TargetMode="External"/><Relationship Id="rId12"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30.xml"/><Relationship Id="rId6" Type="http://schemas.openxmlformats.org/officeDocument/2006/relationships/image" Target="../media/image38.jpeg"/><Relationship Id="rId11" Type="http://schemas.openxmlformats.org/officeDocument/2006/relationships/hyperlink" Target="https://agreekadventure.com/doing-yoga-for-weight-loss-no-but-yes-and-no/" TargetMode="External"/><Relationship Id="rId5" Type="http://schemas.openxmlformats.org/officeDocument/2006/relationships/hyperlink" Target="http://blog.dnevnik.hr/gtaradi/2015/04/index.html" TargetMode="External"/><Relationship Id="rId10" Type="http://schemas.openxmlformats.org/officeDocument/2006/relationships/image" Target="../media/image40.jpg"/><Relationship Id="rId4" Type="http://schemas.openxmlformats.org/officeDocument/2006/relationships/image" Target="../media/image37.jpg"/><Relationship Id="rId9" Type="http://schemas.openxmlformats.org/officeDocument/2006/relationships/hyperlink" Target="http://rosesagae.deviantart.com/art/Ichthus-Turtle-Tattoo-Design-42968086" TargetMode="External"/><Relationship Id="rId1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0.xml"/><Relationship Id="rId6" Type="http://schemas.openxmlformats.org/officeDocument/2006/relationships/image" Target="../media/image12.jpg"/><Relationship Id="rId5" Type="http://schemas.openxmlformats.org/officeDocument/2006/relationships/image" Target="../media/image42.jpeg"/><Relationship Id="rId4" Type="http://schemas.openxmlformats.org/officeDocument/2006/relationships/hyperlink" Target="http://www.actionforhappiness.org/media/123673/giving.pdf"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30.xml"/><Relationship Id="rId6" Type="http://schemas.openxmlformats.org/officeDocument/2006/relationships/image" Target="../media/image45.jpeg"/><Relationship Id="rId5" Type="http://schemas.openxmlformats.org/officeDocument/2006/relationships/image" Target="../media/image44.jp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hyperlink" Target="https://www.nhs.uk/oneyou/every-mind-matters/" TargetMode="External"/><Relationship Id="rId3" Type="http://schemas.openxmlformats.org/officeDocument/2006/relationships/hyperlink" Target="http://www.actionforhappiness.org/" TargetMode="External"/><Relationship Id="rId7" Type="http://schemas.openxmlformats.org/officeDocument/2006/relationships/hyperlink" Target="http://www.mentalhealthatwork.org.uk/" TargetMode="External"/><Relationship Id="rId12"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hyperlink" Target="http://www.nhs.uk/conditions/stress-anxiety-depression/improve-mental-wellbeing" TargetMode="External"/><Relationship Id="rId11" Type="http://schemas.openxmlformats.org/officeDocument/2006/relationships/image" Target="../media/image5.png"/><Relationship Id="rId5" Type="http://schemas.openxmlformats.org/officeDocument/2006/relationships/hyperlink" Target="https://www.annafreud.org/" TargetMode="External"/><Relationship Id="rId10" Type="http://schemas.openxmlformats.org/officeDocument/2006/relationships/hyperlink" Target="https://www.educationsupport.org.uk/" TargetMode="External"/><Relationship Id="rId4" Type="http://schemas.openxmlformats.org/officeDocument/2006/relationships/hyperlink" Target="https://actionforhappiness.org/take-action" TargetMode="External"/><Relationship Id="rId9" Type="http://schemas.openxmlformats.org/officeDocument/2006/relationships/hyperlink" Target="https://www.mind.org.uk/get-involved/donate-or-fundraise/take-on-an-active-challenge/move-for-mind-resources/"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s://actionforhappiness.org/talks-library" TargetMode="External"/><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hyperlink" Target="https://www.youtube.com/watch?v=5RVZofPEIdk" TargetMode="External"/><Relationship Id="rId5" Type="http://schemas.openxmlformats.org/officeDocument/2006/relationships/hyperlink" Target="https://www.youtube.com/@headspace" TargetMode="External"/><Relationship Id="rId4" Type="http://schemas.openxmlformats.org/officeDocument/2006/relationships/hyperlink" Target="http://www.youtube.com/watch?v=fLJsdqxnZb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hyperlink" Target="http://www.mentalhealth.org.nz/"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hyperlink" Target="http://www.actionforhappiness.org/media/123873/relating.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image" Target="../media/image12.jpg"/><Relationship Id="rId5" Type="http://schemas.openxmlformats.org/officeDocument/2006/relationships/image" Target="../media/image16.jpeg"/><Relationship Id="rId4" Type="http://schemas.openxmlformats.org/officeDocument/2006/relationships/hyperlink" Target="http://www.actionforhappiness.org/media/123877/exercising.pdf"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image" Target="../media/image19.pn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0.xml"/><Relationship Id="rId6" Type="http://schemas.openxmlformats.org/officeDocument/2006/relationships/image" Target="../media/image12.jpg"/><Relationship Id="rId5" Type="http://schemas.openxmlformats.org/officeDocument/2006/relationships/image" Target="../media/image24.jpeg"/><Relationship Id="rId4" Type="http://schemas.openxmlformats.org/officeDocument/2006/relationships/hyperlink" Target="http://www.actionforhappiness.org/media/123881/awarenes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6BF72-EEEC-10DF-82A3-8D622BD748E8}"/>
              </a:ext>
            </a:extLst>
          </p:cNvPr>
          <p:cNvSpPr>
            <a:spLocks noGrp="1"/>
          </p:cNvSpPr>
          <p:nvPr>
            <p:ph type="ctrTitle"/>
          </p:nvPr>
        </p:nvSpPr>
        <p:spPr>
          <a:xfrm>
            <a:off x="1056502" y="4443486"/>
            <a:ext cx="10078995" cy="1127167"/>
          </a:xfrm>
        </p:spPr>
        <p:txBody>
          <a:bodyPr>
            <a:noAutofit/>
          </a:bodyPr>
          <a:lstStyle/>
          <a:p>
            <a:r>
              <a:rPr lang="en-US" sz="3600" b="1" dirty="0">
                <a:solidFill>
                  <a:schemeClr val="bg1"/>
                </a:solidFill>
                <a:latin typeface="Tilt Warp" panose="02000000000000000000" pitchFamily="2" charset="0"/>
                <a:cs typeface="Gill Sans" panose="020B0502020104020203" pitchFamily="34" charset="-79"/>
              </a:rPr>
              <a:t>Dr Sam Beasley</a:t>
            </a:r>
            <a:br>
              <a:rPr lang="en-US" sz="3600" b="1" dirty="0">
                <a:solidFill>
                  <a:schemeClr val="bg1"/>
                </a:solidFill>
                <a:latin typeface="Tilt Warp" panose="02000000000000000000" pitchFamily="2" charset="0"/>
                <a:cs typeface="Gill Sans" panose="020B0502020104020203" pitchFamily="34" charset="-79"/>
              </a:rPr>
            </a:br>
            <a:r>
              <a:rPr lang="en-US" sz="3600" b="1" dirty="0">
                <a:solidFill>
                  <a:schemeClr val="bg1"/>
                </a:solidFill>
                <a:latin typeface="Tilt Warp" panose="02000000000000000000" pitchFamily="2" charset="0"/>
                <a:cs typeface="Gill Sans" panose="020B0502020104020203" pitchFamily="34" charset="-79"/>
              </a:rPr>
              <a:t>Hampshire &amp; IOW Educational Psychology</a:t>
            </a:r>
          </a:p>
        </p:txBody>
      </p:sp>
      <p:pic>
        <p:nvPicPr>
          <p:cNvPr id="4" name="Picture 3">
            <a:extLst>
              <a:ext uri="{FF2B5EF4-FFF2-40B4-BE49-F238E27FC236}">
                <a16:creationId xmlns:a16="http://schemas.microsoft.com/office/drawing/2014/main" id="{ED785C2C-D0C8-3953-FEED-F97D76E43634}"/>
              </a:ext>
            </a:extLst>
          </p:cNvPr>
          <p:cNvPicPr>
            <a:picLocks noChangeAspect="1"/>
          </p:cNvPicPr>
          <p:nvPr/>
        </p:nvPicPr>
        <p:blipFill>
          <a:blip r:embed="rId4"/>
          <a:stretch>
            <a:fillRect/>
          </a:stretch>
        </p:blipFill>
        <p:spPr>
          <a:xfrm>
            <a:off x="9721516" y="5979636"/>
            <a:ext cx="2346586" cy="793698"/>
          </a:xfrm>
          <a:prstGeom prst="rect">
            <a:avLst/>
          </a:prstGeom>
        </p:spPr>
      </p:pic>
      <p:pic>
        <p:nvPicPr>
          <p:cNvPr id="5" name="Picture 4">
            <a:extLst>
              <a:ext uri="{FF2B5EF4-FFF2-40B4-BE49-F238E27FC236}">
                <a16:creationId xmlns:a16="http://schemas.microsoft.com/office/drawing/2014/main" id="{A6829EC2-0475-8E7A-F85B-D16C148913C8}"/>
              </a:ext>
            </a:extLst>
          </p:cNvPr>
          <p:cNvPicPr>
            <a:picLocks noChangeAspect="1"/>
          </p:cNvPicPr>
          <p:nvPr/>
        </p:nvPicPr>
        <p:blipFill rotWithShape="1">
          <a:blip r:embed="rId5"/>
          <a:srcRect l="17833" t="36437" r="16127" b="27246"/>
          <a:stretch/>
        </p:blipFill>
        <p:spPr>
          <a:xfrm>
            <a:off x="1938026" y="890133"/>
            <a:ext cx="8315945" cy="3048762"/>
          </a:xfrm>
          <a:prstGeom prst="rect">
            <a:avLst/>
          </a:prstGeom>
        </p:spPr>
      </p:pic>
    </p:spTree>
    <p:extLst>
      <p:ext uri="{BB962C8B-B14F-4D97-AF65-F5344CB8AC3E}">
        <p14:creationId xmlns:p14="http://schemas.microsoft.com/office/powerpoint/2010/main" val="1373716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CF0F35-0566-1521-573C-EE5733EAAE80}"/>
              </a:ext>
            </a:extLst>
          </p:cNvPr>
          <p:cNvPicPr>
            <a:picLocks noChangeAspect="1"/>
          </p:cNvPicPr>
          <p:nvPr/>
        </p:nvPicPr>
        <p:blipFill>
          <a:blip r:embed="rId3"/>
          <a:stretch>
            <a:fillRect/>
          </a:stretch>
        </p:blipFill>
        <p:spPr>
          <a:xfrm>
            <a:off x="0" y="5746705"/>
            <a:ext cx="12192000" cy="1111296"/>
          </a:xfrm>
          <a:prstGeom prst="rect">
            <a:avLst/>
          </a:prstGeom>
        </p:spPr>
      </p:pic>
      <p:pic>
        <p:nvPicPr>
          <p:cNvPr id="2" name="Picture 1" descr="A screenshot of a cell phone&#10;&#10;Description automatically generated">
            <a:extLst>
              <a:ext uri="{FF2B5EF4-FFF2-40B4-BE49-F238E27FC236}">
                <a16:creationId xmlns:a16="http://schemas.microsoft.com/office/drawing/2014/main" id="{CA7CDC96-CF13-A780-6A64-7BCCAFA1C3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4300"/>
          <a:stretch/>
        </p:blipFill>
        <p:spPr>
          <a:xfrm>
            <a:off x="3054633" y="419598"/>
            <a:ext cx="2522271" cy="4193053"/>
          </a:xfrm>
          <a:prstGeom prst="rect">
            <a:avLst/>
          </a:prstGeom>
        </p:spPr>
      </p:pic>
      <p:pic>
        <p:nvPicPr>
          <p:cNvPr id="4" name="Picture 2" descr="Ten Percent Happier: Mindfulness Meditation Courses with Dan Harris and  Joseph Goldstein">
            <a:extLst>
              <a:ext uri="{FF2B5EF4-FFF2-40B4-BE49-F238E27FC236}">
                <a16:creationId xmlns:a16="http://schemas.microsoft.com/office/drawing/2014/main" id="{453D66E7-E15A-4E21-10A3-C227565356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2040" y="419598"/>
            <a:ext cx="2963412" cy="1387129"/>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c 8">
            <a:extLst>
              <a:ext uri="{FF2B5EF4-FFF2-40B4-BE49-F238E27FC236}">
                <a16:creationId xmlns:a16="http://schemas.microsoft.com/office/drawing/2014/main" id="{5D85DEC4-D5F6-471C-A80E-ABC7BAFA6F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51206" y="4954975"/>
            <a:ext cx="5521669" cy="1219369"/>
          </a:xfrm>
          <a:prstGeom prst="rect">
            <a:avLst/>
          </a:prstGeom>
        </p:spPr>
      </p:pic>
      <p:pic>
        <p:nvPicPr>
          <p:cNvPr id="6" name="Picture 5">
            <a:extLst>
              <a:ext uri="{FF2B5EF4-FFF2-40B4-BE49-F238E27FC236}">
                <a16:creationId xmlns:a16="http://schemas.microsoft.com/office/drawing/2014/main" id="{E600339D-AF65-1CD5-6585-A837542E3703}"/>
              </a:ext>
            </a:extLst>
          </p:cNvPr>
          <p:cNvPicPr>
            <a:picLocks noChangeAspect="1"/>
          </p:cNvPicPr>
          <p:nvPr/>
        </p:nvPicPr>
        <p:blipFill>
          <a:blip r:embed="rId8"/>
          <a:stretch>
            <a:fillRect/>
          </a:stretch>
        </p:blipFill>
        <p:spPr>
          <a:xfrm>
            <a:off x="401325" y="3742578"/>
            <a:ext cx="2143125" cy="2143125"/>
          </a:xfrm>
          <a:prstGeom prst="rect">
            <a:avLst/>
          </a:prstGeom>
        </p:spPr>
      </p:pic>
      <p:pic>
        <p:nvPicPr>
          <p:cNvPr id="5" name="Picture 2">
            <a:extLst>
              <a:ext uri="{FF2B5EF4-FFF2-40B4-BE49-F238E27FC236}">
                <a16:creationId xmlns:a16="http://schemas.microsoft.com/office/drawing/2014/main" id="{EA4617A1-AC52-B190-702B-07FA719CE3B5}"/>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tretch>
            <a:fillRect/>
          </a:stretch>
        </p:blipFill>
        <p:spPr bwMode="auto">
          <a:xfrm>
            <a:off x="6562434" y="1958356"/>
            <a:ext cx="4946458" cy="31046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D7EDBE0-9069-BF7B-9842-9E2FC67799BA}"/>
              </a:ext>
            </a:extLst>
          </p:cNvPr>
          <p:cNvPicPr>
            <a:picLocks noChangeAspect="1"/>
          </p:cNvPicPr>
          <p:nvPr/>
        </p:nvPicPr>
        <p:blipFill>
          <a:blip r:embed="rId10"/>
          <a:stretch>
            <a:fillRect/>
          </a:stretch>
        </p:blipFill>
        <p:spPr>
          <a:xfrm>
            <a:off x="9634118" y="226025"/>
            <a:ext cx="2347163" cy="792549"/>
          </a:xfrm>
          <a:prstGeom prst="rect">
            <a:avLst/>
          </a:prstGeom>
        </p:spPr>
      </p:pic>
      <p:pic>
        <p:nvPicPr>
          <p:cNvPr id="8" name="Picture 7">
            <a:extLst>
              <a:ext uri="{FF2B5EF4-FFF2-40B4-BE49-F238E27FC236}">
                <a16:creationId xmlns:a16="http://schemas.microsoft.com/office/drawing/2014/main" id="{CBE8180D-DF2D-A389-F8DF-32289390F677}"/>
              </a:ext>
            </a:extLst>
          </p:cNvPr>
          <p:cNvPicPr>
            <a:picLocks noChangeAspect="1"/>
          </p:cNvPicPr>
          <p:nvPr/>
        </p:nvPicPr>
        <p:blipFill>
          <a:blip r:embed="rId11"/>
          <a:stretch>
            <a:fillRect/>
          </a:stretch>
        </p:blipFill>
        <p:spPr>
          <a:xfrm rot="21342922">
            <a:off x="250457" y="738411"/>
            <a:ext cx="2189334" cy="1280203"/>
          </a:xfrm>
          <a:prstGeom prst="rect">
            <a:avLst/>
          </a:prstGeom>
        </p:spPr>
      </p:pic>
    </p:spTree>
    <p:extLst>
      <p:ext uri="{BB962C8B-B14F-4D97-AF65-F5344CB8AC3E}">
        <p14:creationId xmlns:p14="http://schemas.microsoft.com/office/powerpoint/2010/main" val="1553717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CF0F35-0566-1521-573C-EE5733EAAE80}"/>
              </a:ext>
            </a:extLst>
          </p:cNvPr>
          <p:cNvPicPr>
            <a:picLocks noChangeAspect="1"/>
          </p:cNvPicPr>
          <p:nvPr/>
        </p:nvPicPr>
        <p:blipFill>
          <a:blip r:embed="rId3"/>
          <a:stretch>
            <a:fillRect/>
          </a:stretch>
        </p:blipFill>
        <p:spPr>
          <a:xfrm>
            <a:off x="0" y="5746705"/>
            <a:ext cx="12192000" cy="1111296"/>
          </a:xfrm>
          <a:prstGeom prst="rect">
            <a:avLst/>
          </a:prstGeom>
        </p:spPr>
      </p:pic>
      <p:pic>
        <p:nvPicPr>
          <p:cNvPr id="2" name="Picture 2" descr="Emotion 400">
            <a:hlinkClick r:id="rId4"/>
            <a:extLst>
              <a:ext uri="{FF2B5EF4-FFF2-40B4-BE49-F238E27FC236}">
                <a16:creationId xmlns:a16="http://schemas.microsoft.com/office/drawing/2014/main" id="{C7292799-3547-0F0E-C8A6-34397A57AA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1898" y="1"/>
            <a:ext cx="4850102" cy="6862896"/>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7">
            <a:extLst>
              <a:ext uri="{FF2B5EF4-FFF2-40B4-BE49-F238E27FC236}">
                <a16:creationId xmlns:a16="http://schemas.microsoft.com/office/drawing/2014/main" id="{7B332DD3-527B-EE5D-FB2D-65F6484AA801}"/>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r="12639"/>
          <a:stretch/>
        </p:blipFill>
        <p:spPr>
          <a:xfrm>
            <a:off x="3733912" y="2376374"/>
            <a:ext cx="3354356" cy="3823440"/>
          </a:xfrm>
          <a:prstGeom prst="rect">
            <a:avLst/>
          </a:prstGeom>
        </p:spPr>
      </p:pic>
      <p:pic>
        <p:nvPicPr>
          <p:cNvPr id="5" name="Picture 4" descr="A close up of a sign&#10;&#10;Description automatically generated">
            <a:extLst>
              <a:ext uri="{FF2B5EF4-FFF2-40B4-BE49-F238E27FC236}">
                <a16:creationId xmlns:a16="http://schemas.microsoft.com/office/drawing/2014/main" id="{C6BE1EC8-8123-86B5-1890-544822F876DF}"/>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41096" y="178109"/>
            <a:ext cx="3354356" cy="3931845"/>
          </a:xfrm>
          <a:prstGeom prst="rect">
            <a:avLst/>
          </a:prstGeom>
        </p:spPr>
      </p:pic>
    </p:spTree>
    <p:extLst>
      <p:ext uri="{BB962C8B-B14F-4D97-AF65-F5344CB8AC3E}">
        <p14:creationId xmlns:p14="http://schemas.microsoft.com/office/powerpoint/2010/main" val="2060057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CF0F35-0566-1521-573C-EE5733EAAE80}"/>
              </a:ext>
            </a:extLst>
          </p:cNvPr>
          <p:cNvPicPr>
            <a:picLocks noChangeAspect="1"/>
          </p:cNvPicPr>
          <p:nvPr/>
        </p:nvPicPr>
        <p:blipFill>
          <a:blip r:embed="rId3"/>
          <a:stretch>
            <a:fillRect/>
          </a:stretch>
        </p:blipFill>
        <p:spPr>
          <a:xfrm>
            <a:off x="0" y="5746705"/>
            <a:ext cx="12192000" cy="1111296"/>
          </a:xfrm>
          <a:prstGeom prst="rect">
            <a:avLst/>
          </a:prstGeom>
        </p:spPr>
      </p:pic>
      <p:pic>
        <p:nvPicPr>
          <p:cNvPr id="2" name="Picture 2" descr="Trying Out 400">
            <a:hlinkClick r:id="rId4"/>
            <a:extLst>
              <a:ext uri="{FF2B5EF4-FFF2-40B4-BE49-F238E27FC236}">
                <a16:creationId xmlns:a16="http://schemas.microsoft.com/office/drawing/2014/main" id="{8A9AECFE-1615-3BD9-2E81-1BF14CDC54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8572" y="0"/>
            <a:ext cx="4843428" cy="68534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 up of a logo&#10;&#10;Description automatically generated">
            <a:extLst>
              <a:ext uri="{FF2B5EF4-FFF2-40B4-BE49-F238E27FC236}">
                <a16:creationId xmlns:a16="http://schemas.microsoft.com/office/drawing/2014/main" id="{64B3181F-85D4-16ED-947B-50843939CD62}"/>
              </a:ext>
            </a:extLst>
          </p:cNvPr>
          <p:cNvPicPr>
            <a:picLocks noChangeAspect="1"/>
          </p:cNvPicPr>
          <p:nvPr/>
        </p:nvPicPr>
        <p:blipFill rotWithShape="1">
          <a:blip r:embed="rId6">
            <a:extLst>
              <a:ext uri="{28A0092B-C50C-407E-A947-70E740481C1C}">
                <a14:useLocalDpi xmlns:a14="http://schemas.microsoft.com/office/drawing/2010/main" val="0"/>
              </a:ext>
            </a:extLst>
          </a:blip>
          <a:srcRect l="59297" t="16250" r="22098" b="18750"/>
          <a:stretch/>
        </p:blipFill>
        <p:spPr>
          <a:xfrm>
            <a:off x="2798954" y="1044462"/>
            <a:ext cx="3016164" cy="4524248"/>
          </a:xfrm>
          <a:prstGeom prst="rect">
            <a:avLst/>
          </a:prstGeom>
        </p:spPr>
      </p:pic>
      <p:sp>
        <p:nvSpPr>
          <p:cNvPr id="5" name="Title 1">
            <a:extLst>
              <a:ext uri="{FF2B5EF4-FFF2-40B4-BE49-F238E27FC236}">
                <a16:creationId xmlns:a16="http://schemas.microsoft.com/office/drawing/2014/main" id="{4A8D76AB-91FD-6F8D-4AD6-EFC7B404AA4A}"/>
              </a:ext>
            </a:extLst>
          </p:cNvPr>
          <p:cNvSpPr txBox="1">
            <a:spLocks/>
          </p:cNvSpPr>
          <p:nvPr/>
        </p:nvSpPr>
        <p:spPr>
          <a:xfrm rot="16200000">
            <a:off x="-1652858" y="2764236"/>
            <a:ext cx="6131024" cy="75552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4. Keep learning new things</a:t>
            </a:r>
            <a:endParaRPr lang="en-GB" dirty="0"/>
          </a:p>
        </p:txBody>
      </p:sp>
    </p:spTree>
    <p:extLst>
      <p:ext uri="{BB962C8B-B14F-4D97-AF65-F5344CB8AC3E}">
        <p14:creationId xmlns:p14="http://schemas.microsoft.com/office/powerpoint/2010/main" val="2163297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722179-32DB-0CBF-3818-75CD24E074BF}"/>
              </a:ext>
            </a:extLst>
          </p:cNvPr>
          <p:cNvSpPr>
            <a:spLocks noGrp="1"/>
          </p:cNvSpPr>
          <p:nvPr>
            <p:ph type="title"/>
          </p:nvPr>
        </p:nvSpPr>
        <p:spPr>
          <a:xfrm>
            <a:off x="541040" y="441499"/>
            <a:ext cx="5554960" cy="1143000"/>
          </a:xfrm>
        </p:spPr>
        <p:txBody>
          <a:bodyPr/>
          <a:lstStyle/>
          <a:p>
            <a:r>
              <a:rPr lang="en-GB" b="1" dirty="0">
                <a:solidFill>
                  <a:srgbClr val="009999"/>
                </a:solidFill>
                <a:latin typeface="Arial" panose="020B0604020202020204" pitchFamily="34" charset="0"/>
                <a:cs typeface="Arial" panose="020B0604020202020204" pitchFamily="34" charset="0"/>
              </a:rPr>
              <a:t>Character strengths</a:t>
            </a:r>
          </a:p>
        </p:txBody>
      </p:sp>
      <p:pic>
        <p:nvPicPr>
          <p:cNvPr id="5" name="Content Placeholder 5" descr="character-strengths-and-virtues-classification.jpg">
            <a:extLst>
              <a:ext uri="{FF2B5EF4-FFF2-40B4-BE49-F238E27FC236}">
                <a16:creationId xmlns:a16="http://schemas.microsoft.com/office/drawing/2014/main" id="{1BC3E969-E42F-808F-979B-1AB558907B4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7427" y="1699271"/>
            <a:ext cx="8489468" cy="3459458"/>
          </a:xfrm>
        </p:spPr>
      </p:pic>
      <p:sp>
        <p:nvSpPr>
          <p:cNvPr id="6" name="TextBox 5">
            <a:extLst>
              <a:ext uri="{FF2B5EF4-FFF2-40B4-BE49-F238E27FC236}">
                <a16:creationId xmlns:a16="http://schemas.microsoft.com/office/drawing/2014/main" id="{81295976-9D7E-BE9B-0803-EBA46D1F864A}"/>
              </a:ext>
            </a:extLst>
          </p:cNvPr>
          <p:cNvSpPr txBox="1"/>
          <p:nvPr/>
        </p:nvSpPr>
        <p:spPr>
          <a:xfrm>
            <a:off x="1767427" y="5523841"/>
            <a:ext cx="5868839" cy="523220"/>
          </a:xfrm>
          <a:prstGeom prst="rect">
            <a:avLst/>
          </a:prstGeom>
          <a:noFill/>
        </p:spPr>
        <p:txBody>
          <a:bodyPr wrap="square" rtlCol="0">
            <a:spAutoFit/>
          </a:bodyPr>
          <a:lstStyle/>
          <a:p>
            <a:r>
              <a:rPr lang="en-US" sz="2800" dirty="0">
                <a:hlinkClick r:id="rId4"/>
              </a:rPr>
              <a:t>https://www.viacharacter.org/</a:t>
            </a:r>
            <a:endParaRPr lang="en-GB" sz="2800" dirty="0"/>
          </a:p>
        </p:txBody>
      </p:sp>
      <p:pic>
        <p:nvPicPr>
          <p:cNvPr id="2" name="Picture 1">
            <a:extLst>
              <a:ext uri="{FF2B5EF4-FFF2-40B4-BE49-F238E27FC236}">
                <a16:creationId xmlns:a16="http://schemas.microsoft.com/office/drawing/2014/main" id="{0D479A28-E674-00C2-2502-FAC24099D623}"/>
              </a:ext>
            </a:extLst>
          </p:cNvPr>
          <p:cNvPicPr>
            <a:picLocks noChangeAspect="1"/>
          </p:cNvPicPr>
          <p:nvPr/>
        </p:nvPicPr>
        <p:blipFill>
          <a:blip r:embed="rId5"/>
          <a:stretch>
            <a:fillRect/>
          </a:stretch>
        </p:blipFill>
        <p:spPr>
          <a:xfrm>
            <a:off x="9634118" y="226025"/>
            <a:ext cx="2347163" cy="792549"/>
          </a:xfrm>
          <a:prstGeom prst="rect">
            <a:avLst/>
          </a:prstGeom>
        </p:spPr>
      </p:pic>
    </p:spTree>
    <p:extLst>
      <p:ext uri="{BB962C8B-B14F-4D97-AF65-F5344CB8AC3E}">
        <p14:creationId xmlns:p14="http://schemas.microsoft.com/office/powerpoint/2010/main" val="1174129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CF0F35-0566-1521-573C-EE5733EAAE80}"/>
              </a:ext>
            </a:extLst>
          </p:cNvPr>
          <p:cNvPicPr>
            <a:picLocks noChangeAspect="1"/>
          </p:cNvPicPr>
          <p:nvPr/>
        </p:nvPicPr>
        <p:blipFill>
          <a:blip r:embed="rId3"/>
          <a:stretch>
            <a:fillRect/>
          </a:stretch>
        </p:blipFill>
        <p:spPr>
          <a:xfrm>
            <a:off x="0" y="5746705"/>
            <a:ext cx="12192000" cy="1111296"/>
          </a:xfrm>
          <a:prstGeom prst="rect">
            <a:avLst/>
          </a:prstGeom>
        </p:spPr>
      </p:pic>
      <p:pic>
        <p:nvPicPr>
          <p:cNvPr id="6" name="Picture 5" descr="A group of people in a garden&#10;&#10;Description automatically generated">
            <a:extLst>
              <a:ext uri="{FF2B5EF4-FFF2-40B4-BE49-F238E27FC236}">
                <a16:creationId xmlns:a16="http://schemas.microsoft.com/office/drawing/2014/main" id="{9443ED66-E58E-50A4-4FFB-28D4F72968C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699730" y="3146913"/>
            <a:ext cx="4114800" cy="2314575"/>
          </a:xfrm>
          <a:prstGeom prst="rect">
            <a:avLst/>
          </a:prstGeom>
        </p:spPr>
      </p:pic>
      <p:pic>
        <p:nvPicPr>
          <p:cNvPr id="7" name="Picture 6" descr="A picture containing person, table, indoor, food&#10;&#10;Description automatically generated">
            <a:extLst>
              <a:ext uri="{FF2B5EF4-FFF2-40B4-BE49-F238E27FC236}">
                <a16:creationId xmlns:a16="http://schemas.microsoft.com/office/drawing/2014/main" id="{FFB8AC69-FEA9-899B-7357-48B4C9361733}"/>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963800" y="436071"/>
            <a:ext cx="3471861" cy="2314574"/>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97A8A8A0-263E-750A-2CC6-26A3D31E11D7}"/>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451911" y="527163"/>
            <a:ext cx="3346188" cy="2593944"/>
          </a:xfrm>
          <a:prstGeom prst="rect">
            <a:avLst/>
          </a:prstGeom>
        </p:spPr>
      </p:pic>
      <p:pic>
        <p:nvPicPr>
          <p:cNvPr id="9" name="Picture 8" descr="A picture containing person, outdoor, woman, court&#10;&#10;Description automatically generated">
            <a:extLst>
              <a:ext uri="{FF2B5EF4-FFF2-40B4-BE49-F238E27FC236}">
                <a16:creationId xmlns:a16="http://schemas.microsoft.com/office/drawing/2014/main" id="{24E5698D-93E5-FA5F-6895-D5D48C92834D}"/>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603228" y="3492201"/>
            <a:ext cx="3058814" cy="2111896"/>
          </a:xfrm>
          <a:prstGeom prst="rect">
            <a:avLst/>
          </a:prstGeom>
        </p:spPr>
      </p:pic>
      <p:pic>
        <p:nvPicPr>
          <p:cNvPr id="10" name="Content Placeholder 4" descr="A small child sitting on a table&#10;&#10;Description automatically generated">
            <a:extLst>
              <a:ext uri="{FF2B5EF4-FFF2-40B4-BE49-F238E27FC236}">
                <a16:creationId xmlns:a16="http://schemas.microsoft.com/office/drawing/2014/main" id="{BC339237-C8E9-F7A7-F0CA-1A7E74628F3F}"/>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4367664" y="3996306"/>
            <a:ext cx="2808312" cy="1872208"/>
          </a:xfrm>
          <a:prstGeom prst="rect">
            <a:avLst/>
          </a:prstGeom>
        </p:spPr>
      </p:pic>
      <p:pic>
        <p:nvPicPr>
          <p:cNvPr id="2" name="Picture 1">
            <a:extLst>
              <a:ext uri="{FF2B5EF4-FFF2-40B4-BE49-F238E27FC236}">
                <a16:creationId xmlns:a16="http://schemas.microsoft.com/office/drawing/2014/main" id="{090B2F59-BBC2-603E-8C2E-6701F322D361}"/>
              </a:ext>
            </a:extLst>
          </p:cNvPr>
          <p:cNvPicPr>
            <a:picLocks noChangeAspect="1"/>
          </p:cNvPicPr>
          <p:nvPr/>
        </p:nvPicPr>
        <p:blipFill>
          <a:blip r:embed="rId14"/>
          <a:stretch>
            <a:fillRect/>
          </a:stretch>
        </p:blipFill>
        <p:spPr>
          <a:xfrm>
            <a:off x="9634118" y="226025"/>
            <a:ext cx="2347163" cy="792549"/>
          </a:xfrm>
          <a:prstGeom prst="rect">
            <a:avLst/>
          </a:prstGeom>
        </p:spPr>
      </p:pic>
    </p:spTree>
    <p:extLst>
      <p:ext uri="{BB962C8B-B14F-4D97-AF65-F5344CB8AC3E}">
        <p14:creationId xmlns:p14="http://schemas.microsoft.com/office/powerpoint/2010/main" val="401483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CF0F35-0566-1521-573C-EE5733EAAE80}"/>
              </a:ext>
            </a:extLst>
          </p:cNvPr>
          <p:cNvPicPr>
            <a:picLocks noChangeAspect="1"/>
          </p:cNvPicPr>
          <p:nvPr/>
        </p:nvPicPr>
        <p:blipFill>
          <a:blip r:embed="rId3"/>
          <a:stretch>
            <a:fillRect/>
          </a:stretch>
        </p:blipFill>
        <p:spPr>
          <a:xfrm>
            <a:off x="0" y="5746705"/>
            <a:ext cx="12192000" cy="1111296"/>
          </a:xfrm>
          <a:prstGeom prst="rect">
            <a:avLst/>
          </a:prstGeom>
        </p:spPr>
      </p:pic>
      <p:pic>
        <p:nvPicPr>
          <p:cNvPr id="6" name="Picture 2" descr="Giving 400">
            <a:hlinkClick r:id="rId4"/>
            <a:extLst>
              <a:ext uri="{FF2B5EF4-FFF2-40B4-BE49-F238E27FC236}">
                <a16:creationId xmlns:a16="http://schemas.microsoft.com/office/drawing/2014/main" id="{4C54BAA8-9315-4CB7-B8CA-5C9E3FB668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1898" y="0"/>
            <a:ext cx="4850102" cy="68628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lose up of a logo&#10;&#10;Description automatically generated">
            <a:extLst>
              <a:ext uri="{FF2B5EF4-FFF2-40B4-BE49-F238E27FC236}">
                <a16:creationId xmlns:a16="http://schemas.microsoft.com/office/drawing/2014/main" id="{5EC2D04B-9BC1-2D66-63AB-A8E932394CF6}"/>
              </a:ext>
            </a:extLst>
          </p:cNvPr>
          <p:cNvPicPr>
            <a:picLocks noChangeAspect="1"/>
          </p:cNvPicPr>
          <p:nvPr/>
        </p:nvPicPr>
        <p:blipFill rotWithShape="1">
          <a:blip r:embed="rId6">
            <a:extLst>
              <a:ext uri="{28A0092B-C50C-407E-A947-70E740481C1C}">
                <a14:useLocalDpi xmlns:a14="http://schemas.microsoft.com/office/drawing/2010/main" val="0"/>
              </a:ext>
            </a:extLst>
          </a:blip>
          <a:srcRect l="77902" t="14445" r="3494" b="18749"/>
          <a:stretch/>
        </p:blipFill>
        <p:spPr>
          <a:xfrm>
            <a:off x="3052977" y="1202015"/>
            <a:ext cx="2767145" cy="4266016"/>
          </a:xfrm>
          <a:prstGeom prst="rect">
            <a:avLst/>
          </a:prstGeom>
        </p:spPr>
      </p:pic>
      <p:sp>
        <p:nvSpPr>
          <p:cNvPr id="8" name="Title 1">
            <a:extLst>
              <a:ext uri="{FF2B5EF4-FFF2-40B4-BE49-F238E27FC236}">
                <a16:creationId xmlns:a16="http://schemas.microsoft.com/office/drawing/2014/main" id="{BC2DF8A4-1902-247D-AA8D-FAAE71F8E27D}"/>
              </a:ext>
            </a:extLst>
          </p:cNvPr>
          <p:cNvSpPr txBox="1">
            <a:spLocks/>
          </p:cNvSpPr>
          <p:nvPr/>
        </p:nvSpPr>
        <p:spPr>
          <a:xfrm rot="16200000">
            <a:off x="-1669324" y="2859079"/>
            <a:ext cx="6131024" cy="75552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5. Do things for others</a:t>
            </a:r>
          </a:p>
        </p:txBody>
      </p:sp>
    </p:spTree>
    <p:extLst>
      <p:ext uri="{BB962C8B-B14F-4D97-AF65-F5344CB8AC3E}">
        <p14:creationId xmlns:p14="http://schemas.microsoft.com/office/powerpoint/2010/main" val="3858857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CF0F35-0566-1521-573C-EE5733EAAE80}"/>
              </a:ext>
            </a:extLst>
          </p:cNvPr>
          <p:cNvPicPr>
            <a:picLocks noChangeAspect="1"/>
          </p:cNvPicPr>
          <p:nvPr/>
        </p:nvPicPr>
        <p:blipFill>
          <a:blip r:embed="rId3"/>
          <a:stretch>
            <a:fillRect/>
          </a:stretch>
        </p:blipFill>
        <p:spPr>
          <a:xfrm>
            <a:off x="0" y="5746705"/>
            <a:ext cx="12192000" cy="1111296"/>
          </a:xfrm>
          <a:prstGeom prst="rect">
            <a:avLst/>
          </a:prstGeom>
        </p:spPr>
      </p:pic>
      <p:pic>
        <p:nvPicPr>
          <p:cNvPr id="2" name="Picture 1">
            <a:extLst>
              <a:ext uri="{FF2B5EF4-FFF2-40B4-BE49-F238E27FC236}">
                <a16:creationId xmlns:a16="http://schemas.microsoft.com/office/drawing/2014/main" id="{5DF57ADD-0D3E-B532-FCCC-390367A50C7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70" t="6422" r="5086" b="8521"/>
          <a:stretch/>
        </p:blipFill>
        <p:spPr>
          <a:xfrm rot="5400000">
            <a:off x="7894545" y="1354694"/>
            <a:ext cx="4834192" cy="3163256"/>
          </a:xfrm>
          <a:prstGeom prst="rect">
            <a:avLst/>
          </a:prstGeom>
        </p:spPr>
      </p:pic>
      <p:pic>
        <p:nvPicPr>
          <p:cNvPr id="4" name="Content Placeholder 6" descr="A bunch of items that are sitting on a table&#10;&#10;Description automatically generated">
            <a:extLst>
              <a:ext uri="{FF2B5EF4-FFF2-40B4-BE49-F238E27FC236}">
                <a16:creationId xmlns:a16="http://schemas.microsoft.com/office/drawing/2014/main" id="{23F8C1FB-73E2-6776-D407-8B6331D881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3110" y="2660165"/>
            <a:ext cx="5394266" cy="3223917"/>
          </a:xfrm>
          <a:prstGeom prst="rect">
            <a:avLst/>
          </a:prstGeom>
        </p:spPr>
      </p:pic>
      <p:pic>
        <p:nvPicPr>
          <p:cNvPr id="5" name="Picture 4">
            <a:extLst>
              <a:ext uri="{FF2B5EF4-FFF2-40B4-BE49-F238E27FC236}">
                <a16:creationId xmlns:a16="http://schemas.microsoft.com/office/drawing/2014/main" id="{75ED50EB-451C-3D9B-4F06-E5C7B67D1E0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425" r="11898"/>
          <a:stretch/>
        </p:blipFill>
        <p:spPr>
          <a:xfrm rot="5400000">
            <a:off x="-243647" y="743605"/>
            <a:ext cx="3600402" cy="2745829"/>
          </a:xfrm>
          <a:prstGeom prst="rect">
            <a:avLst/>
          </a:prstGeom>
        </p:spPr>
      </p:pic>
      <p:pic>
        <p:nvPicPr>
          <p:cNvPr id="6" name="Picture 5" descr="Icon&#10;&#10;Description automatically generated with medium confidence">
            <a:extLst>
              <a:ext uri="{FF2B5EF4-FFF2-40B4-BE49-F238E27FC236}">
                <a16:creationId xmlns:a16="http://schemas.microsoft.com/office/drawing/2014/main" id="{3729B00D-7E58-4D4C-AED0-9F77D1596CAE}"/>
              </a:ext>
            </a:extLst>
          </p:cNvPr>
          <p:cNvPicPr>
            <a:picLocks noChangeAspect="1"/>
          </p:cNvPicPr>
          <p:nvPr/>
        </p:nvPicPr>
        <p:blipFill>
          <a:blip r:embed="rId7"/>
          <a:stretch>
            <a:fillRect/>
          </a:stretch>
        </p:blipFill>
        <p:spPr>
          <a:xfrm>
            <a:off x="4292598" y="161444"/>
            <a:ext cx="2930672" cy="3043390"/>
          </a:xfrm>
          <a:prstGeom prst="rect">
            <a:avLst/>
          </a:prstGeom>
        </p:spPr>
      </p:pic>
      <p:pic>
        <p:nvPicPr>
          <p:cNvPr id="7" name="Picture 6" descr="A picture containing fireworks, outdoor object&#10;&#10;Description automatically generated">
            <a:extLst>
              <a:ext uri="{FF2B5EF4-FFF2-40B4-BE49-F238E27FC236}">
                <a16:creationId xmlns:a16="http://schemas.microsoft.com/office/drawing/2014/main" id="{1FF21C86-BEA3-D0CA-F969-CE35260310F4}"/>
              </a:ext>
            </a:extLst>
          </p:cNvPr>
          <p:cNvPicPr>
            <a:picLocks noChangeAspect="1"/>
          </p:cNvPicPr>
          <p:nvPr/>
        </p:nvPicPr>
        <p:blipFill>
          <a:blip r:embed="rId8"/>
          <a:stretch>
            <a:fillRect/>
          </a:stretch>
        </p:blipFill>
        <p:spPr>
          <a:xfrm>
            <a:off x="4653449" y="973918"/>
            <a:ext cx="2215462" cy="1268746"/>
          </a:xfrm>
          <a:prstGeom prst="rect">
            <a:avLst/>
          </a:prstGeom>
        </p:spPr>
      </p:pic>
      <p:sp>
        <p:nvSpPr>
          <p:cNvPr id="8" name="TextBox 7">
            <a:extLst>
              <a:ext uri="{FF2B5EF4-FFF2-40B4-BE49-F238E27FC236}">
                <a16:creationId xmlns:a16="http://schemas.microsoft.com/office/drawing/2014/main" id="{5BEF7B33-FBEC-20E2-2538-8DBB8220132F}"/>
              </a:ext>
            </a:extLst>
          </p:cNvPr>
          <p:cNvSpPr txBox="1"/>
          <p:nvPr/>
        </p:nvSpPr>
        <p:spPr>
          <a:xfrm rot="21252185">
            <a:off x="5115196" y="1252803"/>
            <a:ext cx="139009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16D78"/>
                </a:solidFill>
                <a:effectLst/>
                <a:uLnTx/>
                <a:uFillTx/>
                <a:latin typeface="Gill Sans" panose="020B0502020104020203" pitchFamily="34" charset="-79"/>
                <a:ea typeface="+mn-ea"/>
                <a:cs typeface="Gill Sans" panose="020B0502020104020203" pitchFamily="34" charset="-79"/>
              </a:rPr>
              <a:t>Some examples</a:t>
            </a:r>
          </a:p>
        </p:txBody>
      </p:sp>
    </p:spTree>
    <p:extLst>
      <p:ext uri="{BB962C8B-B14F-4D97-AF65-F5344CB8AC3E}">
        <p14:creationId xmlns:p14="http://schemas.microsoft.com/office/powerpoint/2010/main" val="3153995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8883C38-FDF3-88F7-6E4F-B4571048A78C}"/>
              </a:ext>
            </a:extLst>
          </p:cNvPr>
          <p:cNvSpPr>
            <a:spLocks noGrp="1"/>
          </p:cNvSpPr>
          <p:nvPr>
            <p:ph sz="half" idx="1"/>
          </p:nvPr>
        </p:nvSpPr>
        <p:spPr>
          <a:xfrm>
            <a:off x="924411" y="438056"/>
            <a:ext cx="4038600" cy="5674642"/>
          </a:xfrm>
        </p:spPr>
        <p:txBody>
          <a:bodyPr>
            <a:normAutofit/>
          </a:bodyPr>
          <a:lstStyle/>
          <a:p>
            <a:pPr marL="0" indent="0">
              <a:buNone/>
            </a:pPr>
            <a:r>
              <a:rPr lang="en-GB" dirty="0">
                <a:solidFill>
                  <a:schemeClr val="accent1">
                    <a:lumMod val="75000"/>
                  </a:schemeClr>
                </a:solidFill>
              </a:rPr>
              <a:t>‘Happiness is not something ready made. It comes from your actions’  </a:t>
            </a:r>
            <a:r>
              <a:rPr lang="en-GB" i="1" dirty="0">
                <a:solidFill>
                  <a:schemeClr val="accent1">
                    <a:lumMod val="75000"/>
                  </a:schemeClr>
                </a:solidFill>
              </a:rPr>
              <a:t>Dalai Lama</a:t>
            </a:r>
          </a:p>
          <a:p>
            <a:pPr marL="0" indent="0">
              <a:buNone/>
            </a:pPr>
            <a:endParaRPr lang="en-GB" sz="2600" i="1" dirty="0"/>
          </a:p>
          <a:p>
            <a:pPr marL="0" indent="0">
              <a:buNone/>
            </a:pPr>
            <a:r>
              <a:rPr lang="en-GB" sz="2600" dirty="0">
                <a:solidFill>
                  <a:schemeClr val="accent4">
                    <a:lumMod val="75000"/>
                  </a:schemeClr>
                </a:solidFill>
              </a:rPr>
              <a:t>‘I don’t have to chase extraordinary moments to find happiness – it’s right in front of me if I’m paying attention and practising gratitude’ </a:t>
            </a:r>
          </a:p>
          <a:p>
            <a:pPr marL="0" indent="0">
              <a:buNone/>
            </a:pPr>
            <a:r>
              <a:rPr lang="en-GB" sz="2600" i="1" dirty="0" err="1">
                <a:solidFill>
                  <a:schemeClr val="accent4">
                    <a:lumMod val="75000"/>
                  </a:schemeClr>
                </a:solidFill>
              </a:rPr>
              <a:t>Brene</a:t>
            </a:r>
            <a:r>
              <a:rPr lang="en-GB" sz="2600" i="1" dirty="0">
                <a:solidFill>
                  <a:schemeClr val="accent4">
                    <a:lumMod val="75000"/>
                  </a:schemeClr>
                </a:solidFill>
              </a:rPr>
              <a:t> Brown</a:t>
            </a:r>
            <a:endParaRPr lang="en-GB" sz="2600" i="1" dirty="0">
              <a:solidFill>
                <a:schemeClr val="accent4">
                  <a:lumMod val="75000"/>
                </a:schemeClr>
              </a:solidFill>
              <a:highlight>
                <a:srgbClr val="FFFF00"/>
              </a:highlight>
            </a:endParaRPr>
          </a:p>
          <a:p>
            <a:pPr marL="0" indent="0">
              <a:buNone/>
            </a:pPr>
            <a:endParaRPr lang="en-GB" sz="2600" dirty="0"/>
          </a:p>
          <a:p>
            <a:pPr marL="0" indent="0">
              <a:buNone/>
            </a:pPr>
            <a:endParaRPr lang="en-GB" sz="2600" dirty="0"/>
          </a:p>
        </p:txBody>
      </p:sp>
      <p:sp>
        <p:nvSpPr>
          <p:cNvPr id="5" name="Content Placeholder 4">
            <a:extLst>
              <a:ext uri="{FF2B5EF4-FFF2-40B4-BE49-F238E27FC236}">
                <a16:creationId xmlns:a16="http://schemas.microsoft.com/office/drawing/2014/main" id="{549D1083-622B-0686-54A2-9B91E0C7B7B1}"/>
              </a:ext>
            </a:extLst>
          </p:cNvPr>
          <p:cNvSpPr txBox="1">
            <a:spLocks/>
          </p:cNvSpPr>
          <p:nvPr/>
        </p:nvSpPr>
        <p:spPr>
          <a:xfrm>
            <a:off x="5595518" y="1497510"/>
            <a:ext cx="4038600" cy="33288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i="1" dirty="0">
                <a:solidFill>
                  <a:schemeClr val="tx1">
                    <a:lumMod val="65000"/>
                    <a:lumOff val="35000"/>
                  </a:schemeClr>
                </a:solidFill>
              </a:rPr>
              <a:t>‘</a:t>
            </a:r>
            <a:r>
              <a:rPr lang="en-GB" dirty="0">
                <a:solidFill>
                  <a:schemeClr val="tx1">
                    <a:lumMod val="65000"/>
                    <a:lumOff val="35000"/>
                  </a:schemeClr>
                </a:solidFill>
              </a:rPr>
              <a:t>Happiness is a thing to be practiced, like the violin’  </a:t>
            </a:r>
            <a:r>
              <a:rPr lang="en-GB" i="1" dirty="0">
                <a:solidFill>
                  <a:schemeClr val="tx1">
                    <a:lumMod val="65000"/>
                    <a:lumOff val="35000"/>
                  </a:schemeClr>
                </a:solidFill>
              </a:rPr>
              <a:t>John Lubbock</a:t>
            </a:r>
          </a:p>
          <a:p>
            <a:endParaRPr lang="en-GB" dirty="0"/>
          </a:p>
        </p:txBody>
      </p:sp>
      <p:pic>
        <p:nvPicPr>
          <p:cNvPr id="6" name="Picture 5" descr="Bubble chart&#10;&#10;Description automatically generated">
            <a:extLst>
              <a:ext uri="{FF2B5EF4-FFF2-40B4-BE49-F238E27FC236}">
                <a16:creationId xmlns:a16="http://schemas.microsoft.com/office/drawing/2014/main" id="{ABB91C85-0C6D-7C89-3232-7A0E46B419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7379" y="3429000"/>
            <a:ext cx="4342371" cy="1932806"/>
          </a:xfrm>
          <a:prstGeom prst="rect">
            <a:avLst/>
          </a:prstGeom>
        </p:spPr>
      </p:pic>
      <p:pic>
        <p:nvPicPr>
          <p:cNvPr id="2" name="Picture 1">
            <a:extLst>
              <a:ext uri="{FF2B5EF4-FFF2-40B4-BE49-F238E27FC236}">
                <a16:creationId xmlns:a16="http://schemas.microsoft.com/office/drawing/2014/main" id="{3C97EEFB-B266-5B1A-E4E6-91FA5759159D}"/>
              </a:ext>
            </a:extLst>
          </p:cNvPr>
          <p:cNvPicPr>
            <a:picLocks noChangeAspect="1"/>
          </p:cNvPicPr>
          <p:nvPr/>
        </p:nvPicPr>
        <p:blipFill>
          <a:blip r:embed="rId4"/>
          <a:stretch>
            <a:fillRect/>
          </a:stretch>
        </p:blipFill>
        <p:spPr>
          <a:xfrm>
            <a:off x="9634118" y="226025"/>
            <a:ext cx="2347163" cy="792549"/>
          </a:xfrm>
          <a:prstGeom prst="rect">
            <a:avLst/>
          </a:prstGeom>
        </p:spPr>
      </p:pic>
    </p:spTree>
    <p:extLst>
      <p:ext uri="{BB962C8B-B14F-4D97-AF65-F5344CB8AC3E}">
        <p14:creationId xmlns:p14="http://schemas.microsoft.com/office/powerpoint/2010/main" val="3248293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FA4BBE-0763-5695-0275-16E7605BD0A0}"/>
              </a:ext>
            </a:extLst>
          </p:cNvPr>
          <p:cNvSpPr>
            <a:spLocks noGrp="1"/>
          </p:cNvSpPr>
          <p:nvPr>
            <p:ph type="title"/>
          </p:nvPr>
        </p:nvSpPr>
        <p:spPr>
          <a:xfrm>
            <a:off x="457200" y="145121"/>
            <a:ext cx="6995120" cy="1143000"/>
          </a:xfrm>
        </p:spPr>
        <p:txBody>
          <a:bodyPr/>
          <a:lstStyle/>
          <a:p>
            <a:r>
              <a:rPr lang="en-GB" altLang="en-US"/>
              <a:t>Web resources</a:t>
            </a:r>
            <a:endParaRPr lang="en-GB" altLang="en-US" dirty="0"/>
          </a:p>
        </p:txBody>
      </p:sp>
      <p:sp>
        <p:nvSpPr>
          <p:cNvPr id="5" name="Content Placeholder 2">
            <a:extLst>
              <a:ext uri="{FF2B5EF4-FFF2-40B4-BE49-F238E27FC236}">
                <a16:creationId xmlns:a16="http://schemas.microsoft.com/office/drawing/2014/main" id="{0137F4D2-1BA8-EB52-78DF-8814CC30DBBD}"/>
              </a:ext>
            </a:extLst>
          </p:cNvPr>
          <p:cNvSpPr>
            <a:spLocks noGrp="1"/>
          </p:cNvSpPr>
          <p:nvPr>
            <p:ph idx="1"/>
          </p:nvPr>
        </p:nvSpPr>
        <p:spPr>
          <a:xfrm>
            <a:off x="567447" y="1112838"/>
            <a:ext cx="8925688" cy="4723758"/>
          </a:xfrm>
        </p:spPr>
        <p:txBody>
          <a:bodyPr>
            <a:normAutofit fontScale="92500" lnSpcReduction="10000"/>
          </a:bodyPr>
          <a:lstStyle/>
          <a:p>
            <a:r>
              <a:rPr lang="en-GB" altLang="en-US" dirty="0">
                <a:hlinkClick r:id="rId3"/>
              </a:rPr>
              <a:t>www.actionforhappiness.org</a:t>
            </a:r>
            <a:r>
              <a:rPr lang="en-GB" altLang="en-US" dirty="0"/>
              <a:t> </a:t>
            </a:r>
          </a:p>
          <a:p>
            <a:pPr lvl="1"/>
            <a:r>
              <a:rPr lang="en-GB" altLang="en-US" dirty="0">
                <a:hlinkClick r:id="rId4"/>
              </a:rPr>
              <a:t>https://actionforhappiness.org/take-action</a:t>
            </a:r>
            <a:endParaRPr lang="en-GB" altLang="en-US" dirty="0"/>
          </a:p>
          <a:p>
            <a:r>
              <a:rPr lang="en-GB" altLang="en-US" dirty="0">
                <a:hlinkClick r:id="rId5"/>
              </a:rPr>
              <a:t>https://www.annafreud.org/</a:t>
            </a:r>
            <a:endParaRPr lang="en-GB" altLang="en-US" dirty="0"/>
          </a:p>
          <a:p>
            <a:r>
              <a:rPr lang="en-GB" altLang="en-US" dirty="0">
                <a:hlinkClick r:id="rId6"/>
              </a:rPr>
              <a:t>www.nhs.uk/conditions/stress-anxiety-depression/improve-mental-wellbeing</a:t>
            </a:r>
            <a:endParaRPr lang="en-GB" altLang="en-US" dirty="0"/>
          </a:p>
          <a:p>
            <a:r>
              <a:rPr lang="en-GB" altLang="en-US" dirty="0">
                <a:hlinkClick r:id="rId7"/>
              </a:rPr>
              <a:t>www.mentalhealthatwork.org.uk</a:t>
            </a:r>
            <a:endParaRPr lang="en-GB" altLang="en-US" dirty="0"/>
          </a:p>
          <a:p>
            <a:r>
              <a:rPr lang="en-GB" altLang="en-US" dirty="0">
                <a:hlinkClick r:id="rId8"/>
              </a:rPr>
              <a:t>https://www.nhs.uk/oneyou/every-mind-matters/</a:t>
            </a:r>
            <a:endParaRPr lang="en-GB" altLang="en-US" dirty="0"/>
          </a:p>
          <a:p>
            <a:r>
              <a:rPr lang="en-GB" altLang="en-US" dirty="0">
                <a:hlinkClick r:id="rId9"/>
              </a:rPr>
              <a:t>https://www.mind.org.uk/get-involved/donate-or-fundraise/take-on-an-active-challenge/move-for-mind-resources/</a:t>
            </a:r>
            <a:endParaRPr lang="en-GB" altLang="en-US" dirty="0"/>
          </a:p>
          <a:p>
            <a:r>
              <a:rPr lang="en-GB" altLang="en-US" dirty="0">
                <a:hlinkClick r:id="rId10"/>
              </a:rPr>
              <a:t>https://www.educationsupport.org.uk/</a:t>
            </a:r>
            <a:endParaRPr lang="en-GB" altLang="en-US" dirty="0"/>
          </a:p>
          <a:p>
            <a:endParaRPr lang="en-GB" altLang="en-US" dirty="0"/>
          </a:p>
        </p:txBody>
      </p:sp>
      <p:pic>
        <p:nvPicPr>
          <p:cNvPr id="2" name="Picture 1">
            <a:extLst>
              <a:ext uri="{FF2B5EF4-FFF2-40B4-BE49-F238E27FC236}">
                <a16:creationId xmlns:a16="http://schemas.microsoft.com/office/drawing/2014/main" id="{2E52AC17-6DD2-4EAA-FA16-E476BB01BA61}"/>
              </a:ext>
            </a:extLst>
          </p:cNvPr>
          <p:cNvPicPr>
            <a:picLocks noChangeAspect="1"/>
          </p:cNvPicPr>
          <p:nvPr/>
        </p:nvPicPr>
        <p:blipFill>
          <a:blip r:embed="rId11"/>
          <a:stretch>
            <a:fillRect/>
          </a:stretch>
        </p:blipFill>
        <p:spPr>
          <a:xfrm>
            <a:off x="9634118" y="226025"/>
            <a:ext cx="2347163" cy="792549"/>
          </a:xfrm>
          <a:prstGeom prst="rect">
            <a:avLst/>
          </a:prstGeom>
        </p:spPr>
      </p:pic>
      <p:pic>
        <p:nvPicPr>
          <p:cNvPr id="6" name="Picture 5">
            <a:extLst>
              <a:ext uri="{FF2B5EF4-FFF2-40B4-BE49-F238E27FC236}">
                <a16:creationId xmlns:a16="http://schemas.microsoft.com/office/drawing/2014/main" id="{CDB821DD-AEEB-731B-065F-490C187D0918}"/>
              </a:ext>
            </a:extLst>
          </p:cNvPr>
          <p:cNvPicPr>
            <a:picLocks noChangeAspect="1"/>
          </p:cNvPicPr>
          <p:nvPr/>
        </p:nvPicPr>
        <p:blipFill>
          <a:blip r:embed="rId12"/>
          <a:stretch>
            <a:fillRect/>
          </a:stretch>
        </p:blipFill>
        <p:spPr>
          <a:xfrm>
            <a:off x="8734880" y="2030867"/>
            <a:ext cx="2794910" cy="1796520"/>
          </a:xfrm>
          <a:prstGeom prst="rect">
            <a:avLst/>
          </a:prstGeom>
        </p:spPr>
      </p:pic>
    </p:spTree>
    <p:extLst>
      <p:ext uri="{BB962C8B-B14F-4D97-AF65-F5344CB8AC3E}">
        <p14:creationId xmlns:p14="http://schemas.microsoft.com/office/powerpoint/2010/main" val="2278116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FA4BBE-0763-5695-0275-16E7605BD0A0}"/>
              </a:ext>
            </a:extLst>
          </p:cNvPr>
          <p:cNvSpPr>
            <a:spLocks noGrp="1"/>
          </p:cNvSpPr>
          <p:nvPr>
            <p:ph type="title"/>
          </p:nvPr>
        </p:nvSpPr>
        <p:spPr>
          <a:xfrm>
            <a:off x="457200" y="504350"/>
            <a:ext cx="6995120" cy="1143000"/>
          </a:xfrm>
        </p:spPr>
        <p:txBody>
          <a:bodyPr/>
          <a:lstStyle/>
          <a:p>
            <a:r>
              <a:rPr lang="en-GB" altLang="en-US" dirty="0"/>
              <a:t>Video resources</a:t>
            </a:r>
          </a:p>
        </p:txBody>
      </p:sp>
      <p:sp>
        <p:nvSpPr>
          <p:cNvPr id="6" name="Content Placeholder 2">
            <a:extLst>
              <a:ext uri="{FF2B5EF4-FFF2-40B4-BE49-F238E27FC236}">
                <a16:creationId xmlns:a16="http://schemas.microsoft.com/office/drawing/2014/main" id="{278C3AFF-2640-42A2-09F6-372CA47718DF}"/>
              </a:ext>
            </a:extLst>
          </p:cNvPr>
          <p:cNvSpPr>
            <a:spLocks noGrp="1"/>
          </p:cNvSpPr>
          <p:nvPr>
            <p:ph idx="1"/>
          </p:nvPr>
        </p:nvSpPr>
        <p:spPr>
          <a:xfrm>
            <a:off x="457200" y="1861457"/>
            <a:ext cx="8229600" cy="4207792"/>
          </a:xfrm>
        </p:spPr>
        <p:txBody>
          <a:bodyPr>
            <a:normAutofit/>
          </a:bodyPr>
          <a:lstStyle/>
          <a:p>
            <a:r>
              <a:rPr lang="en-GB" dirty="0">
                <a:hlinkClick r:id="rId3"/>
              </a:rPr>
              <a:t>https://actionforhappiness.org/talks-library</a:t>
            </a:r>
            <a:endParaRPr lang="en-GB" dirty="0"/>
          </a:p>
          <a:p>
            <a:r>
              <a:rPr lang="en-GB" dirty="0">
                <a:hlinkClick r:id="rId4"/>
              </a:rPr>
              <a:t>www.youtube.com/watch?v=fLJsdqxnZb0</a:t>
            </a:r>
            <a:r>
              <a:rPr lang="en-GB" dirty="0"/>
              <a:t> : The happy secret to better work | Shawn </a:t>
            </a:r>
            <a:r>
              <a:rPr lang="en-GB" dirty="0" err="1"/>
              <a:t>Achor</a:t>
            </a:r>
            <a:endParaRPr lang="en-GB" dirty="0"/>
          </a:p>
          <a:p>
            <a:r>
              <a:rPr lang="en-GB" dirty="0">
                <a:hlinkClick r:id="rId5"/>
              </a:rPr>
              <a:t>https://www.youtube.com/@headspace</a:t>
            </a:r>
            <a:r>
              <a:rPr lang="en-GB" dirty="0"/>
              <a:t>: Headspace YouTube channel</a:t>
            </a:r>
          </a:p>
          <a:p>
            <a:r>
              <a:rPr lang="en-GB" dirty="0">
                <a:hlinkClick r:id="rId6"/>
              </a:rPr>
              <a:t>https://www.youtube.com/watch?v=5RVZofPEIdk</a:t>
            </a:r>
            <a:r>
              <a:rPr lang="en-GB" dirty="0"/>
              <a:t> – How to draw an elephant in 60 seconds</a:t>
            </a:r>
          </a:p>
          <a:p>
            <a:endParaRPr lang="en-GB" dirty="0"/>
          </a:p>
        </p:txBody>
      </p:sp>
      <p:pic>
        <p:nvPicPr>
          <p:cNvPr id="2" name="Picture 1">
            <a:extLst>
              <a:ext uri="{FF2B5EF4-FFF2-40B4-BE49-F238E27FC236}">
                <a16:creationId xmlns:a16="http://schemas.microsoft.com/office/drawing/2014/main" id="{D212FE68-D73C-6714-7BC4-02D6EE3C97AE}"/>
              </a:ext>
            </a:extLst>
          </p:cNvPr>
          <p:cNvPicPr>
            <a:picLocks noChangeAspect="1"/>
          </p:cNvPicPr>
          <p:nvPr/>
        </p:nvPicPr>
        <p:blipFill>
          <a:blip r:embed="rId7"/>
          <a:stretch>
            <a:fillRect/>
          </a:stretch>
        </p:blipFill>
        <p:spPr>
          <a:xfrm>
            <a:off x="9634118" y="226025"/>
            <a:ext cx="2347163" cy="792549"/>
          </a:xfrm>
          <a:prstGeom prst="rect">
            <a:avLst/>
          </a:prstGeom>
        </p:spPr>
      </p:pic>
      <p:pic>
        <p:nvPicPr>
          <p:cNvPr id="5" name="Picture 4">
            <a:extLst>
              <a:ext uri="{FF2B5EF4-FFF2-40B4-BE49-F238E27FC236}">
                <a16:creationId xmlns:a16="http://schemas.microsoft.com/office/drawing/2014/main" id="{8FD26789-0C68-947F-F25C-6BF92688CD76}"/>
              </a:ext>
            </a:extLst>
          </p:cNvPr>
          <p:cNvPicPr>
            <a:picLocks noChangeAspect="1"/>
          </p:cNvPicPr>
          <p:nvPr/>
        </p:nvPicPr>
        <p:blipFill>
          <a:blip r:embed="rId8"/>
          <a:stretch>
            <a:fillRect/>
          </a:stretch>
        </p:blipFill>
        <p:spPr>
          <a:xfrm rot="1401960">
            <a:off x="9832248" y="3089705"/>
            <a:ext cx="1317424" cy="1942011"/>
          </a:xfrm>
          <a:prstGeom prst="rect">
            <a:avLst/>
          </a:prstGeom>
        </p:spPr>
      </p:pic>
    </p:spTree>
    <p:extLst>
      <p:ext uri="{BB962C8B-B14F-4D97-AF65-F5344CB8AC3E}">
        <p14:creationId xmlns:p14="http://schemas.microsoft.com/office/powerpoint/2010/main" val="2715443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6BF72-EEEC-10DF-82A3-8D622BD748E8}"/>
              </a:ext>
            </a:extLst>
          </p:cNvPr>
          <p:cNvSpPr>
            <a:spLocks noGrp="1"/>
          </p:cNvSpPr>
          <p:nvPr>
            <p:ph type="ctrTitle"/>
          </p:nvPr>
        </p:nvSpPr>
        <p:spPr>
          <a:xfrm>
            <a:off x="979715" y="687653"/>
            <a:ext cx="10078995" cy="1127167"/>
          </a:xfrm>
        </p:spPr>
        <p:txBody>
          <a:bodyPr>
            <a:normAutofit/>
          </a:bodyPr>
          <a:lstStyle/>
          <a:p>
            <a:pPr algn="l"/>
            <a:r>
              <a:rPr lang="en-US" sz="7500" b="1" dirty="0">
                <a:solidFill>
                  <a:schemeClr val="accent1"/>
                </a:solidFill>
                <a:latin typeface="Tilt Warp" panose="02000000000000000000" pitchFamily="2" charset="0"/>
                <a:cs typeface="Gill Sans" panose="020B0502020104020203" pitchFamily="34" charset="-79"/>
              </a:rPr>
              <a:t>Aims	</a:t>
            </a:r>
          </a:p>
        </p:txBody>
      </p:sp>
      <p:pic>
        <p:nvPicPr>
          <p:cNvPr id="4" name="Picture 3">
            <a:extLst>
              <a:ext uri="{FF2B5EF4-FFF2-40B4-BE49-F238E27FC236}">
                <a16:creationId xmlns:a16="http://schemas.microsoft.com/office/drawing/2014/main" id="{8386E520-FE01-5755-9907-70E1DFE48DD0}"/>
              </a:ext>
            </a:extLst>
          </p:cNvPr>
          <p:cNvPicPr>
            <a:picLocks noChangeAspect="1"/>
          </p:cNvPicPr>
          <p:nvPr/>
        </p:nvPicPr>
        <p:blipFill>
          <a:blip r:embed="rId3"/>
          <a:stretch>
            <a:fillRect/>
          </a:stretch>
        </p:blipFill>
        <p:spPr>
          <a:xfrm>
            <a:off x="9634118" y="226025"/>
            <a:ext cx="2347163" cy="792549"/>
          </a:xfrm>
          <a:prstGeom prst="rect">
            <a:avLst/>
          </a:prstGeom>
        </p:spPr>
      </p:pic>
      <p:sp>
        <p:nvSpPr>
          <p:cNvPr id="6" name="TextBox 5">
            <a:extLst>
              <a:ext uri="{FF2B5EF4-FFF2-40B4-BE49-F238E27FC236}">
                <a16:creationId xmlns:a16="http://schemas.microsoft.com/office/drawing/2014/main" id="{02542CC1-83C7-BBB1-5DE8-9553F4DCF96B}"/>
              </a:ext>
            </a:extLst>
          </p:cNvPr>
          <p:cNvSpPr txBox="1"/>
          <p:nvPr/>
        </p:nvSpPr>
        <p:spPr>
          <a:xfrm>
            <a:off x="979715" y="2841430"/>
            <a:ext cx="10293196" cy="2416046"/>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
                <a:srgbClr val="DBBA59"/>
              </a:buClr>
              <a:buSzPct val="80000"/>
              <a:buFont typeface="Arial" panose="020B0604020202020204" pitchFamily="34" charset="0"/>
              <a:buBlip>
                <a:blip r:embed="rId4"/>
              </a:buBlip>
              <a:tabLst/>
              <a:defRPr/>
            </a:pPr>
            <a:r>
              <a:rPr kumimoji="0" lang="en-GB" sz="2800" b="0" i="0" u="none" strike="noStrike" kern="1200" cap="none" spc="0" normalizeH="0" baseline="0" noProof="0" dirty="0">
                <a:ln>
                  <a:noFill/>
                </a:ln>
                <a:solidFill>
                  <a:srgbClr val="016D78"/>
                </a:solidFill>
                <a:effectLst/>
                <a:uLnTx/>
                <a:uFillTx/>
                <a:latin typeface="Gill Sans" panose="020B0502020104020203" pitchFamily="34" charset="-79"/>
                <a:ea typeface="+mn-ea"/>
                <a:cs typeface="Gill Sans" panose="020B0502020104020203" pitchFamily="34" charset="-79"/>
              </a:rPr>
              <a:t>Share what psychological research says works for wellbeing</a:t>
            </a:r>
          </a:p>
          <a:p>
            <a:pPr marL="228600" marR="0" lvl="0" indent="-228600" algn="l" defTabSz="914400" rtl="0" eaLnBrk="1" fontAlgn="auto" latinLnBrk="0" hangingPunct="1">
              <a:lnSpc>
                <a:spcPct val="90000"/>
              </a:lnSpc>
              <a:spcBef>
                <a:spcPts val="1000"/>
              </a:spcBef>
              <a:spcAft>
                <a:spcPts val="0"/>
              </a:spcAft>
              <a:buClr>
                <a:srgbClr val="DBBA59"/>
              </a:buClr>
              <a:buSzPct val="80000"/>
              <a:buFont typeface="Arial" panose="020B0604020202020204" pitchFamily="34" charset="0"/>
              <a:buBlip>
                <a:blip r:embed="rId4"/>
              </a:buBlip>
              <a:tabLst/>
              <a:defRPr/>
            </a:pPr>
            <a:r>
              <a:rPr kumimoji="0" lang="en-GB" sz="2800" b="0" i="0" u="none" strike="noStrike" kern="1200" cap="none" spc="0" normalizeH="0" baseline="0" noProof="0" dirty="0">
                <a:ln>
                  <a:noFill/>
                </a:ln>
                <a:solidFill>
                  <a:srgbClr val="016D78"/>
                </a:solidFill>
                <a:effectLst/>
                <a:uLnTx/>
                <a:uFillTx/>
                <a:latin typeface="Gill Sans" panose="020B0502020104020203" pitchFamily="34" charset="-79"/>
                <a:ea typeface="+mn-ea"/>
                <a:cs typeface="Gill Sans" panose="020B0502020104020203" pitchFamily="34" charset="-79"/>
              </a:rPr>
              <a:t>Suggest how this can be implemented for you and also for your team</a:t>
            </a:r>
          </a:p>
          <a:p>
            <a:pPr marL="228600" marR="0" lvl="0" indent="-228600" algn="l" defTabSz="914400" rtl="0" eaLnBrk="1" fontAlgn="auto" latinLnBrk="0" hangingPunct="1">
              <a:lnSpc>
                <a:spcPct val="90000"/>
              </a:lnSpc>
              <a:spcBef>
                <a:spcPts val="1000"/>
              </a:spcBef>
              <a:spcAft>
                <a:spcPts val="0"/>
              </a:spcAft>
              <a:buClr>
                <a:srgbClr val="DBBA59"/>
              </a:buClr>
              <a:buSzPct val="80000"/>
              <a:buFont typeface="Arial" panose="020B0604020202020204" pitchFamily="34" charset="0"/>
              <a:buBlip>
                <a:blip r:embed="rId4"/>
              </a:buBlip>
              <a:tabLst/>
              <a:defRPr/>
            </a:pPr>
            <a:r>
              <a:rPr kumimoji="0" lang="en-GB" sz="2800" b="0" i="0" u="none" strike="noStrike" kern="1200" cap="none" spc="0" normalizeH="0" baseline="0" noProof="0" dirty="0">
                <a:ln>
                  <a:noFill/>
                </a:ln>
                <a:solidFill>
                  <a:srgbClr val="016D78"/>
                </a:solidFill>
                <a:effectLst/>
                <a:uLnTx/>
                <a:uFillTx/>
                <a:latin typeface="Gill Sans" panose="020B0502020104020203" pitchFamily="34" charset="-79"/>
                <a:ea typeface="+mn-ea"/>
                <a:cs typeface="Gill Sans" panose="020B0502020104020203" pitchFamily="34" charset="-79"/>
              </a:rPr>
              <a:t>Practice some wellbeing activities</a:t>
            </a:r>
          </a:p>
          <a:p>
            <a:pPr marL="228600" marR="0" lvl="0" indent="-228600" algn="l" defTabSz="914400" rtl="0" eaLnBrk="1" fontAlgn="auto" latinLnBrk="0" hangingPunct="1">
              <a:lnSpc>
                <a:spcPct val="90000"/>
              </a:lnSpc>
              <a:spcBef>
                <a:spcPts val="1000"/>
              </a:spcBef>
              <a:spcAft>
                <a:spcPts val="0"/>
              </a:spcAft>
              <a:buClr>
                <a:srgbClr val="DBBA59"/>
              </a:buClr>
              <a:buSzPct val="80000"/>
              <a:buFont typeface="Arial" panose="020B0604020202020204" pitchFamily="34" charset="0"/>
              <a:buBlip>
                <a:blip r:embed="rId4"/>
              </a:buBlip>
              <a:tabLst/>
              <a:defRPr/>
            </a:pPr>
            <a:r>
              <a:rPr kumimoji="0" lang="en-GB" sz="2800" b="0" i="0" u="none" strike="noStrike" kern="1200" cap="none" spc="0" normalizeH="0" baseline="0" noProof="0" dirty="0">
                <a:ln>
                  <a:noFill/>
                </a:ln>
                <a:solidFill>
                  <a:srgbClr val="016D78"/>
                </a:solidFill>
                <a:effectLst/>
                <a:uLnTx/>
                <a:uFillTx/>
                <a:latin typeface="Gill Sans" panose="020B0502020104020203" pitchFamily="34" charset="-79"/>
                <a:ea typeface="+mn-ea"/>
                <a:cs typeface="Gill Sans" panose="020B0502020104020203" pitchFamily="34" charset="-79"/>
              </a:rPr>
              <a:t>Share resources and tools to use for improving wellbeing </a:t>
            </a:r>
          </a:p>
        </p:txBody>
      </p:sp>
      <p:pic>
        <p:nvPicPr>
          <p:cNvPr id="7" name="Picture 6" descr="A picture containing text, knife, weapon&#10;&#10;Description automatically generated">
            <a:extLst>
              <a:ext uri="{FF2B5EF4-FFF2-40B4-BE49-F238E27FC236}">
                <a16:creationId xmlns:a16="http://schemas.microsoft.com/office/drawing/2014/main" id="{7230DA59-B0EC-784C-594F-5A3FCF670A9D}"/>
              </a:ext>
            </a:extLst>
          </p:cNvPr>
          <p:cNvPicPr>
            <a:picLocks noChangeAspect="1"/>
          </p:cNvPicPr>
          <p:nvPr/>
        </p:nvPicPr>
        <p:blipFill>
          <a:blip r:embed="rId5"/>
          <a:stretch>
            <a:fillRect/>
          </a:stretch>
        </p:blipFill>
        <p:spPr>
          <a:xfrm>
            <a:off x="7915822" y="1483899"/>
            <a:ext cx="2347784" cy="892206"/>
          </a:xfrm>
          <a:prstGeom prst="rect">
            <a:avLst/>
          </a:prstGeom>
        </p:spPr>
      </p:pic>
      <p:pic>
        <p:nvPicPr>
          <p:cNvPr id="9" name="Picture 8">
            <a:extLst>
              <a:ext uri="{FF2B5EF4-FFF2-40B4-BE49-F238E27FC236}">
                <a16:creationId xmlns:a16="http://schemas.microsoft.com/office/drawing/2014/main" id="{6AE1928F-D792-44B8-C3D9-6207CC91B934}"/>
              </a:ext>
            </a:extLst>
          </p:cNvPr>
          <p:cNvPicPr>
            <a:picLocks noChangeAspect="1"/>
          </p:cNvPicPr>
          <p:nvPr/>
        </p:nvPicPr>
        <p:blipFill>
          <a:blip r:embed="rId6"/>
          <a:stretch>
            <a:fillRect/>
          </a:stretch>
        </p:blipFill>
        <p:spPr>
          <a:xfrm>
            <a:off x="728161" y="1736860"/>
            <a:ext cx="3422478" cy="193142"/>
          </a:xfrm>
          <a:prstGeom prst="rect">
            <a:avLst/>
          </a:prstGeom>
        </p:spPr>
      </p:pic>
    </p:spTree>
    <p:extLst>
      <p:ext uri="{BB962C8B-B14F-4D97-AF65-F5344CB8AC3E}">
        <p14:creationId xmlns:p14="http://schemas.microsoft.com/office/powerpoint/2010/main" val="3290786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FA4BBE-0763-5695-0275-16E7605BD0A0}"/>
              </a:ext>
            </a:extLst>
          </p:cNvPr>
          <p:cNvSpPr>
            <a:spLocks noGrp="1"/>
          </p:cNvSpPr>
          <p:nvPr>
            <p:ph type="title"/>
          </p:nvPr>
        </p:nvSpPr>
        <p:spPr>
          <a:xfrm>
            <a:off x="457200" y="504350"/>
            <a:ext cx="6995120" cy="1143000"/>
          </a:xfrm>
        </p:spPr>
        <p:txBody>
          <a:bodyPr/>
          <a:lstStyle/>
          <a:p>
            <a:r>
              <a:rPr lang="en-GB" altLang="en-US" dirty="0"/>
              <a:t>HIEP support</a:t>
            </a:r>
          </a:p>
        </p:txBody>
      </p:sp>
      <p:pic>
        <p:nvPicPr>
          <p:cNvPr id="2" name="Picture 1">
            <a:extLst>
              <a:ext uri="{FF2B5EF4-FFF2-40B4-BE49-F238E27FC236}">
                <a16:creationId xmlns:a16="http://schemas.microsoft.com/office/drawing/2014/main" id="{D212FE68-D73C-6714-7BC4-02D6EE3C97AE}"/>
              </a:ext>
            </a:extLst>
          </p:cNvPr>
          <p:cNvPicPr>
            <a:picLocks noChangeAspect="1"/>
          </p:cNvPicPr>
          <p:nvPr/>
        </p:nvPicPr>
        <p:blipFill>
          <a:blip r:embed="rId3"/>
          <a:stretch>
            <a:fillRect/>
          </a:stretch>
        </p:blipFill>
        <p:spPr>
          <a:xfrm>
            <a:off x="9634118" y="226025"/>
            <a:ext cx="2347163" cy="792549"/>
          </a:xfrm>
          <a:prstGeom prst="rect">
            <a:avLst/>
          </a:prstGeom>
        </p:spPr>
      </p:pic>
      <p:sp>
        <p:nvSpPr>
          <p:cNvPr id="3" name="TextBox 2">
            <a:extLst>
              <a:ext uri="{FF2B5EF4-FFF2-40B4-BE49-F238E27FC236}">
                <a16:creationId xmlns:a16="http://schemas.microsoft.com/office/drawing/2014/main" id="{02542CC1-83C7-BBB1-5DE8-9553F4DCF96B}"/>
              </a:ext>
            </a:extLst>
          </p:cNvPr>
          <p:cNvSpPr txBox="1"/>
          <p:nvPr/>
        </p:nvSpPr>
        <p:spPr>
          <a:xfrm>
            <a:off x="457200" y="1678171"/>
            <a:ext cx="11299370" cy="3579441"/>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
                <a:srgbClr val="DBBA59"/>
              </a:buClr>
              <a:buSzPct val="80000"/>
              <a:tabLst/>
              <a:defRPr/>
            </a:pPr>
            <a:r>
              <a:rPr kumimoji="0" lang="en-GB" sz="2800" b="0" i="0" u="none" strike="noStrike" kern="1200" cap="none" spc="0" normalizeH="0" baseline="0" noProof="0" dirty="0">
                <a:ln>
                  <a:noFill/>
                </a:ln>
                <a:solidFill>
                  <a:srgbClr val="016D78"/>
                </a:solidFill>
                <a:effectLst/>
                <a:uLnTx/>
                <a:uFillTx/>
                <a:latin typeface="Gill Sans" panose="020B0502020104020203" pitchFamily="34" charset="-79"/>
                <a:ea typeface="+mn-ea"/>
                <a:cs typeface="Gill Sans" panose="020B0502020104020203" pitchFamily="34" charset="-79"/>
              </a:rPr>
              <a:t>Through SLA we are able to offer:</a:t>
            </a:r>
          </a:p>
          <a:p>
            <a:pPr marL="685800" lvl="1" indent="-228600">
              <a:lnSpc>
                <a:spcPct val="90000"/>
              </a:lnSpc>
              <a:spcBef>
                <a:spcPts val="1000"/>
              </a:spcBef>
              <a:buClr>
                <a:srgbClr val="DBBA59"/>
              </a:buClr>
              <a:buSzPct val="80000"/>
              <a:buBlip>
                <a:blip r:embed="rId4"/>
              </a:buBlip>
              <a:defRPr/>
            </a:pPr>
            <a:r>
              <a:rPr kumimoji="0" lang="en-GB" sz="2800" b="0" i="0" u="none" strike="noStrike" kern="1200" cap="none" spc="0" normalizeH="0" baseline="0" noProof="0" dirty="0">
                <a:ln>
                  <a:noFill/>
                </a:ln>
                <a:solidFill>
                  <a:srgbClr val="016D78"/>
                </a:solidFill>
                <a:effectLst/>
                <a:uLnTx/>
                <a:uFillTx/>
                <a:latin typeface="Gill Sans" panose="020B0502020104020203" pitchFamily="34" charset="-79"/>
                <a:ea typeface="+mn-ea"/>
                <a:cs typeface="Gill Sans" panose="020B0502020104020203" pitchFamily="34" charset="-79"/>
              </a:rPr>
              <a:t>Individual or group supervision.</a:t>
            </a:r>
          </a:p>
          <a:p>
            <a:pPr marL="685800" lvl="1" indent="-228600">
              <a:lnSpc>
                <a:spcPct val="90000"/>
              </a:lnSpc>
              <a:spcBef>
                <a:spcPts val="1000"/>
              </a:spcBef>
              <a:buClr>
                <a:srgbClr val="DBBA59"/>
              </a:buClr>
              <a:buSzPct val="80000"/>
              <a:buBlip>
                <a:blip r:embed="rId4"/>
              </a:buBlip>
              <a:defRPr/>
            </a:pPr>
            <a:r>
              <a:rPr kumimoji="0" lang="en-GB" sz="2800" b="0" i="0" u="none" strike="noStrike" kern="1200" cap="none" spc="0" normalizeH="0" baseline="0" noProof="0" dirty="0">
                <a:ln>
                  <a:noFill/>
                </a:ln>
                <a:solidFill>
                  <a:srgbClr val="016D78"/>
                </a:solidFill>
                <a:effectLst/>
                <a:uLnTx/>
                <a:uFillTx/>
                <a:latin typeface="Gill Sans" panose="020B0502020104020203" pitchFamily="34" charset="-79"/>
                <a:ea typeface="+mn-ea"/>
                <a:cs typeface="Gill Sans" panose="020B0502020104020203" pitchFamily="34" charset="-79"/>
              </a:rPr>
              <a:t>Supporting the school leadership </a:t>
            </a:r>
            <a:r>
              <a:rPr lang="en-GB" sz="2800" dirty="0">
                <a:solidFill>
                  <a:srgbClr val="016D78"/>
                </a:solidFill>
                <a:latin typeface="Gill Sans" panose="020B0502020104020203" pitchFamily="34" charset="-79"/>
                <a:cs typeface="Gill Sans" panose="020B0502020104020203" pitchFamily="34" charset="-79"/>
              </a:rPr>
              <a:t>team / mental health lead to </a:t>
            </a:r>
            <a:r>
              <a:rPr kumimoji="0" lang="en-GB" sz="2800" b="0" i="0" u="none" strike="noStrike" kern="1200" cap="none" spc="0" normalizeH="0" baseline="0" noProof="0" dirty="0">
                <a:ln>
                  <a:noFill/>
                </a:ln>
                <a:solidFill>
                  <a:srgbClr val="016D78"/>
                </a:solidFill>
                <a:effectLst/>
                <a:uLnTx/>
                <a:uFillTx/>
                <a:latin typeface="Gill Sans" panose="020B0502020104020203" pitchFamily="34" charset="-79"/>
                <a:ea typeface="+mn-ea"/>
                <a:cs typeface="Gill Sans" panose="020B0502020104020203" pitchFamily="34" charset="-79"/>
              </a:rPr>
              <a:t>identify areas for development and make systemic changes, drawing on our knowledge of organisational psychology and mental wellbeing.</a:t>
            </a:r>
          </a:p>
          <a:p>
            <a:pPr marL="685800" lvl="1" indent="-228600">
              <a:lnSpc>
                <a:spcPct val="90000"/>
              </a:lnSpc>
              <a:spcBef>
                <a:spcPts val="1000"/>
              </a:spcBef>
              <a:buClr>
                <a:srgbClr val="DBBA59"/>
              </a:buClr>
              <a:buSzPct val="80000"/>
              <a:buBlip>
                <a:blip r:embed="rId4"/>
              </a:buBlip>
              <a:defRPr/>
            </a:pPr>
            <a:r>
              <a:rPr kumimoji="0" lang="en-GB" sz="2800" b="0" i="0" u="none" strike="noStrike" kern="1200" cap="none" spc="0" normalizeH="0" baseline="0" noProof="0" dirty="0">
                <a:ln>
                  <a:noFill/>
                </a:ln>
                <a:solidFill>
                  <a:srgbClr val="016D78"/>
                </a:solidFill>
                <a:effectLst/>
                <a:uLnTx/>
                <a:uFillTx/>
                <a:latin typeface="Gill Sans" panose="020B0502020104020203" pitchFamily="34" charset="-79"/>
                <a:ea typeface="+mn-ea"/>
                <a:cs typeface="Gill Sans" panose="020B0502020104020203" pitchFamily="34" charset="-79"/>
              </a:rPr>
              <a:t>Staff training using the evidence based Five Ways to Wellbeing for individual and whole school wellbeing planning.</a:t>
            </a:r>
          </a:p>
        </p:txBody>
      </p:sp>
    </p:spTree>
    <p:extLst>
      <p:ext uri="{BB962C8B-B14F-4D97-AF65-F5344CB8AC3E}">
        <p14:creationId xmlns:p14="http://schemas.microsoft.com/office/powerpoint/2010/main" val="628966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42198F-89D9-348A-54E9-DD8F5B38830D}"/>
              </a:ext>
            </a:extLst>
          </p:cNvPr>
          <p:cNvPicPr>
            <a:picLocks noChangeAspect="1"/>
          </p:cNvPicPr>
          <p:nvPr/>
        </p:nvPicPr>
        <p:blipFill>
          <a:blip r:embed="rId3"/>
          <a:stretch>
            <a:fillRect/>
          </a:stretch>
        </p:blipFill>
        <p:spPr>
          <a:xfrm>
            <a:off x="9634118" y="226025"/>
            <a:ext cx="2347163" cy="792549"/>
          </a:xfrm>
          <a:prstGeom prst="rect">
            <a:avLst/>
          </a:prstGeom>
        </p:spPr>
      </p:pic>
      <p:pic>
        <p:nvPicPr>
          <p:cNvPr id="3" name="Content Placeholder 4" descr="A picture containing text&#10;&#10;Description automatically generated">
            <a:extLst>
              <a:ext uri="{FF2B5EF4-FFF2-40B4-BE49-F238E27FC236}">
                <a16:creationId xmlns:a16="http://schemas.microsoft.com/office/drawing/2014/main" id="{D0E7F78A-138D-F931-839E-412C017D5129}"/>
              </a:ext>
            </a:extLst>
          </p:cNvPr>
          <p:cNvPicPr>
            <a:picLocks noGrp="1" noChangeAspect="1"/>
          </p:cNvPicPr>
          <p:nvPr>
            <p:ph idx="1"/>
          </p:nvPr>
        </p:nvPicPr>
        <p:blipFill>
          <a:blip r:embed="rId4"/>
          <a:stretch>
            <a:fillRect/>
          </a:stretch>
        </p:blipFill>
        <p:spPr>
          <a:xfrm>
            <a:off x="2445637" y="226025"/>
            <a:ext cx="6608596" cy="5952020"/>
          </a:xfrm>
        </p:spPr>
      </p:pic>
      <p:sp>
        <p:nvSpPr>
          <p:cNvPr id="4" name="Title 1">
            <a:extLst>
              <a:ext uri="{FF2B5EF4-FFF2-40B4-BE49-F238E27FC236}">
                <a16:creationId xmlns:a16="http://schemas.microsoft.com/office/drawing/2014/main" id="{D9820BB2-1B44-AC2F-6871-198D3C5A00E5}"/>
              </a:ext>
            </a:extLst>
          </p:cNvPr>
          <p:cNvSpPr txBox="1">
            <a:spLocks/>
          </p:cNvSpPr>
          <p:nvPr/>
        </p:nvSpPr>
        <p:spPr>
          <a:xfrm rot="20909525">
            <a:off x="2359504" y="2932922"/>
            <a:ext cx="7248502" cy="9921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chemeClr val="accent1"/>
                </a:solidFill>
                <a:effectLst/>
                <a:uLnTx/>
                <a:uFillTx/>
                <a:latin typeface="Tilt Warp" panose="02000000000000000000" pitchFamily="2" charset="0"/>
                <a:ea typeface="+mj-ea"/>
                <a:cs typeface="Gill Sans" panose="020B0502020104020203" pitchFamily="34" charset="-79"/>
              </a:rPr>
              <a:t>Thank you!</a:t>
            </a:r>
          </a:p>
        </p:txBody>
      </p:sp>
    </p:spTree>
    <p:extLst>
      <p:ext uri="{BB962C8B-B14F-4D97-AF65-F5344CB8AC3E}">
        <p14:creationId xmlns:p14="http://schemas.microsoft.com/office/powerpoint/2010/main" val="3460782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icture containing shirt&#10;&#10;Description automatically generated">
            <a:extLst>
              <a:ext uri="{FF2B5EF4-FFF2-40B4-BE49-F238E27FC236}">
                <a16:creationId xmlns:a16="http://schemas.microsoft.com/office/drawing/2014/main" id="{D49DEAC9-2C3C-3EBC-02F3-1FC68F08A49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4259" t="16214" r="13150" b="16380"/>
          <a:stretch/>
        </p:blipFill>
        <p:spPr>
          <a:xfrm>
            <a:off x="3205385" y="534207"/>
            <a:ext cx="5092166" cy="4728445"/>
          </a:xfrm>
          <a:prstGeom prst="rect">
            <a:avLst/>
          </a:prstGeom>
        </p:spPr>
      </p:pic>
      <p:sp>
        <p:nvSpPr>
          <p:cNvPr id="2" name="TextBox 1">
            <a:extLst>
              <a:ext uri="{FF2B5EF4-FFF2-40B4-BE49-F238E27FC236}">
                <a16:creationId xmlns:a16="http://schemas.microsoft.com/office/drawing/2014/main" id="{BA698E25-2074-8E63-61D1-ACAAD52673EF}"/>
              </a:ext>
            </a:extLst>
          </p:cNvPr>
          <p:cNvSpPr txBox="1"/>
          <p:nvPr/>
        </p:nvSpPr>
        <p:spPr>
          <a:xfrm rot="19973972">
            <a:off x="3406753" y="1035095"/>
            <a:ext cx="2339971" cy="584775"/>
          </a:xfrm>
          <a:prstGeom prst="rect">
            <a:avLst/>
          </a:prstGeom>
          <a:noFill/>
        </p:spPr>
        <p:txBody>
          <a:bodyPr wrap="square" rtlCol="0">
            <a:spAutoFit/>
          </a:bodyPr>
          <a:lstStyle/>
          <a:p>
            <a:r>
              <a:rPr lang="en-GB" sz="3200" b="1" dirty="0">
                <a:solidFill>
                  <a:schemeClr val="bg1"/>
                </a:solidFill>
              </a:rPr>
              <a:t>HEAD</a:t>
            </a:r>
          </a:p>
        </p:txBody>
      </p:sp>
      <p:pic>
        <p:nvPicPr>
          <p:cNvPr id="3" name="Picture 2">
            <a:extLst>
              <a:ext uri="{FF2B5EF4-FFF2-40B4-BE49-F238E27FC236}">
                <a16:creationId xmlns:a16="http://schemas.microsoft.com/office/drawing/2014/main" id="{360FD5B6-CC8A-D4EA-B417-8B9E2C3500E5}"/>
              </a:ext>
            </a:extLst>
          </p:cNvPr>
          <p:cNvPicPr>
            <a:picLocks noChangeAspect="1"/>
          </p:cNvPicPr>
          <p:nvPr/>
        </p:nvPicPr>
        <p:blipFill>
          <a:blip r:embed="rId4"/>
          <a:stretch>
            <a:fillRect/>
          </a:stretch>
        </p:blipFill>
        <p:spPr>
          <a:xfrm>
            <a:off x="9634118" y="226025"/>
            <a:ext cx="2347163" cy="792549"/>
          </a:xfrm>
          <a:prstGeom prst="rect">
            <a:avLst/>
          </a:prstGeom>
        </p:spPr>
      </p:pic>
    </p:spTree>
    <p:extLst>
      <p:ext uri="{BB962C8B-B14F-4D97-AF65-F5344CB8AC3E}">
        <p14:creationId xmlns:p14="http://schemas.microsoft.com/office/powerpoint/2010/main" val="1421197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C9A576-EE64-5B3E-A728-95782FE0FED4}"/>
              </a:ext>
            </a:extLst>
          </p:cNvPr>
          <p:cNvPicPr>
            <a:picLocks noChangeAspect="1"/>
          </p:cNvPicPr>
          <p:nvPr/>
        </p:nvPicPr>
        <p:blipFill>
          <a:blip r:embed="rId3"/>
          <a:stretch>
            <a:fillRect/>
          </a:stretch>
        </p:blipFill>
        <p:spPr>
          <a:xfrm>
            <a:off x="2215074" y="382388"/>
            <a:ext cx="7564394" cy="5045275"/>
          </a:xfrm>
          <a:prstGeom prst="rect">
            <a:avLst/>
          </a:prstGeom>
        </p:spPr>
      </p:pic>
      <p:pic>
        <p:nvPicPr>
          <p:cNvPr id="6" name="Picture 5">
            <a:extLst>
              <a:ext uri="{FF2B5EF4-FFF2-40B4-BE49-F238E27FC236}">
                <a16:creationId xmlns:a16="http://schemas.microsoft.com/office/drawing/2014/main" id="{A5B6FA49-37E6-2320-4C4F-94794DEAA3B2}"/>
              </a:ext>
            </a:extLst>
          </p:cNvPr>
          <p:cNvPicPr>
            <a:picLocks noChangeAspect="1"/>
          </p:cNvPicPr>
          <p:nvPr/>
        </p:nvPicPr>
        <p:blipFill>
          <a:blip r:embed="rId4"/>
          <a:stretch>
            <a:fillRect/>
          </a:stretch>
        </p:blipFill>
        <p:spPr>
          <a:xfrm>
            <a:off x="3464781" y="5177705"/>
            <a:ext cx="5523455" cy="499915"/>
          </a:xfrm>
          <a:prstGeom prst="rect">
            <a:avLst/>
          </a:prstGeom>
        </p:spPr>
      </p:pic>
      <p:pic>
        <p:nvPicPr>
          <p:cNvPr id="2" name="Picture 1">
            <a:extLst>
              <a:ext uri="{FF2B5EF4-FFF2-40B4-BE49-F238E27FC236}">
                <a16:creationId xmlns:a16="http://schemas.microsoft.com/office/drawing/2014/main" id="{8BDF3C40-CD36-BD0E-18B4-9B9483CFE9D2}"/>
              </a:ext>
            </a:extLst>
          </p:cNvPr>
          <p:cNvPicPr>
            <a:picLocks noChangeAspect="1"/>
          </p:cNvPicPr>
          <p:nvPr/>
        </p:nvPicPr>
        <p:blipFill>
          <a:blip r:embed="rId5"/>
          <a:stretch>
            <a:fillRect/>
          </a:stretch>
        </p:blipFill>
        <p:spPr>
          <a:xfrm>
            <a:off x="9634118" y="226025"/>
            <a:ext cx="2347163" cy="792549"/>
          </a:xfrm>
          <a:prstGeom prst="rect">
            <a:avLst/>
          </a:prstGeom>
        </p:spPr>
      </p:pic>
    </p:spTree>
    <p:extLst>
      <p:ext uri="{BB962C8B-B14F-4D97-AF65-F5344CB8AC3E}">
        <p14:creationId xmlns:p14="http://schemas.microsoft.com/office/powerpoint/2010/main" val="2437559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EB10E35A-E20E-EBC5-C524-8D32A5016C8C}"/>
              </a:ext>
            </a:extLst>
          </p:cNvPr>
          <p:cNvPicPr>
            <a:picLocks noChangeAspect="1"/>
          </p:cNvPicPr>
          <p:nvPr/>
        </p:nvPicPr>
        <p:blipFill rotWithShape="1">
          <a:blip r:embed="rId3">
            <a:extLst>
              <a:ext uri="{28A0092B-C50C-407E-A947-70E740481C1C}">
                <a14:useLocalDpi xmlns:a14="http://schemas.microsoft.com/office/drawing/2010/main" val="0"/>
              </a:ext>
            </a:extLst>
          </a:blip>
          <a:srcRect b="17340"/>
          <a:stretch/>
        </p:blipFill>
        <p:spPr>
          <a:xfrm>
            <a:off x="617837" y="1018574"/>
            <a:ext cx="10956326" cy="3800072"/>
          </a:xfrm>
          <a:prstGeom prst="rect">
            <a:avLst/>
          </a:prstGeom>
        </p:spPr>
      </p:pic>
      <p:sp>
        <p:nvSpPr>
          <p:cNvPr id="5" name="TextBox 4">
            <a:extLst>
              <a:ext uri="{FF2B5EF4-FFF2-40B4-BE49-F238E27FC236}">
                <a16:creationId xmlns:a16="http://schemas.microsoft.com/office/drawing/2014/main" id="{9074A2E8-DD2E-8C75-4E1E-AD23B22DDFEB}"/>
              </a:ext>
            </a:extLst>
          </p:cNvPr>
          <p:cNvSpPr txBox="1"/>
          <p:nvPr/>
        </p:nvSpPr>
        <p:spPr>
          <a:xfrm>
            <a:off x="3201627" y="4876029"/>
            <a:ext cx="6162629" cy="276999"/>
          </a:xfrm>
          <a:prstGeom prst="rect">
            <a:avLst/>
          </a:prstGeom>
          <a:noFill/>
        </p:spPr>
        <p:txBody>
          <a:bodyPr wrap="square">
            <a:spAutoFit/>
          </a:bodyPr>
          <a:lstStyle/>
          <a:p>
            <a:r>
              <a:rPr lang="en-NZ" sz="1200" i="1" dirty="0">
                <a:latin typeface="Calibri" panose="020F0502020204030204" pitchFamily="34" charset="0"/>
                <a:ea typeface="Calibri" panose="020F0502020204030204" pitchFamily="34" charset="0"/>
              </a:rPr>
              <a:t>Courtesy The Mental Health Foundation of New Zealand, </a:t>
            </a:r>
            <a:r>
              <a:rPr lang="en-NZ" sz="1200" i="1" u="sng" dirty="0">
                <a:solidFill>
                  <a:srgbClr val="0000FF"/>
                </a:solidFill>
                <a:latin typeface="Calibri" panose="020F0502020204030204" pitchFamily="34" charset="0"/>
                <a:ea typeface="Calibri" panose="020F0502020204030204" pitchFamily="34" charset="0"/>
                <a:hlinkClick r:id="rId4"/>
              </a:rPr>
              <a:t>www.mentalhealth.org.nz</a:t>
            </a:r>
            <a:endParaRPr lang="en-GB" sz="1200" dirty="0">
              <a:latin typeface="Calibri" panose="020F05020202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6CDBD0F5-1567-4AE9-E13D-3AB643A40D69}"/>
              </a:ext>
            </a:extLst>
          </p:cNvPr>
          <p:cNvPicPr>
            <a:picLocks noChangeAspect="1"/>
          </p:cNvPicPr>
          <p:nvPr/>
        </p:nvPicPr>
        <p:blipFill>
          <a:blip r:embed="rId5"/>
          <a:stretch>
            <a:fillRect/>
          </a:stretch>
        </p:blipFill>
        <p:spPr>
          <a:xfrm>
            <a:off x="9634118" y="226025"/>
            <a:ext cx="2347163" cy="792549"/>
          </a:xfrm>
          <a:prstGeom prst="rect">
            <a:avLst/>
          </a:prstGeom>
        </p:spPr>
      </p:pic>
    </p:spTree>
    <p:extLst>
      <p:ext uri="{BB962C8B-B14F-4D97-AF65-F5344CB8AC3E}">
        <p14:creationId xmlns:p14="http://schemas.microsoft.com/office/powerpoint/2010/main" val="1133189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CF0F35-0566-1521-573C-EE5733EAAE80}"/>
              </a:ext>
            </a:extLst>
          </p:cNvPr>
          <p:cNvPicPr>
            <a:picLocks noChangeAspect="1"/>
          </p:cNvPicPr>
          <p:nvPr/>
        </p:nvPicPr>
        <p:blipFill>
          <a:blip r:embed="rId3"/>
          <a:stretch>
            <a:fillRect/>
          </a:stretch>
        </p:blipFill>
        <p:spPr>
          <a:xfrm>
            <a:off x="0" y="5793425"/>
            <a:ext cx="12192000" cy="1064575"/>
          </a:xfrm>
          <a:prstGeom prst="rect">
            <a:avLst/>
          </a:prstGeom>
        </p:spPr>
      </p:pic>
      <p:pic>
        <p:nvPicPr>
          <p:cNvPr id="2" name="Picture 2" descr="Relating 400">
            <a:hlinkClick r:id="rId4"/>
            <a:extLst>
              <a:ext uri="{FF2B5EF4-FFF2-40B4-BE49-F238E27FC236}">
                <a16:creationId xmlns:a16="http://schemas.microsoft.com/office/drawing/2014/main" id="{A0B31C2F-8403-169D-F7CE-6E34AD69F0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9673" y="0"/>
            <a:ext cx="4852327" cy="68660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 up of a sign&#10;&#10;Description automatically generated">
            <a:extLst>
              <a:ext uri="{FF2B5EF4-FFF2-40B4-BE49-F238E27FC236}">
                <a16:creationId xmlns:a16="http://schemas.microsoft.com/office/drawing/2014/main" id="{F058969E-DD53-C12E-9E16-9B8111D7D7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8524" y="961738"/>
            <a:ext cx="3585462" cy="4617640"/>
          </a:xfrm>
          <a:prstGeom prst="rect">
            <a:avLst/>
          </a:prstGeom>
          <a:effectLst>
            <a:softEdge rad="63500"/>
          </a:effectLst>
        </p:spPr>
      </p:pic>
      <p:sp>
        <p:nvSpPr>
          <p:cNvPr id="5" name="Title 1">
            <a:extLst>
              <a:ext uri="{FF2B5EF4-FFF2-40B4-BE49-F238E27FC236}">
                <a16:creationId xmlns:a16="http://schemas.microsoft.com/office/drawing/2014/main" id="{CE49BA52-CCF6-4EFE-E8E4-67CC75D105BA}"/>
              </a:ext>
            </a:extLst>
          </p:cNvPr>
          <p:cNvSpPr txBox="1">
            <a:spLocks/>
          </p:cNvSpPr>
          <p:nvPr/>
        </p:nvSpPr>
        <p:spPr>
          <a:xfrm rot="16200000">
            <a:off x="-1895632" y="2576558"/>
            <a:ext cx="6136283" cy="98317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t>1. Connect with people</a:t>
            </a:r>
          </a:p>
        </p:txBody>
      </p:sp>
    </p:spTree>
    <p:extLst>
      <p:ext uri="{BB962C8B-B14F-4D97-AF65-F5344CB8AC3E}">
        <p14:creationId xmlns:p14="http://schemas.microsoft.com/office/powerpoint/2010/main" val="4264620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CF0F35-0566-1521-573C-EE5733EAAE80}"/>
              </a:ext>
            </a:extLst>
          </p:cNvPr>
          <p:cNvPicPr>
            <a:picLocks noChangeAspect="1"/>
          </p:cNvPicPr>
          <p:nvPr/>
        </p:nvPicPr>
        <p:blipFill>
          <a:blip r:embed="rId3"/>
          <a:stretch>
            <a:fillRect/>
          </a:stretch>
        </p:blipFill>
        <p:spPr>
          <a:xfrm>
            <a:off x="0" y="5793425"/>
            <a:ext cx="12192000" cy="1064575"/>
          </a:xfrm>
          <a:prstGeom prst="rect">
            <a:avLst/>
          </a:prstGeom>
        </p:spPr>
      </p:pic>
      <p:pic>
        <p:nvPicPr>
          <p:cNvPr id="6" name="Picture 2" descr="Exercising 400">
            <a:hlinkClick r:id="rId4"/>
            <a:extLst>
              <a:ext uri="{FF2B5EF4-FFF2-40B4-BE49-F238E27FC236}">
                <a16:creationId xmlns:a16="http://schemas.microsoft.com/office/drawing/2014/main" id="{952DB2C9-8AF8-1599-2B30-811B79E15C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1897" y="0"/>
            <a:ext cx="4850749" cy="68638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lose up of a logo&#10;&#10;Description automatically generated">
            <a:extLst>
              <a:ext uri="{FF2B5EF4-FFF2-40B4-BE49-F238E27FC236}">
                <a16:creationId xmlns:a16="http://schemas.microsoft.com/office/drawing/2014/main" id="{901E5FED-5407-04E4-FEEF-F3F94F871C90}"/>
              </a:ext>
            </a:extLst>
          </p:cNvPr>
          <p:cNvPicPr>
            <a:picLocks noChangeAspect="1"/>
          </p:cNvPicPr>
          <p:nvPr/>
        </p:nvPicPr>
        <p:blipFill rotWithShape="1">
          <a:blip r:embed="rId6">
            <a:clrChange>
              <a:clrFrom>
                <a:srgbClr val="D7E7F4"/>
              </a:clrFrom>
              <a:clrTo>
                <a:srgbClr val="D7E7F4">
                  <a:alpha val="0"/>
                </a:srgbClr>
              </a:clrTo>
            </a:clrChange>
            <a:extLst>
              <a:ext uri="{28A0092B-C50C-407E-A947-70E740481C1C}">
                <a14:useLocalDpi xmlns:a14="http://schemas.microsoft.com/office/drawing/2010/main" val="0"/>
              </a:ext>
            </a:extLst>
          </a:blip>
          <a:srcRect l="21414" t="16250" r="59308" b="18750"/>
          <a:stretch/>
        </p:blipFill>
        <p:spPr>
          <a:xfrm>
            <a:off x="2692845" y="995107"/>
            <a:ext cx="3171653" cy="4591409"/>
          </a:xfrm>
          <a:prstGeom prst="rect">
            <a:avLst/>
          </a:prstGeom>
        </p:spPr>
      </p:pic>
      <p:sp>
        <p:nvSpPr>
          <p:cNvPr id="8" name="Title 1">
            <a:extLst>
              <a:ext uri="{FF2B5EF4-FFF2-40B4-BE49-F238E27FC236}">
                <a16:creationId xmlns:a16="http://schemas.microsoft.com/office/drawing/2014/main" id="{7016BD41-8FDC-E8B9-D9D7-0AF9A0007465}"/>
              </a:ext>
            </a:extLst>
          </p:cNvPr>
          <p:cNvSpPr txBox="1">
            <a:spLocks/>
          </p:cNvSpPr>
          <p:nvPr/>
        </p:nvSpPr>
        <p:spPr>
          <a:xfrm rot="16200000">
            <a:off x="-1758362" y="2687750"/>
            <a:ext cx="6131024" cy="755524"/>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2. Take care of your body</a:t>
            </a:r>
            <a:endParaRPr lang="en-GB" dirty="0"/>
          </a:p>
        </p:txBody>
      </p:sp>
    </p:spTree>
    <p:extLst>
      <p:ext uri="{BB962C8B-B14F-4D97-AF65-F5344CB8AC3E}">
        <p14:creationId xmlns:p14="http://schemas.microsoft.com/office/powerpoint/2010/main" val="1109857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CF0F35-0566-1521-573C-EE5733EAAE80}"/>
              </a:ext>
            </a:extLst>
          </p:cNvPr>
          <p:cNvPicPr>
            <a:picLocks noChangeAspect="1"/>
          </p:cNvPicPr>
          <p:nvPr/>
        </p:nvPicPr>
        <p:blipFill>
          <a:blip r:embed="rId3"/>
          <a:stretch>
            <a:fillRect/>
          </a:stretch>
        </p:blipFill>
        <p:spPr>
          <a:xfrm>
            <a:off x="0" y="6522694"/>
            <a:ext cx="12192000" cy="335306"/>
          </a:xfrm>
          <a:prstGeom prst="rect">
            <a:avLst/>
          </a:prstGeom>
        </p:spPr>
      </p:pic>
      <p:pic>
        <p:nvPicPr>
          <p:cNvPr id="2" name="Picture 4" descr="How do I use the World Walking iOS App? | World Walking">
            <a:extLst>
              <a:ext uri="{FF2B5EF4-FFF2-40B4-BE49-F238E27FC236}">
                <a16:creationId xmlns:a16="http://schemas.microsoft.com/office/drawing/2014/main" id="{63550C11-ECA2-063E-424A-75F2F32516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465" y="215988"/>
            <a:ext cx="4330545" cy="31330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World Walking on the App Store">
            <a:extLst>
              <a:ext uri="{FF2B5EF4-FFF2-40B4-BE49-F238E27FC236}">
                <a16:creationId xmlns:a16="http://schemas.microsoft.com/office/drawing/2014/main" id="{AE0F9B46-B60C-4BEF-D3A3-6E70BEE78D5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490" t="12897" r="30491" b="12897"/>
          <a:stretch/>
        </p:blipFill>
        <p:spPr bwMode="auto">
          <a:xfrm>
            <a:off x="3014200" y="2329309"/>
            <a:ext cx="1357566" cy="13575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wo men jumping in the air&#10;&#10;Description automatically generated with low confidence">
            <a:extLst>
              <a:ext uri="{FF2B5EF4-FFF2-40B4-BE49-F238E27FC236}">
                <a16:creationId xmlns:a16="http://schemas.microsoft.com/office/drawing/2014/main" id="{3EFCF4C2-0376-BAE6-F3F2-022D4DD93E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53028" y="109611"/>
            <a:ext cx="6016827" cy="1627119"/>
          </a:xfrm>
          <a:prstGeom prst="rect">
            <a:avLst/>
          </a:prstGeom>
        </p:spPr>
      </p:pic>
      <p:pic>
        <p:nvPicPr>
          <p:cNvPr id="10" name="Picture 9">
            <a:extLst>
              <a:ext uri="{FF2B5EF4-FFF2-40B4-BE49-F238E27FC236}">
                <a16:creationId xmlns:a16="http://schemas.microsoft.com/office/drawing/2014/main" id="{C6E63335-2FF0-D265-D17E-E661629B67AF}"/>
              </a:ext>
            </a:extLst>
          </p:cNvPr>
          <p:cNvPicPr>
            <a:picLocks noChangeAspect="1"/>
          </p:cNvPicPr>
          <p:nvPr/>
        </p:nvPicPr>
        <p:blipFill>
          <a:blip r:embed="rId7"/>
          <a:stretch>
            <a:fillRect/>
          </a:stretch>
        </p:blipFill>
        <p:spPr>
          <a:xfrm>
            <a:off x="5453028" y="1870061"/>
            <a:ext cx="6016826" cy="1538830"/>
          </a:xfrm>
          <a:prstGeom prst="rect">
            <a:avLst/>
          </a:prstGeom>
        </p:spPr>
      </p:pic>
      <p:pic>
        <p:nvPicPr>
          <p:cNvPr id="11" name="Picture 10">
            <a:extLst>
              <a:ext uri="{FF2B5EF4-FFF2-40B4-BE49-F238E27FC236}">
                <a16:creationId xmlns:a16="http://schemas.microsoft.com/office/drawing/2014/main" id="{60F94A20-66C7-248B-52A8-468E07041378}"/>
              </a:ext>
            </a:extLst>
          </p:cNvPr>
          <p:cNvPicPr>
            <a:picLocks noChangeAspect="1"/>
          </p:cNvPicPr>
          <p:nvPr/>
        </p:nvPicPr>
        <p:blipFill rotWithShape="1">
          <a:blip r:embed="rId8"/>
          <a:srcRect l="20075" t="19201" r="20075" b="3362"/>
          <a:stretch/>
        </p:blipFill>
        <p:spPr>
          <a:xfrm>
            <a:off x="6011500" y="3542398"/>
            <a:ext cx="4821136" cy="2963266"/>
          </a:xfrm>
          <a:prstGeom prst="rect">
            <a:avLst/>
          </a:prstGeom>
        </p:spPr>
      </p:pic>
      <p:sp>
        <p:nvSpPr>
          <p:cNvPr id="12" name="TextBox 11">
            <a:extLst>
              <a:ext uri="{FF2B5EF4-FFF2-40B4-BE49-F238E27FC236}">
                <a16:creationId xmlns:a16="http://schemas.microsoft.com/office/drawing/2014/main" id="{271432E9-4907-8197-C155-EFB2FE63CF3B}"/>
              </a:ext>
            </a:extLst>
          </p:cNvPr>
          <p:cNvSpPr txBox="1"/>
          <p:nvPr/>
        </p:nvSpPr>
        <p:spPr>
          <a:xfrm>
            <a:off x="549208" y="4164111"/>
            <a:ext cx="2594568" cy="400110"/>
          </a:xfrm>
          <a:prstGeom prst="rect">
            <a:avLst/>
          </a:prstGeom>
          <a:noFill/>
        </p:spPr>
        <p:txBody>
          <a:bodyPr wrap="square" rtlCol="0">
            <a:spAutoFit/>
          </a:bodyPr>
          <a:lstStyle/>
          <a:p>
            <a:r>
              <a:rPr lang="en-GB" sz="2000" b="1" dirty="0">
                <a:solidFill>
                  <a:srgbClr val="0070C0"/>
                </a:solidFill>
              </a:rPr>
              <a:t>World Walking app</a:t>
            </a:r>
          </a:p>
        </p:txBody>
      </p:sp>
      <p:pic>
        <p:nvPicPr>
          <p:cNvPr id="13" name="Content Placeholder 4" descr="A close up of text on a white background&#10;&#10;Description automatically generated">
            <a:extLst>
              <a:ext uri="{FF2B5EF4-FFF2-40B4-BE49-F238E27FC236}">
                <a16:creationId xmlns:a16="http://schemas.microsoft.com/office/drawing/2014/main" id="{4F8B68E5-BA77-4033-44F5-6804C1B998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92983" y="3890665"/>
            <a:ext cx="2149684" cy="2779504"/>
          </a:xfrm>
          <a:prstGeom prst="rect">
            <a:avLst/>
          </a:prstGeom>
        </p:spPr>
      </p:pic>
      <p:pic>
        <p:nvPicPr>
          <p:cNvPr id="4" name="Picture 3" descr="A picture containing fireworks, outdoor object&#10;&#10;Description automatically generated">
            <a:extLst>
              <a:ext uri="{FF2B5EF4-FFF2-40B4-BE49-F238E27FC236}">
                <a16:creationId xmlns:a16="http://schemas.microsoft.com/office/drawing/2014/main" id="{DD3CDDAA-3578-ABA2-D3B0-F91ADBE1E9C1}"/>
              </a:ext>
            </a:extLst>
          </p:cNvPr>
          <p:cNvPicPr>
            <a:picLocks noChangeAspect="1"/>
          </p:cNvPicPr>
          <p:nvPr/>
        </p:nvPicPr>
        <p:blipFill>
          <a:blip r:embed="rId10"/>
          <a:stretch>
            <a:fillRect/>
          </a:stretch>
        </p:blipFill>
        <p:spPr>
          <a:xfrm rot="695421">
            <a:off x="256138" y="3633986"/>
            <a:ext cx="3014200" cy="1726165"/>
          </a:xfrm>
          <a:prstGeom prst="rect">
            <a:avLst/>
          </a:prstGeom>
        </p:spPr>
      </p:pic>
    </p:spTree>
    <p:extLst>
      <p:ext uri="{BB962C8B-B14F-4D97-AF65-F5344CB8AC3E}">
        <p14:creationId xmlns:p14="http://schemas.microsoft.com/office/powerpoint/2010/main" val="2083306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CF0F35-0566-1521-573C-EE5733EAAE80}"/>
              </a:ext>
            </a:extLst>
          </p:cNvPr>
          <p:cNvPicPr>
            <a:picLocks noChangeAspect="1"/>
          </p:cNvPicPr>
          <p:nvPr/>
        </p:nvPicPr>
        <p:blipFill>
          <a:blip r:embed="rId3"/>
          <a:stretch>
            <a:fillRect/>
          </a:stretch>
        </p:blipFill>
        <p:spPr>
          <a:xfrm>
            <a:off x="0" y="5746705"/>
            <a:ext cx="12192000" cy="1111296"/>
          </a:xfrm>
          <a:prstGeom prst="rect">
            <a:avLst/>
          </a:prstGeom>
        </p:spPr>
      </p:pic>
      <p:pic>
        <p:nvPicPr>
          <p:cNvPr id="6" name="Picture 2" descr="Awareness 400">
            <a:hlinkClick r:id="rId4"/>
            <a:extLst>
              <a:ext uri="{FF2B5EF4-FFF2-40B4-BE49-F238E27FC236}">
                <a16:creationId xmlns:a16="http://schemas.microsoft.com/office/drawing/2014/main" id="{E114C2FB-5D86-B84E-1539-C5B4EC9B08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2788" y="0"/>
            <a:ext cx="490921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lose up of a logo&#10;&#10;Description automatically generated">
            <a:extLst>
              <a:ext uri="{FF2B5EF4-FFF2-40B4-BE49-F238E27FC236}">
                <a16:creationId xmlns:a16="http://schemas.microsoft.com/office/drawing/2014/main" id="{53BBFE84-63AF-398F-D95D-53C6007ACD91}"/>
              </a:ext>
            </a:extLst>
          </p:cNvPr>
          <p:cNvPicPr>
            <a:picLocks noChangeAspect="1"/>
          </p:cNvPicPr>
          <p:nvPr/>
        </p:nvPicPr>
        <p:blipFill rotWithShape="1">
          <a:blip r:embed="rId6">
            <a:extLst>
              <a:ext uri="{28A0092B-C50C-407E-A947-70E740481C1C}">
                <a14:useLocalDpi xmlns:a14="http://schemas.microsoft.com/office/drawing/2010/main" val="0"/>
              </a:ext>
            </a:extLst>
          </a:blip>
          <a:srcRect l="41043" t="12640" r="41085" b="16943"/>
          <a:stretch/>
        </p:blipFill>
        <p:spPr>
          <a:xfrm>
            <a:off x="2729594" y="802564"/>
            <a:ext cx="2950365" cy="4990861"/>
          </a:xfrm>
          <a:prstGeom prst="rect">
            <a:avLst/>
          </a:prstGeom>
        </p:spPr>
      </p:pic>
      <p:sp>
        <p:nvSpPr>
          <p:cNvPr id="8" name="Title 1">
            <a:extLst>
              <a:ext uri="{FF2B5EF4-FFF2-40B4-BE49-F238E27FC236}">
                <a16:creationId xmlns:a16="http://schemas.microsoft.com/office/drawing/2014/main" id="{16E64C88-83A3-9A6F-AFBB-A21A61360AE4}"/>
              </a:ext>
            </a:extLst>
          </p:cNvPr>
          <p:cNvSpPr txBox="1">
            <a:spLocks/>
          </p:cNvSpPr>
          <p:nvPr/>
        </p:nvSpPr>
        <p:spPr>
          <a:xfrm rot="16200000">
            <a:off x="-1170096" y="2896873"/>
            <a:ext cx="5163228" cy="755524"/>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3. Live life mindfully</a:t>
            </a:r>
          </a:p>
        </p:txBody>
      </p:sp>
    </p:spTree>
    <p:extLst>
      <p:ext uri="{BB962C8B-B14F-4D97-AF65-F5344CB8AC3E}">
        <p14:creationId xmlns:p14="http://schemas.microsoft.com/office/powerpoint/2010/main" val="2455246791"/>
      </p:ext>
    </p:extLst>
  </p:cSld>
  <p:clrMapOvr>
    <a:masterClrMapping/>
  </p:clrMapOvr>
</p:sld>
</file>

<file path=ppt/theme/theme1.xml><?xml version="1.0" encoding="utf-8"?>
<a:theme xmlns:a="http://schemas.openxmlformats.org/drawingml/2006/main" name="HIEP 2023 master theme">
  <a:themeElements>
    <a:clrScheme name="HIEP PPT theme colours">
      <a:dk1>
        <a:sysClr val="windowText" lastClr="000000"/>
      </a:dk1>
      <a:lt1>
        <a:sysClr val="window" lastClr="FFFFFF"/>
      </a:lt1>
      <a:dk2>
        <a:srgbClr val="35B6B4"/>
      </a:dk2>
      <a:lt2>
        <a:srgbClr val="F2EBDE"/>
      </a:lt2>
      <a:accent1>
        <a:srgbClr val="35B6B4"/>
      </a:accent1>
      <a:accent2>
        <a:srgbClr val="006D78"/>
      </a:accent2>
      <a:accent3>
        <a:srgbClr val="3F4958"/>
      </a:accent3>
      <a:accent4>
        <a:srgbClr val="DABA59"/>
      </a:accent4>
      <a:accent5>
        <a:srgbClr val="F39B9B"/>
      </a:accent5>
      <a:accent6>
        <a:srgbClr val="F2EBDE"/>
      </a:accent6>
      <a:hlink>
        <a:srgbClr val="35B6B4"/>
      </a:hlink>
      <a:folHlink>
        <a:srgbClr val="3F4958"/>
      </a:folHlink>
    </a:clrScheme>
    <a:fontScheme name="HIEP 2023">
      <a:majorFont>
        <a:latin typeface="Tilt Warp"/>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IEP 2023 master theme" id="{47822801-FED5-4C33-92B5-51A6BD4F5278}" vid="{A8B759FF-2951-4CFE-BAE3-97ED10231BEF}"/>
    </a:ext>
  </a:extLst>
</a:theme>
</file>

<file path=ppt/theme/theme2.xml><?xml version="1.0" encoding="utf-8"?>
<a:theme xmlns:a="http://schemas.openxmlformats.org/drawingml/2006/main" name="Office Theme">
  <a:themeElements>
    <a:clrScheme name="HIEP 2023">
      <a:dk1>
        <a:sysClr val="windowText" lastClr="000000"/>
      </a:dk1>
      <a:lt1>
        <a:sysClr val="window" lastClr="FFFFFF"/>
      </a:lt1>
      <a:dk2>
        <a:srgbClr val="006D78"/>
      </a:dk2>
      <a:lt2>
        <a:srgbClr val="F2EBDE"/>
      </a:lt2>
      <a:accent1>
        <a:srgbClr val="35B6B4"/>
      </a:accent1>
      <a:accent2>
        <a:srgbClr val="006D78"/>
      </a:accent2>
      <a:accent3>
        <a:srgbClr val="3F4958"/>
      </a:accent3>
      <a:accent4>
        <a:srgbClr val="DABA59"/>
      </a:accent4>
      <a:accent5>
        <a:srgbClr val="F39B9B"/>
      </a:accent5>
      <a:accent6>
        <a:srgbClr val="F2EBDE"/>
      </a:accent6>
      <a:hlink>
        <a:srgbClr val="35B6B4"/>
      </a:hlink>
      <a:folHlink>
        <a:srgbClr val="3F4958"/>
      </a:folHlink>
    </a:clrScheme>
    <a:fontScheme name="HIEP 2023">
      <a:majorFont>
        <a:latin typeface="Tilt Warp"/>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HIEP 2023">
      <a:dk1>
        <a:sysClr val="windowText" lastClr="000000"/>
      </a:dk1>
      <a:lt1>
        <a:sysClr val="window" lastClr="FFFFFF"/>
      </a:lt1>
      <a:dk2>
        <a:srgbClr val="006D78"/>
      </a:dk2>
      <a:lt2>
        <a:srgbClr val="F2EBDE"/>
      </a:lt2>
      <a:accent1>
        <a:srgbClr val="35B6B4"/>
      </a:accent1>
      <a:accent2>
        <a:srgbClr val="006D78"/>
      </a:accent2>
      <a:accent3>
        <a:srgbClr val="3F4958"/>
      </a:accent3>
      <a:accent4>
        <a:srgbClr val="DABA59"/>
      </a:accent4>
      <a:accent5>
        <a:srgbClr val="F39B9B"/>
      </a:accent5>
      <a:accent6>
        <a:srgbClr val="F2EBDE"/>
      </a:accent6>
      <a:hlink>
        <a:srgbClr val="35B6B4"/>
      </a:hlink>
      <a:folHlink>
        <a:srgbClr val="3F4958"/>
      </a:folHlink>
    </a:clrScheme>
    <a:fontScheme name="HIEP 2023">
      <a:majorFont>
        <a:latin typeface="Tilt Warp"/>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HIEP PPT theme colours">
      <a:dk1>
        <a:sysClr val="windowText" lastClr="000000"/>
      </a:dk1>
      <a:lt1>
        <a:sysClr val="window" lastClr="FFFFFF"/>
      </a:lt1>
      <a:dk2>
        <a:srgbClr val="35B6B4"/>
      </a:dk2>
      <a:lt2>
        <a:srgbClr val="F2EBDE"/>
      </a:lt2>
      <a:accent1>
        <a:srgbClr val="35B6B4"/>
      </a:accent1>
      <a:accent2>
        <a:srgbClr val="006D78"/>
      </a:accent2>
      <a:accent3>
        <a:srgbClr val="3F4958"/>
      </a:accent3>
      <a:accent4>
        <a:srgbClr val="DABA59"/>
      </a:accent4>
      <a:accent5>
        <a:srgbClr val="F39B9B"/>
      </a:accent5>
      <a:accent6>
        <a:srgbClr val="F2EBDE"/>
      </a:accent6>
      <a:hlink>
        <a:srgbClr val="35B6B4"/>
      </a:hlink>
      <a:folHlink>
        <a:srgbClr val="3F4958"/>
      </a:folHlink>
    </a:clrScheme>
    <a:fontScheme name="HIEP 2023">
      <a:majorFont>
        <a:latin typeface="Tilt Warp"/>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3c5dbf34-c73a-430c-9290-9174ad787734" ContentTypeId="0x0101004E1B537BC2B2AD43A5AF5311D732D3AA" PreviousValue="false"/>
</file>

<file path=customXml/item3.xml><?xml version="1.0" encoding="utf-8"?>
<p:properties xmlns:p="http://schemas.microsoft.com/office/2006/metadata/properties" xmlns:xsi="http://www.w3.org/2001/XMLSchema-instance" xmlns:pc="http://schemas.microsoft.com/office/infopath/2007/PartnerControls">
  <documentManagement>
    <Item_x0020_ID xmlns="c5dbf80e-f509-45f6-9fe5-406e3eefabbb" xsi:nil="true"/>
    <Active_x0020_Document xmlns="c5dbf80e-f509-45f6-9fe5-406e3eefabbb">true</Active_x0020_Document>
    <c1c465f15aa5437391fd3580e61c9262 xmlns="c5dbf80e-f509-45f6-9fe5-406e3eefabbb">
      <Terms xmlns="http://schemas.microsoft.com/office/infopath/2007/PartnerControls"/>
    </c1c465f15aa5437391fd3580e61c9262>
    <TaxCatchAll xmlns="c5dbf80e-f509-45f6-9fe5-406e3eefabbb" xsi:nil="true"/>
    <hc632fe273cb498aa970207d30c3b1d8 xmlns="c5dbf80e-f509-45f6-9fe5-406e3eefabbb">
      <Terms xmlns="http://schemas.microsoft.com/office/infopath/2007/PartnerControls"/>
    </hc632fe273cb498aa970207d30c3b1d8>
    <_dlc_DocId xmlns="dac9d169-87c7-439a-9d3c-116151fb24e3">EIHNDOCID-771022737-2409544</_dlc_DocId>
    <_dlc_DocIdUrl xmlns="dac9d169-87c7-439a-9d3c-116151fb24e3">
      <Url>https://hants.sharepoint.com/sites/EIHN/HIEPS/_layouts/15/DocIdRedir.aspx?ID=EIHNDOCID-771022737-2409544</Url>
      <Description>EIHNDOCID-771022737-2409544</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Educational Psychology" ma:contentTypeID="0x0101004E1B537BC2B2AD43A5AF5311D732D3AA99008133A9B0AC4D3B49A742FA677516B47F" ma:contentTypeVersion="1767" ma:contentTypeDescription="" ma:contentTypeScope="" ma:versionID="e29532e85ca63dfc59647901a1d8c81f">
  <xsd:schema xmlns:xsd="http://www.w3.org/2001/XMLSchema" xmlns:xs="http://www.w3.org/2001/XMLSchema" xmlns:p="http://schemas.microsoft.com/office/2006/metadata/properties" xmlns:ns2="c5dbf80e-f509-45f6-9fe5-406e3eefabbb" xmlns:ns3="dac9d169-87c7-439a-9d3c-116151fb24e3" targetNamespace="http://schemas.microsoft.com/office/2006/metadata/properties" ma:root="true" ma:fieldsID="cd09e0d45fc74ae31852254ffa913857" ns2:_="" ns3:_="">
    <xsd:import namespace="c5dbf80e-f509-45f6-9fe5-406e3eefabbb"/>
    <xsd:import namespace="dac9d169-87c7-439a-9d3c-116151fb24e3"/>
    <xsd:element name="properties">
      <xsd:complexType>
        <xsd:sequence>
          <xsd:element name="documentManagement">
            <xsd:complexType>
              <xsd:all>
                <xsd:element ref="ns2:hc632fe273cb498aa970207d30c3b1d8" minOccurs="0"/>
                <xsd:element ref="ns2:TaxCatchAll" minOccurs="0"/>
                <xsd:element ref="ns2:TaxCatchAllLabel" minOccurs="0"/>
                <xsd:element ref="ns2:Item_x0020_ID" minOccurs="0"/>
                <xsd:element ref="ns2:Active_x0020_Document" minOccurs="0"/>
                <xsd:element ref="ns2:c1c465f15aa5437391fd3580e61c9262"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dbf80e-f509-45f6-9fe5-406e3eefabbb" elementFormDefault="qualified">
    <xsd:import namespace="http://schemas.microsoft.com/office/2006/documentManagement/types"/>
    <xsd:import namespace="http://schemas.microsoft.com/office/infopath/2007/PartnerControls"/>
    <xsd:element name="hc632fe273cb498aa970207d30c3b1d8" ma:index="8" nillable="true" ma:taxonomy="true" ma:internalName="hc632fe273cb498aa970207d30c3b1d8" ma:taxonomyFieldName="Document_x0020_Type" ma:displayName="Document Type" ma:default="" ma:fieldId="{1c632fe2-73cb-498a-a970-207d30c3b1d8}" ma:sspId="3c5dbf34-c73a-430c-9290-9174ad787734" ma:termSetId="b599ea14-30b5-458d-8ef2-998774c2af30"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4d4a312c-8bfd-4205-9607-3e85c687ffc4}" ma:internalName="TaxCatchAll" ma:showField="CatchAllData" ma:web="dac9d169-87c7-439a-9d3c-116151fb24e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4d4a312c-8bfd-4205-9607-3e85c687ffc4}" ma:internalName="TaxCatchAllLabel" ma:readOnly="true" ma:showField="CatchAllDataLabel" ma:web="dac9d169-87c7-439a-9d3c-116151fb24e3">
      <xsd:complexType>
        <xsd:complexContent>
          <xsd:extension base="dms:MultiChoiceLookup">
            <xsd:sequence>
              <xsd:element name="Value" type="dms:Lookup" maxOccurs="unbounded" minOccurs="0" nillable="true"/>
            </xsd:sequence>
          </xsd:extension>
        </xsd:complexContent>
      </xsd:complexType>
    </xsd:element>
    <xsd:element name="Item_x0020_ID" ma:index="12" nillable="true" ma:displayName="Item ID" ma:internalName="Item_x0020_ID">
      <xsd:simpleType>
        <xsd:restriction base="dms:Text">
          <xsd:maxLength value="255"/>
        </xsd:restriction>
      </xsd:simpleType>
    </xsd:element>
    <xsd:element name="Active_x0020_Document" ma:index="13" nillable="true" ma:displayName="Active Document" ma:default="1" ma:internalName="Active_x0020_Document">
      <xsd:simpleType>
        <xsd:restriction base="dms:Boolean"/>
      </xsd:simpleType>
    </xsd:element>
    <xsd:element name="c1c465f15aa5437391fd3580e61c9262" ma:index="14" nillable="true" ma:taxonomy="true" ma:internalName="c1c465f15aa5437391fd3580e61c9262" ma:taxonomyFieldName="Educational_x0020_Psychology" ma:displayName="Educational Psychology" ma:readOnly="false" ma:default="" ma:fieldId="{c1c465f1-5aa5-4373-91fd-3580e61c9262}" ma:sspId="3c5dbf34-c73a-430c-9290-9174ad787734" ma:termSetId="d674e27f-acb5-4b7b-88ff-b911f9f53f4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ac9d169-87c7-439a-9d3c-116151fb24e3"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0A0B11B-0FBF-4189-8E8D-03FF4B22F6B4}">
  <ds:schemaRefs>
    <ds:schemaRef ds:uri="http://schemas.microsoft.com/sharepoint/v3/contenttype/forms"/>
  </ds:schemaRefs>
</ds:datastoreItem>
</file>

<file path=customXml/itemProps2.xml><?xml version="1.0" encoding="utf-8"?>
<ds:datastoreItem xmlns:ds="http://schemas.openxmlformats.org/officeDocument/2006/customXml" ds:itemID="{140F12E8-2BF5-44C0-B171-12A418BF83B3}">
  <ds:schemaRefs>
    <ds:schemaRef ds:uri="Microsoft.SharePoint.Taxonomy.ContentTypeSync"/>
  </ds:schemaRefs>
</ds:datastoreItem>
</file>

<file path=customXml/itemProps3.xml><?xml version="1.0" encoding="utf-8"?>
<ds:datastoreItem xmlns:ds="http://schemas.openxmlformats.org/officeDocument/2006/customXml" ds:itemID="{8508AD03-7D87-49DA-932A-145E8184605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5dbf80e-f509-45f6-9fe5-406e3eefabbb"/>
    <ds:schemaRef ds:uri="dac9d169-87c7-439a-9d3c-116151fb24e3"/>
    <ds:schemaRef ds:uri="http://www.w3.org/XML/1998/namespace"/>
    <ds:schemaRef ds:uri="http://purl.org/dc/dcmitype/"/>
  </ds:schemaRefs>
</ds:datastoreItem>
</file>

<file path=customXml/itemProps4.xml><?xml version="1.0" encoding="utf-8"?>
<ds:datastoreItem xmlns:ds="http://schemas.openxmlformats.org/officeDocument/2006/customXml" ds:itemID="{A5216B13-9161-41FF-892A-0B0DC89B5D0F}">
  <ds:schemaRefs>
    <ds:schemaRef ds:uri="c5dbf80e-f509-45f6-9fe5-406e3eefabbb"/>
    <ds:schemaRef ds:uri="dac9d169-87c7-439a-9d3c-116151fb24e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C7FE0E98-F7F5-4BA4-BDEB-8B844A9C507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HIEP 2023 master theme</Template>
  <TotalTime>237</TotalTime>
  <Words>3039</Words>
  <Application>Microsoft Office PowerPoint</Application>
  <PresentationFormat>Widescreen</PresentationFormat>
  <Paragraphs>174</Paragraphs>
  <Slides>21</Slides>
  <Notes>21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21</vt:i4>
      </vt:variant>
    </vt:vector>
  </HeadingPairs>
  <TitlesOfParts>
    <vt:vector size="29" baseType="lpstr">
      <vt:lpstr>Arial</vt:lpstr>
      <vt:lpstr>Calibri</vt:lpstr>
      <vt:lpstr>Gill Sans</vt:lpstr>
      <vt:lpstr>Tilt Warp</vt:lpstr>
      <vt:lpstr>HIEP 2023 master theme</vt:lpstr>
      <vt:lpstr>Office Theme</vt:lpstr>
      <vt:lpstr>1_Office Theme</vt:lpstr>
      <vt:lpstr>2_Office Theme</vt:lpstr>
      <vt:lpstr>Dr Sam Beasley Hampshire &amp; IOW Educational Psychology</vt:lpstr>
      <vt:lpstr>Aims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Character strengths</vt:lpstr>
      <vt:lpstr>PowerPoint Presentation</vt:lpstr>
      <vt:lpstr>PowerPoint Presentation</vt:lpstr>
      <vt:lpstr>PowerPoint Presentation</vt:lpstr>
      <vt:lpstr>PowerPoint Presentation</vt:lpstr>
      <vt:lpstr>Web resources</vt:lpstr>
      <vt:lpstr>Video resources</vt:lpstr>
      <vt:lpstr>HIEP support</vt:lpstr>
      <vt:lpstr>PowerPoint Presentation</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Hobkirk, Lisa</dc:creator>
  <cp:lastModifiedBy>Beasley, Sam</cp:lastModifiedBy>
  <cp:revision>4</cp:revision>
  <dcterms:created xsi:type="dcterms:W3CDTF">2023-08-09T11:12:19Z</dcterms:created>
  <dcterms:modified xsi:type="dcterms:W3CDTF">2024-02-26T17:12:39Z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0x0101004E1B537BC2B2AD43A5AF5311D732D3AA99008133A9B0AC4D3B49A742FA677516B47F</vt:lpwstr>
  </property>
  <property fmtid="{D5CDD505-2E9C-101B-9397-08002B2CF9AE}" pid="3" name="_dlc_policyId">
    <vt:lpwstr>0x0101004E1B537BC2B2AD43A5AF5311D732D3AA|1208973698</vt:lpwstr>
  </property>
  <property fmtid="{D5CDD505-2E9C-101B-9397-08002B2CF9AE}" pid="4" name="ItemRetentionFormula">
    <vt:lpwstr>&lt;formula id="Microsoft.Office.RecordsManagement.PolicyFeatures.Expiration.Formula.BuiltIn"&gt;&lt;number&gt;2&lt;/number&gt;&lt;property&gt;Modified&lt;/property&gt;&lt;propertyId&gt;28cf69c5-fa48-462a-b5cd-27b6f9d2bd5f&lt;/propertyId&gt;&lt;period&gt;years&lt;/period&gt;&lt;/formula&gt;</vt:lpwstr>
  </property>
  <property fmtid="{D5CDD505-2E9C-101B-9397-08002B2CF9AE}" pid="5" name="_dlc_DocIdItemGuid">
    <vt:lpwstr>219fe93b-1cfb-4d30-8ddd-6a0f82eb9445</vt:lpwstr>
  </property>
  <property fmtid="{D5CDD505-2E9C-101B-9397-08002B2CF9AE}" pid="6" name="_dlc_ExpireDate">
    <vt:filetime>2025-09-04T07:36:27Z</vt:filetime>
  </property>
  <property fmtid="{D5CDD505-2E9C-101B-9397-08002B2CF9AE}" pid="7" name="TaxKeyword">
    <vt:lpwstr/>
  </property>
  <property fmtid="{D5CDD505-2E9C-101B-9397-08002B2CF9AE}" pid="8" name="MediaServiceImageTags">
    <vt:lpwstr/>
  </property>
  <property fmtid="{D5CDD505-2E9C-101B-9397-08002B2CF9AE}" pid="9" name="TaxKeywordTaxHTField">
    <vt:lpwstr/>
  </property>
  <property fmtid="{D5CDD505-2E9C-101B-9397-08002B2CF9AE}" pid="10" name="CSD_x0020_Groups_x0020_and_x0020_Meetings">
    <vt:lpwstr/>
  </property>
  <property fmtid="{D5CDD505-2E9C-101B-9397-08002B2CF9AE}" pid="11" name="Educational Psychology">
    <vt:lpwstr/>
  </property>
  <property fmtid="{D5CDD505-2E9C-101B-9397-08002B2CF9AE}" pid="12" name="j62f77b6372d4d31815658479387a95c">
    <vt:lpwstr/>
  </property>
  <property fmtid="{D5CDD505-2E9C-101B-9397-08002B2CF9AE}" pid="13" name="Document Type">
    <vt:lpwstr/>
  </property>
  <property fmtid="{D5CDD505-2E9C-101B-9397-08002B2CF9AE}" pid="14" name="lcf76f155ced4ddcb4097134ff3c332f">
    <vt:lpwstr/>
  </property>
  <property fmtid="{D5CDD505-2E9C-101B-9397-08002B2CF9AE}" pid="15" name="CSD Groups and Meetings">
    <vt:lpwstr/>
  </property>
</Properties>
</file>