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2DC3-78BD-4E3B-8848-799B20B9BFA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072A-BECC-49B9-A6D0-F35E2F320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5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2DC3-78BD-4E3B-8848-799B20B9BFA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072A-BECC-49B9-A6D0-F35E2F320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30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2DC3-78BD-4E3B-8848-799B20B9BFA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072A-BECC-49B9-A6D0-F35E2F3202B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4092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2DC3-78BD-4E3B-8848-799B20B9BFA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072A-BECC-49B9-A6D0-F35E2F320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802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2DC3-78BD-4E3B-8848-799B20B9BFA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072A-BECC-49B9-A6D0-F35E2F3202B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320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2DC3-78BD-4E3B-8848-799B20B9BFA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072A-BECC-49B9-A6D0-F35E2F320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510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2DC3-78BD-4E3B-8848-799B20B9BFA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072A-BECC-49B9-A6D0-F35E2F320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771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2DC3-78BD-4E3B-8848-799B20B9BFA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072A-BECC-49B9-A6D0-F35E2F320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8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2DC3-78BD-4E3B-8848-799B20B9BFA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072A-BECC-49B9-A6D0-F35E2F320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19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2DC3-78BD-4E3B-8848-799B20B9BFA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072A-BECC-49B9-A6D0-F35E2F320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59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2DC3-78BD-4E3B-8848-799B20B9BFA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072A-BECC-49B9-A6D0-F35E2F320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93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2DC3-78BD-4E3B-8848-799B20B9BFA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072A-BECC-49B9-A6D0-F35E2F320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83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2DC3-78BD-4E3B-8848-799B20B9BFA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072A-BECC-49B9-A6D0-F35E2F320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1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2DC3-78BD-4E3B-8848-799B20B9BFA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072A-BECC-49B9-A6D0-F35E2F320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01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2DC3-78BD-4E3B-8848-799B20B9BFA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072A-BECC-49B9-A6D0-F35E2F320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9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072A-BECC-49B9-A6D0-F35E2F3202B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2DC3-78BD-4E3B-8848-799B20B9BFA6}" type="datetimeFigureOut">
              <a:rPr lang="en-GB" smtClean="0"/>
              <a:t>08/07/2024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2DC3-78BD-4E3B-8848-799B20B9BFA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C8072A-BECC-49B9-A6D0-F35E2F320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58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hyperlink" Target="https://www.dixonsba.com/why/my-sent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01B81-F627-4B1C-985A-D62A0739C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Oracy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01F69-1F3C-451F-9A50-46326A39F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implementation and impact at St Mary’s Catholic Primary School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666C757-F3EA-4A62-9A67-95A06EF8B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867" y="1221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FCEFE550-18A9-4E47-8D6D-0D2DB539A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07" y="386675"/>
            <a:ext cx="1526793" cy="15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55C0D4-D73E-457F-839C-47186462F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31" y="4852235"/>
            <a:ext cx="1666771" cy="186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F6FBBE-279A-4DF5-8859-85C859216A3A}"/>
              </a:ext>
            </a:extLst>
          </p:cNvPr>
          <p:cNvSpPr/>
          <p:nvPr/>
        </p:nvSpPr>
        <p:spPr>
          <a:xfrm>
            <a:off x="270933" y="1608667"/>
            <a:ext cx="4699000" cy="524933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FEECF-8EEB-4B57-9998-4EC4E6B6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88066" y="871180"/>
            <a:ext cx="8596668" cy="1320800"/>
          </a:xfrm>
        </p:spPr>
        <p:txBody>
          <a:bodyPr/>
          <a:lstStyle/>
          <a:p>
            <a:pPr algn="ctr"/>
            <a:r>
              <a:rPr lang="en-GB" dirty="0"/>
              <a:t>Why Oracy?</a:t>
            </a:r>
          </a:p>
        </p:txBody>
      </p:sp>
      <p:pic>
        <p:nvPicPr>
          <p:cNvPr id="4" name="Picture 2" descr="https://media1-production-mightynetworks.imgix.net/asset/8069387/Screen_Shot_2020-01-13_at_12.14.44.png?ixlib=rails-0.3.0&amp;fm=jpg&amp;q=75&amp;auto=format&amp;w=1400&amp;h=1400&amp;fit=max">
            <a:extLst>
              <a:ext uri="{FF2B5EF4-FFF2-40B4-BE49-F238E27FC236}">
                <a16:creationId xmlns:a16="http://schemas.microsoft.com/office/drawing/2014/main" id="{CE4EBDAA-3FB2-459D-ACAF-BC16E9BE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77" y="4003714"/>
            <a:ext cx="4495799" cy="11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F76786-1B1C-4DCC-871F-2FCC7801CFFA}"/>
              </a:ext>
            </a:extLst>
          </p:cNvPr>
          <p:cNvSpPr txBox="1"/>
          <p:nvPr/>
        </p:nvSpPr>
        <p:spPr>
          <a:xfrm>
            <a:off x="750289" y="5083004"/>
            <a:ext cx="4403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Letterjoin-Air No-Lead 7" panose="02000805000000020003" pitchFamily="50" charset="0"/>
              </a:rPr>
              <a:t>Source: Talking about a Generation, The Communication Trust </a:t>
            </a:r>
          </a:p>
        </p:txBody>
      </p:sp>
      <p:pic>
        <p:nvPicPr>
          <p:cNvPr id="7" name="Picture 4" descr="https://media1-production-mightynetworks.imgix.net/asset/8069403/Screen_Shot_2020-01-13_at_12.16.24.png?ixlib=rails-0.3.0&amp;fm=jpg&amp;q=75&amp;auto=format&amp;w=1400&amp;h=1400&amp;fit=max">
            <a:extLst>
              <a:ext uri="{FF2B5EF4-FFF2-40B4-BE49-F238E27FC236}">
                <a16:creationId xmlns:a16="http://schemas.microsoft.com/office/drawing/2014/main" id="{43D93C3C-1D57-48CF-9AE6-7D8282E9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3" y="5459643"/>
            <a:ext cx="4116057" cy="12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9CB89B-D818-4806-A252-900AF6B51D42}"/>
              </a:ext>
            </a:extLst>
          </p:cNvPr>
          <p:cNvSpPr txBox="1"/>
          <p:nvPr/>
        </p:nvSpPr>
        <p:spPr>
          <a:xfrm>
            <a:off x="750289" y="6480573"/>
            <a:ext cx="3751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Letterjoin-Air No-Lead 7" panose="02000805000000020003" pitchFamily="50" charset="0"/>
              </a:rPr>
              <a:t>Source: Educating for the Modern World, CBI/Pearson 2018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F37968-1FD1-406B-9008-DA12DF7E5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2409713"/>
            <a:ext cx="3824823" cy="12860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680207-8BAA-4A8B-8A22-F95E8722B74D}"/>
              </a:ext>
            </a:extLst>
          </p:cNvPr>
          <p:cNvSpPr txBox="1"/>
          <p:nvPr/>
        </p:nvSpPr>
        <p:spPr>
          <a:xfrm>
            <a:off x="677334" y="3730513"/>
            <a:ext cx="4403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Letterjoin-Air No-Lead 7" panose="02000805000000020003" pitchFamily="50" charset="0"/>
              </a:rPr>
              <a:t>Education Endowment Foundation (EEF)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755AEB-8894-4A3B-B532-D30C2373615D}"/>
              </a:ext>
            </a:extLst>
          </p:cNvPr>
          <p:cNvSpPr/>
          <p:nvPr/>
        </p:nvSpPr>
        <p:spPr>
          <a:xfrm>
            <a:off x="498966" y="1723126"/>
            <a:ext cx="4323620" cy="58477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Improving life chances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CF6ABACA-6ADC-4B6E-B617-368A09F1BA60}"/>
              </a:ext>
            </a:extLst>
          </p:cNvPr>
          <p:cNvSpPr/>
          <p:nvPr/>
        </p:nvSpPr>
        <p:spPr>
          <a:xfrm>
            <a:off x="5315077" y="3461911"/>
            <a:ext cx="4159865" cy="163727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Letterjoin-Air No-Lead 7" panose="02000805000000020003" pitchFamily="50" charset="0"/>
              </a:rPr>
              <a:t>Voice 21 describe oracy as ‘the ability to articulate ideas, develop understanding and engage with others through spoken language.’ </a:t>
            </a:r>
          </a:p>
          <a:p>
            <a:pPr algn="ctr"/>
            <a:endParaRPr lang="en-GB" dirty="0"/>
          </a:p>
        </p:txBody>
      </p:sp>
      <p:pic>
        <p:nvPicPr>
          <p:cNvPr id="15" name="Picture 14" descr="Oracy is more important than ever - Big Change">
            <a:extLst>
              <a:ext uri="{FF2B5EF4-FFF2-40B4-BE49-F238E27FC236}">
                <a16:creationId xmlns:a16="http://schemas.microsoft.com/office/drawing/2014/main" id="{E5B83C06-EAA7-4165-9026-A9A8AAE3334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49" y="764563"/>
            <a:ext cx="1828800" cy="250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66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BDDA-469C-4CAD-89EA-8AE92BB1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5DDA-99F7-42BB-BF9A-7454DB52E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1488613"/>
            <a:ext cx="5223933" cy="1940387"/>
          </a:xfrm>
        </p:spPr>
        <p:txBody>
          <a:bodyPr/>
          <a:lstStyle/>
          <a:p>
            <a:r>
              <a:rPr lang="en-GB" dirty="0"/>
              <a:t>Autumn 2019</a:t>
            </a:r>
          </a:p>
          <a:p>
            <a:pPr lvl="1"/>
            <a:r>
              <a:rPr lang="en-GB" dirty="0"/>
              <a:t>Quadruple Requires Improvement </a:t>
            </a:r>
          </a:p>
          <a:p>
            <a:pPr lvl="1"/>
            <a:r>
              <a:rPr lang="en-GB" dirty="0"/>
              <a:t>High suspensions </a:t>
            </a:r>
          </a:p>
          <a:p>
            <a:pPr lvl="1"/>
            <a:r>
              <a:rPr lang="en-GB" dirty="0"/>
              <a:t>Passive learners and disengaged</a:t>
            </a:r>
          </a:p>
          <a:p>
            <a:pPr lvl="1"/>
            <a:r>
              <a:rPr lang="en-GB" dirty="0"/>
              <a:t>Poor attitude to learning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6" name="Graphic 5" descr="Bar graph with upward trend with solid fill">
            <a:extLst>
              <a:ext uri="{FF2B5EF4-FFF2-40B4-BE49-F238E27FC236}">
                <a16:creationId xmlns:a16="http://schemas.microsoft.com/office/drawing/2014/main" id="{8A3972B2-2A64-4C5F-A492-E662B8884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0400" y="2209800"/>
            <a:ext cx="457200" cy="457200"/>
          </a:xfrm>
          <a:prstGeom prst="rect">
            <a:avLst/>
          </a:prstGeom>
        </p:spPr>
      </p:pic>
      <p:pic>
        <p:nvPicPr>
          <p:cNvPr id="8" name="Graphic 7" descr="Downward trend graph with solid fill">
            <a:extLst>
              <a:ext uri="{FF2B5EF4-FFF2-40B4-BE49-F238E27FC236}">
                <a16:creationId xmlns:a16="http://schemas.microsoft.com/office/drawing/2014/main" id="{462F3356-058F-4408-8F23-6CA04C79F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3467" y="1752600"/>
            <a:ext cx="457200" cy="457200"/>
          </a:xfrm>
          <a:prstGeom prst="rect">
            <a:avLst/>
          </a:prstGeom>
        </p:spPr>
      </p:pic>
      <p:pic>
        <p:nvPicPr>
          <p:cNvPr id="10" name="Graphic 9" descr="Teacher with solid fill">
            <a:extLst>
              <a:ext uri="{FF2B5EF4-FFF2-40B4-BE49-F238E27FC236}">
                <a16:creationId xmlns:a16="http://schemas.microsoft.com/office/drawing/2014/main" id="{DB4F6BDD-9881-4F6F-B51E-05C195AEC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4934" y="2473787"/>
            <a:ext cx="575733" cy="575733"/>
          </a:xfrm>
          <a:prstGeom prst="rect">
            <a:avLst/>
          </a:prstGeom>
        </p:spPr>
      </p:pic>
      <p:pic>
        <p:nvPicPr>
          <p:cNvPr id="12" name="Graphic 11" descr="Sad face outline with solid fill">
            <a:extLst>
              <a:ext uri="{FF2B5EF4-FFF2-40B4-BE49-F238E27FC236}">
                <a16:creationId xmlns:a16="http://schemas.microsoft.com/office/drawing/2014/main" id="{B43F7E09-FFBB-411E-89B7-BEEF682CB4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1534" y="2937933"/>
            <a:ext cx="397933" cy="39793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35C6F00-F3FC-4A41-8C84-900B3A6CAD6F}"/>
              </a:ext>
            </a:extLst>
          </p:cNvPr>
          <p:cNvSpPr txBox="1">
            <a:spLocks/>
          </p:cNvSpPr>
          <p:nvPr/>
        </p:nvSpPr>
        <p:spPr>
          <a:xfrm>
            <a:off x="4334934" y="3850813"/>
            <a:ext cx="5603487" cy="292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Strategies implemented</a:t>
            </a:r>
          </a:p>
          <a:p>
            <a:pPr lvl="1"/>
            <a:r>
              <a:rPr lang="en-GB" dirty="0"/>
              <a:t>Routines and expectations</a:t>
            </a:r>
          </a:p>
          <a:p>
            <a:pPr lvl="2"/>
            <a:r>
              <a:rPr lang="en-GB" dirty="0"/>
              <a:t>Practise</a:t>
            </a:r>
          </a:p>
          <a:p>
            <a:pPr lvl="1"/>
            <a:r>
              <a:rPr lang="en-GB" dirty="0"/>
              <a:t>Opportunities for quality talk</a:t>
            </a:r>
          </a:p>
          <a:p>
            <a:pPr lvl="2"/>
            <a:r>
              <a:rPr lang="en-GB" dirty="0"/>
              <a:t>Sentence stems</a:t>
            </a:r>
          </a:p>
          <a:p>
            <a:pPr lvl="1"/>
            <a:r>
              <a:rPr lang="en-GB" dirty="0"/>
              <a:t>Pupil voice across the school</a:t>
            </a:r>
          </a:p>
          <a:p>
            <a:pPr lvl="2"/>
            <a:r>
              <a:rPr lang="en-GB" dirty="0"/>
              <a:t>Leadership groups</a:t>
            </a:r>
          </a:p>
          <a:p>
            <a:pPr lvl="1"/>
            <a:r>
              <a:rPr lang="en-GB" dirty="0"/>
              <a:t>Learning behaviours</a:t>
            </a:r>
          </a:p>
          <a:p>
            <a:pPr lvl="2"/>
            <a:r>
              <a:rPr lang="en-GB" dirty="0"/>
              <a:t>Standing to speak </a:t>
            </a:r>
          </a:p>
          <a:p>
            <a:pPr lvl="2"/>
            <a:r>
              <a:rPr lang="en-GB" dirty="0"/>
              <a:t>Tracking the speaker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15" name="Graphic 14" descr="Back with solid fill">
            <a:extLst>
              <a:ext uri="{FF2B5EF4-FFF2-40B4-BE49-F238E27FC236}">
                <a16:creationId xmlns:a16="http://schemas.microsoft.com/office/drawing/2014/main" id="{F8F90EE3-2C18-405F-864D-85101AF666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376520">
            <a:off x="4883203" y="2784539"/>
            <a:ext cx="1765194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693FD3-512B-46F0-B552-066C8CE479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3579" y="3708400"/>
            <a:ext cx="1893641" cy="27115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806508-5767-48EE-8207-3B1CC129C5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5930" y="2021363"/>
            <a:ext cx="2810274" cy="18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2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421F-DE42-4DA8-81AF-9C10063D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of Oracy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57FE7-EF25-4DC6-A2EF-2B9DDEDDA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7" y="1270000"/>
            <a:ext cx="8596668" cy="3880773"/>
          </a:xfrm>
        </p:spPr>
        <p:txBody>
          <a:bodyPr/>
          <a:lstStyle/>
          <a:p>
            <a:r>
              <a:rPr lang="en-GB" dirty="0"/>
              <a:t>Establishing Oracy as a subject	</a:t>
            </a:r>
          </a:p>
          <a:p>
            <a:r>
              <a:rPr lang="en-GB" dirty="0"/>
              <a:t>Part of whole school strategy</a:t>
            </a:r>
          </a:p>
          <a:p>
            <a:r>
              <a:rPr lang="en-GB" dirty="0"/>
              <a:t>Progression of skills</a:t>
            </a:r>
          </a:p>
          <a:p>
            <a:r>
              <a:rPr lang="en-GB" dirty="0"/>
              <a:t>Long term, mid-term planning</a:t>
            </a:r>
          </a:p>
          <a:p>
            <a:r>
              <a:rPr lang="en-GB" dirty="0"/>
              <a:t>Talk rules in class</a:t>
            </a:r>
          </a:p>
          <a:p>
            <a:r>
              <a:rPr lang="en-GB" dirty="0"/>
              <a:t>Strategies in other policies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B30217-56B4-46CA-A391-DF316B9A27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545" y="4603514"/>
            <a:ext cx="1590518" cy="194038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935727-FE22-4D13-8B8D-6578FC1FB4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92" y="1706130"/>
            <a:ext cx="4074469" cy="1940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910564-E14A-4A86-A966-4B2A35596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34" y="3826760"/>
            <a:ext cx="3888652" cy="27043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D84FE7-B48B-4862-8891-6D28D7EAF638}"/>
              </a:ext>
            </a:extLst>
          </p:cNvPr>
          <p:cNvGrpSpPr/>
          <p:nvPr/>
        </p:nvGrpSpPr>
        <p:grpSpPr>
          <a:xfrm>
            <a:off x="4789066" y="4286688"/>
            <a:ext cx="4817389" cy="2245024"/>
            <a:chOff x="403332" y="1811122"/>
            <a:chExt cx="4817389" cy="22450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74B44E-49DA-47B4-A90E-0A24B0FAE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06682">
              <a:off x="403332" y="1834784"/>
              <a:ext cx="1462343" cy="186891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A70C68-C898-4F98-B469-A8A7B0C23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107807">
              <a:off x="1261750" y="1844948"/>
              <a:ext cx="1459704" cy="193089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AB2D6A-74C2-413E-AD91-2E44F53F2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135810">
              <a:off x="2113953" y="1811122"/>
              <a:ext cx="1585562" cy="199854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6E90B71-D3D9-40E4-9674-3B9206EA0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205181">
              <a:off x="2935045" y="1888221"/>
              <a:ext cx="1544940" cy="197487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5D8D4C-4FD5-44E3-BEDD-ECA9E2225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137537">
              <a:off x="3801199" y="2006335"/>
              <a:ext cx="1419522" cy="204981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238EFDD-215F-4E43-A194-BDC5C9C308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4745" y="944514"/>
            <a:ext cx="3452771" cy="173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2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AF72A-F1C6-421E-911D-AC2959E9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7" y="609600"/>
            <a:ext cx="8986135" cy="1320800"/>
          </a:xfrm>
        </p:spPr>
        <p:txBody>
          <a:bodyPr/>
          <a:lstStyle/>
          <a:p>
            <a:r>
              <a:rPr lang="en-GB" dirty="0"/>
              <a:t>Focus on Personal Development and Oracy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3CBE3-7767-42F0-A5C7-8DBC12BA4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26" y="3140738"/>
            <a:ext cx="8596668" cy="3880773"/>
          </a:xfrm>
        </p:spPr>
        <p:txBody>
          <a:bodyPr/>
          <a:lstStyle/>
          <a:p>
            <a:r>
              <a:rPr lang="en-GB" dirty="0"/>
              <a:t>Achievement passports</a:t>
            </a:r>
          </a:p>
          <a:p>
            <a:r>
              <a:rPr lang="en-GB" dirty="0"/>
              <a:t>Building cultural capital and utilising this in Oracy</a:t>
            </a:r>
          </a:p>
          <a:p>
            <a:r>
              <a:rPr lang="en-GB" dirty="0"/>
              <a:t>Using wider audiences</a:t>
            </a:r>
          </a:p>
          <a:p>
            <a:r>
              <a:rPr lang="en-GB" dirty="0"/>
              <a:t>Aspirations – what is my sentence?</a:t>
            </a:r>
          </a:p>
          <a:p>
            <a:pPr lvl="1"/>
            <a:r>
              <a:rPr lang="en-GB" dirty="0">
                <a:hlinkClick r:id="rId2"/>
              </a:rPr>
              <a:t>https://www.dixonsba.com/why/my-sentence</a:t>
            </a:r>
            <a:endParaRPr lang="en-GB" dirty="0"/>
          </a:p>
          <a:p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836869-2635-47B0-916C-86ECAC01EC9E}"/>
              </a:ext>
            </a:extLst>
          </p:cNvPr>
          <p:cNvGrpSpPr/>
          <p:nvPr/>
        </p:nvGrpSpPr>
        <p:grpSpPr>
          <a:xfrm>
            <a:off x="5232400" y="1305766"/>
            <a:ext cx="6086657" cy="2800826"/>
            <a:chOff x="567136" y="1913826"/>
            <a:chExt cx="6528510" cy="2986732"/>
          </a:xfrm>
        </p:grpSpPr>
        <p:pic>
          <p:nvPicPr>
            <p:cNvPr id="4" name="Content Placeholder 3">
              <a:extLst>
                <a:ext uri="{FF2B5EF4-FFF2-40B4-BE49-F238E27FC236}">
                  <a16:creationId xmlns:a16="http://schemas.microsoft.com/office/drawing/2014/main" id="{C9B908D0-6D85-4504-80DB-6AAD67DFE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321">
              <a:off x="567136" y="1913826"/>
              <a:ext cx="1596248" cy="227925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BA9540-B50C-4234-8B79-B028C55DA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17971">
              <a:off x="1376571" y="1985412"/>
              <a:ext cx="1621065" cy="233890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BBCB66-86F3-4F51-91DD-31AC4EA3C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38251">
              <a:off x="2095773" y="2105187"/>
              <a:ext cx="1648520" cy="231999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A88F37-162C-40FA-B676-827F62CBE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236543">
              <a:off x="2888768" y="2048202"/>
              <a:ext cx="1707969" cy="243396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4EBAF33-F082-4755-BF65-982E8CE0B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271019">
              <a:off x="3712575" y="2029394"/>
              <a:ext cx="1823856" cy="260101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388BD2C-06EE-4650-AA6E-6045DDAAF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69294">
              <a:off x="4327760" y="2017601"/>
              <a:ext cx="1868285" cy="2624603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D316FE-D897-4552-8E36-7F3B5C90D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352329">
              <a:off x="5140182" y="2022887"/>
              <a:ext cx="1955464" cy="287767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36F98F3-B433-4608-A40A-AC8371D1C2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2945" y="3981062"/>
            <a:ext cx="2084506" cy="275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0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689D-52D4-47A1-AE59-4D4C352B4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64" y="233162"/>
            <a:ext cx="8596668" cy="1320800"/>
          </a:xfrm>
        </p:spPr>
        <p:txBody>
          <a:bodyPr/>
          <a:lstStyle/>
          <a:p>
            <a:r>
              <a:rPr lang="en-GB" dirty="0"/>
              <a:t>Focus on Behaviour and Oracy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94F7D5-8D00-43E5-A814-9EC5529AA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0587" y="66586"/>
            <a:ext cx="3697949" cy="51557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3708E0-4905-41DA-9AB9-A3B2CC0A1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362" y="4108941"/>
            <a:ext cx="3705225" cy="2114550"/>
          </a:xfrm>
          <a:prstGeom prst="rect">
            <a:avLst/>
          </a:prstGeom>
        </p:spPr>
      </p:pic>
      <p:pic>
        <p:nvPicPr>
          <p:cNvPr id="6" name="Picture 5" descr="C:\Users\l.oconnor\AppData\Local\Microsoft\Windows\INetCache\Content.MSO\B0219523.tmp">
            <a:extLst>
              <a:ext uri="{FF2B5EF4-FFF2-40B4-BE49-F238E27FC236}">
                <a16:creationId xmlns:a16="http://schemas.microsoft.com/office/drawing/2014/main" id="{5A6118B7-A905-4798-97B8-4991A34A059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801" y="5435586"/>
            <a:ext cx="1747520" cy="118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3B9FC3-98D7-462F-8618-341A0C1AA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81" y="862268"/>
            <a:ext cx="4914900" cy="2914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E4402D-FBEE-4C3F-8674-41B6A9E57554}"/>
              </a:ext>
            </a:extLst>
          </p:cNvPr>
          <p:cNvSpPr/>
          <p:nvPr/>
        </p:nvSpPr>
        <p:spPr>
          <a:xfrm>
            <a:off x="199840" y="4013372"/>
            <a:ext cx="44855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High expectations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E010A2-55F2-4534-8350-369C47DD0D1A}"/>
              </a:ext>
            </a:extLst>
          </p:cNvPr>
          <p:cNvSpPr/>
          <p:nvPr/>
        </p:nvSpPr>
        <p:spPr>
          <a:xfrm>
            <a:off x="592074" y="4906063"/>
            <a:ext cx="34804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care too much to lower my expectations of you</a:t>
            </a:r>
          </a:p>
        </p:txBody>
      </p:sp>
      <p:pic>
        <p:nvPicPr>
          <p:cNvPr id="3074" name="Picture 2" descr="Voice 21 Oracy (@voice21oracy) / Twitter">
            <a:extLst>
              <a:ext uri="{FF2B5EF4-FFF2-40B4-BE49-F238E27FC236}">
                <a16:creationId xmlns:a16="http://schemas.microsoft.com/office/drawing/2014/main" id="{BBAFFF48-7E34-4F28-8863-AF493257B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928" y="1438906"/>
            <a:ext cx="1949265" cy="194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63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E76D-7131-4712-BBE5-A36D6D7E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C97A1-330B-4958-AA03-76F8DBDE0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Oracy is not a scheme</a:t>
            </a:r>
          </a:p>
          <a:p>
            <a:r>
              <a:rPr lang="en-GB" dirty="0"/>
              <a:t>Quality Oracy builds positive relationships</a:t>
            </a:r>
          </a:p>
          <a:p>
            <a:pPr lvl="1"/>
            <a:r>
              <a:rPr lang="en-GB" dirty="0"/>
              <a:t>Time to talk and express</a:t>
            </a:r>
          </a:p>
          <a:p>
            <a:r>
              <a:rPr lang="en-GB" dirty="0"/>
              <a:t>Oracy is implemented differently everywhere</a:t>
            </a:r>
          </a:p>
          <a:p>
            <a:pPr lvl="1"/>
            <a:r>
              <a:rPr lang="en-GB" dirty="0"/>
              <a:t>How would it support the needs of your school?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to support parents with developing Oracy at home.</a:t>
            </a:r>
          </a:p>
        </p:txBody>
      </p:sp>
    </p:spTree>
    <p:extLst>
      <p:ext uri="{BB962C8B-B14F-4D97-AF65-F5344CB8AC3E}">
        <p14:creationId xmlns:p14="http://schemas.microsoft.com/office/powerpoint/2010/main" val="10072342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</TotalTime>
  <Words>237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Letterjoin-Air No-Lead 7</vt:lpstr>
      <vt:lpstr>Trebuchet MS</vt:lpstr>
      <vt:lpstr>Wingdings 3</vt:lpstr>
      <vt:lpstr>Facet</vt:lpstr>
      <vt:lpstr>Oracy</vt:lpstr>
      <vt:lpstr>Why Oracy?</vt:lpstr>
      <vt:lpstr>Why then?</vt:lpstr>
      <vt:lpstr>Development of Oracy</vt:lpstr>
      <vt:lpstr>Focus on Personal Development and Oracy</vt:lpstr>
      <vt:lpstr>Focus on Behaviour and Oracy</vt:lpstr>
      <vt:lpstr>Reflections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Oracy</dc:title>
  <dc:creator>Lauren O'Connor</dc:creator>
  <cp:lastModifiedBy>Longmore, Laura</cp:lastModifiedBy>
  <cp:revision>7</cp:revision>
  <dcterms:created xsi:type="dcterms:W3CDTF">2024-06-21T09:51:30Z</dcterms:created>
  <dcterms:modified xsi:type="dcterms:W3CDTF">2024-07-08T11:13:40Z</dcterms:modified>
</cp:coreProperties>
</file>