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4"/>
  </p:sldMasterIdLst>
  <p:notesMasterIdLst>
    <p:notesMasterId r:id="rId20"/>
  </p:notesMasterIdLst>
  <p:sldIdLst>
    <p:sldId id="373" r:id="rId5"/>
    <p:sldId id="384" r:id="rId6"/>
    <p:sldId id="382" r:id="rId7"/>
    <p:sldId id="376" r:id="rId8"/>
    <p:sldId id="374" r:id="rId9"/>
    <p:sldId id="380" r:id="rId10"/>
    <p:sldId id="375" r:id="rId11"/>
    <p:sldId id="386" r:id="rId12"/>
    <p:sldId id="372" r:id="rId13"/>
    <p:sldId id="381" r:id="rId14"/>
    <p:sldId id="377" r:id="rId15"/>
    <p:sldId id="365" r:id="rId16"/>
    <p:sldId id="364" r:id="rId17"/>
    <p:sldId id="378" r:id="rId18"/>
    <p:sldId id="379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2ED"/>
    <a:srgbClr val="FF9900"/>
    <a:srgbClr val="9ACAD3"/>
    <a:srgbClr val="FFAA2D"/>
    <a:srgbClr val="FFC269"/>
    <a:srgbClr val="C4D3E6"/>
    <a:srgbClr val="C5D7ED"/>
    <a:srgbClr val="C5D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7D6EE5-90E5-4021-A568-A61633EE0150}" v="75" dt="2019-11-05T17:28:20.585"/>
  </p1510:revLst>
</p1510:revInfo>
</file>

<file path=ppt/tableStyles.xml><?xml version="1.0" encoding="utf-8"?>
<a:tblStyleLst xmlns:a="http://schemas.openxmlformats.org/drawingml/2006/main" def="{B3A6A8A8-6973-4513-8002-009F701A482E}">
  <a:tblStyle styleId="{B3A6A8A8-6973-4513-8002-009F701A48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5T12:53:48.3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64 1,'1588'0,"-1479"4,23 7,-28-1,-19 0,-2 4,45 15,-14-3,-50-15,36 0,-32-4,26 3,39 5,56 16,-135-21,1-2,0-3,3-2,168-4,-84-1,-26 3,-2 1,19-6,-119 3,1-2,-1 0,1 0,-1-1,0-1,6-3,20-11,18-12,35-16,-84 43,0 1,-1-1,1-1,-1 0,0 0,0 0,0-1,-1 0,0-1,2-1,-9 3,-7 4,-14 5,18-4,-205 35,129-27,-1-4,1-3,-1-3,-24 0,-1070 1,1132 3,0 2,-8 3,4-1,-30 0,40-4,-32 7,33-3,-1-3,0 0,-659-2,334-3,-48 2,370-2,1-1,-10-4,7 2,-30-1,49 5,-92-1,-31 6,138-3,-1 0,0 0,0 1,1 0,-1 0,1 0,0 1,-5 3,10-5,-1 0,1 1,-1 0,1-1,0 1,0 0,0 0,0 0,0 0,0 1,0-1,1 0,-1 1,1-1,0 1,0 0,0-1,0 1,0 0,0 0,1-1,-1 1,1 0,0 1,0-2,0 0,1 0,-1-1,1 1,-1 0,1 0,0-1,-1 1,1 0,0-1,0 1,1-1,-1 1,0-1,0 1,1-1,-1 0,1 0,-1 0,1 0,-1 0,1 0,0 0,1 1,7 2,0 0,0-1,10 3,-13-4,33 8,1-2,0-2,0-1,1-2,0-2,35-4,-4-9,-48 7,1 1,10 1,377 1,-210 3,1931-1,-2109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5T12:53:54.1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179 51,'3'3,"1"-1,0 0,0 1,1-1,-1 0,0-1,1 1,-1-1,1 0,-1 0,1 0,5 1,212 40,-152-26,101 17,-116-28,0-2,0-3,2-2,33-1,1195 3,-1266-1,0-1,-1-1,1-1,-1 0,1-2,-1 0,-1-1,1-1,-1 0,-1-1,1-1,13-11,-18 14,1 0,-1 1,2 0,-1 2,1-1,-1 1,3 1,3-2,0-1,12-5,-21 3,-17 4,-21 2,27 2,-28 1,0 2,1 1,0 1,-9 3,-52 10,-160 7,62-7,-11-4,-183-12,193-4,114 3,4 1,-16-5,15-8,48 6,-1 1,-8 1,-335 1,187 3,95-2,14-1,-40 6,109-4,-1 1,0-1,0 1,1 0,-1 0,0 0,1 0,-1 0,1 0,-1 1,1-1,0 1,-1 0,1 0,0-1,0 1,0 1,0-1,1 0,-1 0,1 1,-1-1,0 2,2-2,-1 0,0 0,1 0,-1 0,1 0,0 0,0 1,-1-1,2 0,-1 0,0 0,0 0,1 0,-1 0,1 0,-1 0,1 0,0 0,0 0,0 0,0-1,0 1,0 0,0 0,1-1,-1 1,1-1,-1 0,1 1,0-1,1 1,6 4,0 0,1-1,0-1,0 0,0 0,0 0,0-2,1 1,0-1,1 0,23 0,0 0,18-3,-28 0,0 1,-1 1,1 1,0 1,13 4,-8 2,1-1,1-2,-1-1,1-2,24 0,905-5,-631 2,-280-2,41-7,-40 2,37 2,592 6,-658-1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84750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0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07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00996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80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434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20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77440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 baseline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774405"/>
          </a:xfrm>
        </p:spPr>
        <p:txBody>
          <a:bodyPr/>
          <a:lstStyle>
            <a:lvl1pPr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03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29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53139"/>
            <a:ext cx="19113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24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7" y="188914"/>
            <a:ext cx="23399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53139"/>
            <a:ext cx="19113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84785"/>
            <a:ext cx="5111750" cy="4464496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84785"/>
            <a:ext cx="3008313" cy="446260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99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7" y="188914"/>
            <a:ext cx="23399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53139"/>
            <a:ext cx="19113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52" y="4800600"/>
            <a:ext cx="5486400" cy="566739"/>
          </a:xfrm>
        </p:spPr>
        <p:txBody>
          <a:bodyPr anchor="b"/>
          <a:lstStyle>
            <a:lvl1pPr algn="l">
              <a:defRPr sz="2000" b="1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3752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752" y="5367338"/>
            <a:ext cx="5486400" cy="509935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345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2" y="274639"/>
            <a:ext cx="6130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07" b="43192"/>
          <a:stretch>
            <a:fillRect/>
          </a:stretch>
        </p:blipFill>
        <p:spPr bwMode="auto">
          <a:xfrm>
            <a:off x="7435852" y="4652964"/>
            <a:ext cx="18891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53139"/>
            <a:ext cx="19113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260349"/>
            <a:ext cx="1981200" cy="76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13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customXml" Target="../ink/ink2.xml"/><Relationship Id="rId4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ias-moodle.mylearningapp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ias-totara.mylearningapp.com/mod/page/view.php?id=1596" TargetMode="Externa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htlc.courses@hants.gov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icnicwithants.com/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ipkitten.blogspot.com/2015/04/wipo-roving-seminars-kat-samples-one.html" TargetMode="Externa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xtra.hants.gov.uk/sharedservic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hampshirec.plateau.com/learning/user/portal.do?siteID=HCC_Externals&amp;landingPage=login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xtra.hants.gov.uk/employe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B8B4D-7DA2-44C8-99CF-BEC4C3D7AA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/>
              <a:t>Learning Zone</a:t>
            </a:r>
            <a:r>
              <a:rPr lang="en-GB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716931-47C1-4239-BC95-9D21985C86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Guidance and tips for delegates</a:t>
            </a:r>
          </a:p>
        </p:txBody>
      </p:sp>
    </p:spTree>
    <p:extLst>
      <p:ext uri="{BB962C8B-B14F-4D97-AF65-F5344CB8AC3E}">
        <p14:creationId xmlns:p14="http://schemas.microsoft.com/office/powerpoint/2010/main" val="180065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3FEB90E6-EE49-4056-A8CB-376C4F41C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43" y="1711800"/>
            <a:ext cx="8407113" cy="3688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4269FA-BBCA-4F72-8341-F7002E4F7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communications from </a:t>
            </a:r>
            <a:br>
              <a:rPr lang="en-GB" dirty="0"/>
            </a:br>
            <a:r>
              <a:rPr lang="en-GB" dirty="0"/>
              <a:t>Learning Zone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EFF596-782A-4033-B04F-A5E9F5885D8D}"/>
              </a:ext>
            </a:extLst>
          </p:cNvPr>
          <p:cNvCxnSpPr>
            <a:cxnSpLocks/>
          </p:cNvCxnSpPr>
          <p:nvPr/>
        </p:nvCxnSpPr>
        <p:spPr>
          <a:xfrm flipH="1" flipV="1">
            <a:off x="5867401" y="4326467"/>
            <a:ext cx="1227666" cy="3894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8640448-84BD-420F-AD32-88A5E4B4BA20}"/>
                  </a:ext>
                </a:extLst>
              </p14:cNvPr>
              <p14:cNvContentPartPr/>
              <p14:nvPr/>
            </p14:nvContentPartPr>
            <p14:xfrm>
              <a:off x="4261240" y="4216080"/>
              <a:ext cx="1582200" cy="94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8640448-84BD-420F-AD32-88A5E4B4BA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7600" y="4108440"/>
                <a:ext cx="168984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5D5FA82-D9F4-4DF2-A429-1EF74A25FC2C}"/>
                  </a:ext>
                </a:extLst>
              </p14:cNvPr>
              <p14:cNvContentPartPr/>
              <p14:nvPr/>
            </p14:nvContentPartPr>
            <p14:xfrm>
              <a:off x="3322360" y="4206720"/>
              <a:ext cx="1046160" cy="94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5D5FA82-D9F4-4DF2-A429-1EF74A25FC2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8360" y="4099080"/>
                <a:ext cx="1153800" cy="31032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62753A23-0C8B-4567-87F0-0A78C775C94E}"/>
              </a:ext>
            </a:extLst>
          </p:cNvPr>
          <p:cNvSpPr txBox="1"/>
          <p:nvPr/>
        </p:nvSpPr>
        <p:spPr>
          <a:xfrm>
            <a:off x="6545549" y="4904945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THIS IS THE ONE THAT MATTERS TO THE LMS</a:t>
            </a:r>
          </a:p>
        </p:txBody>
      </p:sp>
    </p:spTree>
    <p:extLst>
      <p:ext uri="{BB962C8B-B14F-4D97-AF65-F5344CB8AC3E}">
        <p14:creationId xmlns:p14="http://schemas.microsoft.com/office/powerpoint/2010/main" val="2141736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A345-409B-40F2-B6A6-9930A674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9"/>
            <a:ext cx="7248615" cy="815256"/>
          </a:xfrm>
        </p:spPr>
        <p:txBody>
          <a:bodyPr/>
          <a:lstStyle/>
          <a:p>
            <a:pPr algn="l"/>
            <a:r>
              <a:rPr lang="en-GB" b="1" dirty="0"/>
              <a:t>5. Searching for a course and much more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9AE183-35E9-4F35-83A8-60C91AFB53B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0"/>
          <a:stretch/>
        </p:blipFill>
        <p:spPr bwMode="auto">
          <a:xfrm>
            <a:off x="703574" y="1211580"/>
            <a:ext cx="4725676" cy="4555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1FF3B62A-82ED-423E-A4DC-EC22ACEEC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623" y="1063626"/>
            <a:ext cx="2957753" cy="12477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fontAlgn="auto" hangingPunct="1"/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Learning</a:t>
            </a:r>
            <a:endParaRPr lang="en-GB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 hangingPunct="1"/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this to search for a course – using course title or keyword/s from the title </a:t>
            </a:r>
          </a:p>
          <a:p>
            <a:pPr fontAlgn="auto" hangingPunct="1">
              <a:lnSpc>
                <a:spcPts val="1400"/>
              </a:lnSpc>
              <a:spcBef>
                <a:spcPts val="700"/>
              </a:spcBef>
              <a:spcAft>
                <a:spcPts val="0"/>
              </a:spcAft>
            </a:pPr>
            <a:r>
              <a:rPr lang="en-GB" sz="12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0">
              <a:lnSpc>
                <a:spcPts val="14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F05A5269-B449-4F87-8A10-990BC406D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289" y="2433085"/>
            <a:ext cx="3282768" cy="1464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fontAlgn="auto" hangingPunct="1"/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Browse all courses</a:t>
            </a:r>
            <a:endParaRPr lang="en-GB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 hangingPunct="1"/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this to browse and explore a wider range of professional learning in areas of interest. 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BFAED3BA-BA6C-4995-AE91-E97BBB7AD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741" y="4052888"/>
            <a:ext cx="2957753" cy="17145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fontAlgn="auto" hangingPunct="1">
              <a:spcAft>
                <a:spcPts val="0"/>
              </a:spcAft>
            </a:pP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Featured</a:t>
            </a:r>
            <a:endParaRPr lang="en-GB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 hangingPunct="1">
              <a:spcAft>
                <a:spcPts val="0"/>
              </a:spcAft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Upcoming learning items that have been flagged by HTLC. Featured courses will be highlighted on School Communications.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51E46097-A23B-4548-971E-1739325B3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077" y="5828660"/>
            <a:ext cx="4389120" cy="8639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90170" fontAlgn="auto" hangingPunct="1">
              <a:spcAft>
                <a:spcPts val="0"/>
              </a:spcAft>
            </a:pP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Recommendations</a:t>
            </a:r>
            <a:endParaRPr lang="en-GB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fontAlgn="auto" hangingPunct="1">
              <a:spcAft>
                <a:spcPts val="0"/>
              </a:spcAft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Items can be recommended to you via a colleague.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6DBE02-AD53-4C3F-A4A1-6E8AEE373D8E}"/>
              </a:ext>
            </a:extLst>
          </p:cNvPr>
          <p:cNvCxnSpPr>
            <a:cxnSpLocks/>
          </p:cNvCxnSpPr>
          <p:nvPr/>
        </p:nvCxnSpPr>
        <p:spPr>
          <a:xfrm flipH="1">
            <a:off x="4309110" y="1557337"/>
            <a:ext cx="1366513" cy="2063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8DC93CB-55C4-40A2-96F4-C58A07193933}"/>
              </a:ext>
            </a:extLst>
          </p:cNvPr>
          <p:cNvCxnSpPr>
            <a:cxnSpLocks/>
          </p:cNvCxnSpPr>
          <p:nvPr/>
        </p:nvCxnSpPr>
        <p:spPr>
          <a:xfrm flipH="1" flipV="1">
            <a:off x="4416472" y="2221133"/>
            <a:ext cx="1012778" cy="10646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739CB3-5537-4C6A-8F8F-BDCFED92BCB9}"/>
              </a:ext>
            </a:extLst>
          </p:cNvPr>
          <p:cNvCxnSpPr>
            <a:cxnSpLocks/>
          </p:cNvCxnSpPr>
          <p:nvPr/>
        </p:nvCxnSpPr>
        <p:spPr>
          <a:xfrm flipH="1" flipV="1">
            <a:off x="3646170" y="4697730"/>
            <a:ext cx="1682571" cy="1675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39F976-0250-40E0-9C44-F90D8D6F7915}"/>
              </a:ext>
            </a:extLst>
          </p:cNvPr>
          <p:cNvCxnSpPr>
            <a:cxnSpLocks/>
          </p:cNvCxnSpPr>
          <p:nvPr/>
        </p:nvCxnSpPr>
        <p:spPr>
          <a:xfrm flipH="1" flipV="1">
            <a:off x="1959065" y="4933883"/>
            <a:ext cx="772705" cy="8947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14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5F3684-25A0-4108-BDCF-EF260F49D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866" y="1205346"/>
            <a:ext cx="4715394" cy="314359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B332846-9349-4AD5-8962-A24D654B5E65}"/>
              </a:ext>
            </a:extLst>
          </p:cNvPr>
          <p:cNvSpPr/>
          <p:nvPr/>
        </p:nvSpPr>
        <p:spPr>
          <a:xfrm>
            <a:off x="4390367" y="1594714"/>
            <a:ext cx="1554480" cy="472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D6CDF0-6C91-4730-BB42-7EFC2239E448}"/>
              </a:ext>
            </a:extLst>
          </p:cNvPr>
          <p:cNvSpPr txBox="1"/>
          <p:nvPr/>
        </p:nvSpPr>
        <p:spPr>
          <a:xfrm>
            <a:off x="290062" y="827801"/>
            <a:ext cx="3482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To search the whole catalogue in areas of interest click  “Browse by topic”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472DD5-522C-4D4D-B20A-2664A731209A}"/>
              </a:ext>
            </a:extLst>
          </p:cNvPr>
          <p:cNvCxnSpPr>
            <a:cxnSpLocks/>
          </p:cNvCxnSpPr>
          <p:nvPr/>
        </p:nvCxnSpPr>
        <p:spPr>
          <a:xfrm>
            <a:off x="3090590" y="1113365"/>
            <a:ext cx="1299777" cy="5951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49FD918-BD6B-4CA0-BA86-438F4D64DE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82" t="11887" r="46363"/>
          <a:stretch/>
        </p:blipFill>
        <p:spPr>
          <a:xfrm>
            <a:off x="290061" y="1481633"/>
            <a:ext cx="3059968" cy="455587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3935DB6-D50F-4A71-B677-F6FA9298B7DB}"/>
              </a:ext>
            </a:extLst>
          </p:cNvPr>
          <p:cNvSpPr/>
          <p:nvPr/>
        </p:nvSpPr>
        <p:spPr>
          <a:xfrm>
            <a:off x="205740" y="3502231"/>
            <a:ext cx="1137566" cy="326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04E939-41B3-4910-BBA5-8C6FDEE29811}"/>
              </a:ext>
            </a:extLst>
          </p:cNvPr>
          <p:cNvCxnSpPr>
            <a:cxnSpLocks/>
          </p:cNvCxnSpPr>
          <p:nvPr/>
        </p:nvCxnSpPr>
        <p:spPr>
          <a:xfrm flipH="1" flipV="1">
            <a:off x="1232015" y="3794770"/>
            <a:ext cx="706779" cy="7615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8F23E9F-4EBE-417A-AC61-38CE96757191}"/>
              </a:ext>
            </a:extLst>
          </p:cNvPr>
          <p:cNvSpPr txBox="1"/>
          <p:nvPr/>
        </p:nvSpPr>
        <p:spPr>
          <a:xfrm>
            <a:off x="836234" y="4674539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All HTLC courses are listed</a:t>
            </a:r>
          </a:p>
          <a:p>
            <a:r>
              <a:rPr lang="en-GB"/>
              <a:t> in “Professional Skills” area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0CC00A-C537-465C-B174-C8F92669134F}"/>
              </a:ext>
            </a:extLst>
          </p:cNvPr>
          <p:cNvSpPr txBox="1"/>
          <p:nvPr/>
        </p:nvSpPr>
        <p:spPr>
          <a:xfrm>
            <a:off x="3570170" y="4772208"/>
            <a:ext cx="43368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Use the arrows to narrow down the selection from here, </a:t>
            </a:r>
            <a:r>
              <a:rPr lang="en-GB" err="1"/>
              <a:t>eg</a:t>
            </a:r>
            <a:r>
              <a:rPr lang="en-GB"/>
              <a:t> Teaching and Learning, School Curriculum, School Leadership, Assessment etc, then further again by subject or theme, </a:t>
            </a:r>
            <a:r>
              <a:rPr lang="en-GB" err="1"/>
              <a:t>eg</a:t>
            </a:r>
            <a:r>
              <a:rPr lang="en-GB"/>
              <a:t> English, History, Schools Middle Leadership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24D97FC-EAB9-4706-B715-3D534AD01636}"/>
              </a:ext>
            </a:extLst>
          </p:cNvPr>
          <p:cNvCxnSpPr>
            <a:cxnSpLocks/>
          </p:cNvCxnSpPr>
          <p:nvPr/>
        </p:nvCxnSpPr>
        <p:spPr>
          <a:xfrm flipH="1" flipV="1">
            <a:off x="3241061" y="3578834"/>
            <a:ext cx="1097310" cy="11933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C65EDB7-183F-46AF-A6C2-B7B8D47632DD}"/>
              </a:ext>
            </a:extLst>
          </p:cNvPr>
          <p:cNvSpPr txBox="1">
            <a:spLocks/>
          </p:cNvSpPr>
          <p:nvPr/>
        </p:nvSpPr>
        <p:spPr>
          <a:xfrm>
            <a:off x="457201" y="274639"/>
            <a:ext cx="724861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>
              <a:buClrTx/>
              <a:buFontTx/>
            </a:pPr>
            <a:r>
              <a:rPr lang="en-GB" b="1" dirty="0"/>
              <a:t>6. Browsing by topic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88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FB99A-58FC-4881-8F85-152A7225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74639"/>
            <a:ext cx="6130925" cy="824059"/>
          </a:xfrm>
        </p:spPr>
        <p:txBody>
          <a:bodyPr/>
          <a:lstStyle/>
          <a:p>
            <a:pPr algn="l"/>
            <a:r>
              <a:rPr lang="en-GB" b="1" dirty="0"/>
              <a:t>7. Where to find our help guides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EC208-6871-43D7-AD5C-1F677DDD3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96" y="1163781"/>
            <a:ext cx="4964777" cy="33098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20A963-ABA5-4C7E-A71D-BAB14CB5A0AF}"/>
              </a:ext>
            </a:extLst>
          </p:cNvPr>
          <p:cNvSpPr/>
          <p:nvPr/>
        </p:nvSpPr>
        <p:spPr>
          <a:xfrm>
            <a:off x="5320517" y="1170708"/>
            <a:ext cx="38234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hlinkClick r:id="rId3"/>
              </a:rPr>
              <a:t>https://hias-moodle.mylearningapp.com/</a:t>
            </a:r>
            <a:endParaRPr lang="en-GB" sz="1600"/>
          </a:p>
          <a:p>
            <a:endParaRPr lang="en-GB" sz="1600"/>
          </a:p>
          <a:p>
            <a:r>
              <a:rPr lang="en-GB" sz="1600"/>
              <a:t>To reach our HIAS Moodle Home page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08BA5810-1FE7-4DBD-8F63-D7164E850742}"/>
              </a:ext>
            </a:extLst>
          </p:cNvPr>
          <p:cNvSpPr/>
          <p:nvPr/>
        </p:nvSpPr>
        <p:spPr>
          <a:xfrm rot="2630953">
            <a:off x="445749" y="3286103"/>
            <a:ext cx="2990683" cy="4059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06DC23-CEE9-4559-B525-E57FB00DC636}"/>
              </a:ext>
            </a:extLst>
          </p:cNvPr>
          <p:cNvSpPr txBox="1"/>
          <p:nvPr/>
        </p:nvSpPr>
        <p:spPr>
          <a:xfrm>
            <a:off x="390697" y="4546856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/>
              <a:t>Choose any subject </a:t>
            </a:r>
          </a:p>
          <a:p>
            <a:r>
              <a:rPr lang="en-GB" sz="1800"/>
              <a:t>home page e.g. English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C61562-C776-4711-99E0-61EB9541C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999" y="3762576"/>
            <a:ext cx="4231178" cy="282078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9D94715-C014-406B-AADE-9BB47501ABB9}"/>
              </a:ext>
            </a:extLst>
          </p:cNvPr>
          <p:cNvSpPr/>
          <p:nvPr/>
        </p:nvSpPr>
        <p:spPr>
          <a:xfrm>
            <a:off x="6310607" y="4512482"/>
            <a:ext cx="1554480" cy="472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0FBCD8-B8C3-4149-92DB-10C64075B7EC}"/>
              </a:ext>
            </a:extLst>
          </p:cNvPr>
          <p:cNvSpPr txBox="1"/>
          <p:nvPr/>
        </p:nvSpPr>
        <p:spPr>
          <a:xfrm>
            <a:off x="5506466" y="2697292"/>
            <a:ext cx="3137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Learning Zone information and guides are accessed from </a:t>
            </a:r>
            <a:r>
              <a:rPr lang="en-GB" sz="1600">
                <a:hlinkClick r:id="rId5"/>
              </a:rPr>
              <a:t>this link</a:t>
            </a:r>
            <a:endParaRPr lang="en-GB" sz="16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379132-717A-44AC-8B25-721CDC105BB0}"/>
              </a:ext>
            </a:extLst>
          </p:cNvPr>
          <p:cNvCxnSpPr>
            <a:cxnSpLocks/>
          </p:cNvCxnSpPr>
          <p:nvPr/>
        </p:nvCxnSpPr>
        <p:spPr>
          <a:xfrm flipH="1">
            <a:off x="6916189" y="3526433"/>
            <a:ext cx="316069" cy="1222191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39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9E42A-3840-47D0-9179-F59E4200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8. Sign up to Moodle Site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C9C93-40D5-4549-9699-84A18FF93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03021"/>
            <a:ext cx="4038600" cy="3691889"/>
          </a:xfrm>
        </p:spPr>
        <p:txBody>
          <a:bodyPr/>
          <a:lstStyle/>
          <a:p>
            <a:r>
              <a:rPr lang="en-GB"/>
              <a:t>Keep up-to-date with the latest news and training opportunities in your subject area</a:t>
            </a:r>
          </a:p>
          <a:p>
            <a:r>
              <a:rPr lang="en-GB"/>
              <a:t>You receive email notifications every time news or messages are posted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35F183-9E1C-4DF6-BAB4-C6E225BEA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3291837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521033-6684-4B55-8162-9F26B862B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426" y="1303020"/>
            <a:ext cx="3992374" cy="3589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8AA761-2C5F-4F1F-96CF-8FBBF068DFD6}"/>
              </a:ext>
            </a:extLst>
          </p:cNvPr>
          <p:cNvSpPr txBox="1"/>
          <p:nvPr/>
        </p:nvSpPr>
        <p:spPr>
          <a:xfrm>
            <a:off x="4206240" y="297751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000D60-6FD2-4204-971C-9134B719EFA8}"/>
              </a:ext>
            </a:extLst>
          </p:cNvPr>
          <p:cNvSpPr txBox="1"/>
          <p:nvPr/>
        </p:nvSpPr>
        <p:spPr>
          <a:xfrm>
            <a:off x="868680" y="5166045"/>
            <a:ext cx="6823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Register via a link on the home page of all our Moodle sites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D276916-E7AA-4FB6-8E08-3C5DBC0EAD1D}"/>
              </a:ext>
            </a:extLst>
          </p:cNvPr>
          <p:cNvCxnSpPr>
            <a:cxnSpLocks/>
          </p:cNvCxnSpPr>
          <p:nvPr/>
        </p:nvCxnSpPr>
        <p:spPr>
          <a:xfrm flipV="1">
            <a:off x="5966460" y="3646171"/>
            <a:ext cx="102870" cy="16116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487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A345-409B-40F2-B6A6-9930A674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9"/>
            <a:ext cx="8438224" cy="914081"/>
          </a:xfrm>
        </p:spPr>
        <p:txBody>
          <a:bodyPr/>
          <a:lstStyle/>
          <a:p>
            <a:pPr algn="l"/>
            <a:r>
              <a:rPr lang="en-GB" b="1" dirty="0">
                <a:latin typeface="Arial"/>
                <a:cs typeface="Arial"/>
              </a:rPr>
              <a:t>9. Contact information – for help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1E311-1258-42ED-A792-E9A7F192A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880"/>
            <a:ext cx="8355330" cy="4624071"/>
          </a:xfrm>
        </p:spPr>
        <p:txBody>
          <a:bodyPr/>
          <a:lstStyle/>
          <a:p>
            <a:r>
              <a:rPr lang="en-GB" b="1">
                <a:solidFill>
                  <a:schemeClr val="tx2"/>
                </a:solidFill>
              </a:rPr>
              <a:t>For help with bookings and course queries  </a:t>
            </a:r>
            <a:r>
              <a:rPr lang="en-GB"/>
              <a:t>Contact the HTLC Learning Support Team</a:t>
            </a:r>
            <a:br>
              <a:rPr lang="en-GB"/>
            </a:br>
            <a:r>
              <a:rPr lang="en-GB">
                <a:hlinkClick r:id="rId2"/>
              </a:rPr>
              <a:t>htlc.courses@hants.gov.uk</a:t>
            </a:r>
            <a:r>
              <a:rPr lang="en-GB"/>
              <a:t>. Tel: 01962 718600</a:t>
            </a:r>
          </a:p>
          <a:p>
            <a:pPr marL="0" indent="0">
              <a:buNone/>
            </a:pPr>
            <a:endParaRPr lang="en-GB" sz="1200"/>
          </a:p>
          <a:p>
            <a:r>
              <a:rPr lang="en-GB" b="1">
                <a:solidFill>
                  <a:schemeClr val="tx2"/>
                </a:solidFill>
              </a:rPr>
              <a:t>For help with accessing the Learning Zone &amp; licences</a:t>
            </a:r>
            <a:br>
              <a:rPr lang="en-GB" b="1">
                <a:solidFill>
                  <a:schemeClr val="tx2"/>
                </a:solidFill>
              </a:rPr>
            </a:br>
            <a:r>
              <a:rPr lang="en-GB"/>
              <a:t>Contact the HCC IT Help Desk: Tel: 01962 84700</a:t>
            </a:r>
          </a:p>
          <a:p>
            <a:pPr marL="0" indent="0">
              <a:buNone/>
            </a:pPr>
            <a:endParaRPr lang="en-GB" sz="1200"/>
          </a:p>
          <a:p>
            <a:r>
              <a:rPr lang="en-GB" b="1">
                <a:solidFill>
                  <a:schemeClr val="tx2"/>
                </a:solidFill>
              </a:rPr>
              <a:t>For help with HIAS </a:t>
            </a:r>
            <a:r>
              <a:rPr lang="en-GB" b="1" err="1">
                <a:solidFill>
                  <a:schemeClr val="tx2"/>
                </a:solidFill>
              </a:rPr>
              <a:t>Moodles</a:t>
            </a:r>
            <a:br>
              <a:rPr lang="en-GB" b="1">
                <a:solidFill>
                  <a:schemeClr val="tx2"/>
                </a:solidFill>
              </a:rPr>
            </a:br>
            <a:r>
              <a:rPr lang="en-GB"/>
              <a:t>Contact htlcdev@hants.gov.uk</a:t>
            </a:r>
          </a:p>
        </p:txBody>
      </p:sp>
    </p:spTree>
    <p:extLst>
      <p:ext uri="{BB962C8B-B14F-4D97-AF65-F5344CB8AC3E}">
        <p14:creationId xmlns:p14="http://schemas.microsoft.com/office/powerpoint/2010/main" val="25737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8879A-04D1-43E9-A577-5FE4DECD7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74639"/>
            <a:ext cx="6764867" cy="1143000"/>
          </a:xfrm>
        </p:spPr>
        <p:txBody>
          <a:bodyPr/>
          <a:lstStyle/>
          <a:p>
            <a:r>
              <a:rPr lang="en-GB" dirty="0"/>
              <a:t>Getting the best out of the </a:t>
            </a:r>
            <a:br>
              <a:rPr lang="en-GB" dirty="0"/>
            </a:br>
            <a:r>
              <a:rPr lang="en-GB" dirty="0"/>
              <a:t>learning zone</a:t>
            </a:r>
          </a:p>
        </p:txBody>
      </p:sp>
      <p:pic>
        <p:nvPicPr>
          <p:cNvPr id="8" name="Content Placeholder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0B1BB890-1C77-421C-BC36-1DC91959EF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3071" y="1796256"/>
            <a:ext cx="3235778" cy="3775075"/>
          </a:xfrm>
        </p:spPr>
      </p:pic>
      <p:pic>
        <p:nvPicPr>
          <p:cNvPr id="11" name="Content Placeholder 10" descr="A person posing for a picture&#10;&#10;Description automatically generated">
            <a:extLst>
              <a:ext uri="{FF2B5EF4-FFF2-40B4-BE49-F238E27FC236}">
                <a16:creationId xmlns:a16="http://schemas.microsoft.com/office/drawing/2014/main" id="{717336FA-63E8-4466-B5B5-73F6F18AE2F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15098" y="1796256"/>
            <a:ext cx="3765613" cy="377507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F0BF64-4111-433A-9746-59E6653B14BC}"/>
              </a:ext>
            </a:extLst>
          </p:cNvPr>
          <p:cNvSpPr txBox="1"/>
          <p:nvPr/>
        </p:nvSpPr>
        <p:spPr>
          <a:xfrm>
            <a:off x="859405" y="5949950"/>
            <a:ext cx="32357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picnicwithants.com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/3.0/"/>
              </a:rPr>
              <a:t>CC BY-NC</a:t>
            </a:r>
            <a:endParaRPr lang="en-GB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B1E632-7176-4E28-9098-66B6AFC10540}"/>
              </a:ext>
            </a:extLst>
          </p:cNvPr>
          <p:cNvSpPr txBox="1"/>
          <p:nvPr/>
        </p:nvSpPr>
        <p:spPr>
          <a:xfrm>
            <a:off x="4783106" y="5949950"/>
            <a:ext cx="3765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://ipkitten.blogspot.com/2015/04/wipo-roving-seminars-kat-samples-one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/3.0/"/>
              </a:rPr>
              <a:t>CC BY</a:t>
            </a:r>
            <a:endParaRPr lang="en-GB" sz="9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30126A-5512-483C-A08E-6336C615FA3D}"/>
              </a:ext>
            </a:extLst>
          </p:cNvPr>
          <p:cNvSpPr/>
          <p:nvPr/>
        </p:nvSpPr>
        <p:spPr>
          <a:xfrm>
            <a:off x="3987531" y="2967335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so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67D2099-8437-41A7-8FC8-975484ADFCEF}"/>
              </a:ext>
            </a:extLst>
          </p:cNvPr>
          <p:cNvSpPr/>
          <p:nvPr/>
        </p:nvSpPr>
        <p:spPr>
          <a:xfrm>
            <a:off x="4005025" y="3800706"/>
            <a:ext cx="992579" cy="54186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05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C9D7A-2776-45A8-869C-B3C21EA1C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/>
              <a:t>quick overview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C23BA-3129-453C-B80B-9880D5459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4975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Logging in to the Learning Zone- Hampshire Maintained Schools Accessing from outside school?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 School or on a managed laptop?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 Academies and other schools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Check/update your correspondence email address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Searching for a course and much more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Browsing by topic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Where to find our help guides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Sign up to Moodle Site News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Contact information – for help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985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A345-409B-40F2-B6A6-9930A674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74" y="325947"/>
            <a:ext cx="8438224" cy="1143000"/>
          </a:xfrm>
        </p:spPr>
        <p:txBody>
          <a:bodyPr/>
          <a:lstStyle/>
          <a:p>
            <a:pPr algn="l"/>
            <a:r>
              <a:rPr lang="en-GB" b="1" dirty="0"/>
              <a:t> Logging in to the Learning Zone</a:t>
            </a:r>
            <a:br>
              <a:rPr lang="en-GB" b="1" dirty="0"/>
            </a:br>
            <a:r>
              <a:rPr lang="en-GB" b="1" dirty="0"/>
              <a:t>    </a:t>
            </a:r>
            <a:r>
              <a:rPr lang="en-GB" dirty="0"/>
              <a:t>Hampshire Maintained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1E311-1258-42ED-A792-E9A7F192A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751"/>
          </a:xfrm>
        </p:spPr>
        <p:txBody>
          <a:bodyPr/>
          <a:lstStyle/>
          <a:p>
            <a:endParaRPr lang="en-GB"/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0DA5E-7441-4020-A9A9-F60F8EAE1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11" y="1373172"/>
            <a:ext cx="6865351" cy="4708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646553-A1FD-40DD-96BE-951A0C6808F3}"/>
              </a:ext>
            </a:extLst>
          </p:cNvPr>
          <p:cNvSpPr txBox="1"/>
          <p:nvPr/>
        </p:nvSpPr>
        <p:spPr>
          <a:xfrm>
            <a:off x="4382586" y="1607270"/>
            <a:ext cx="317771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Log in with your personnel number, password and memorable word</a:t>
            </a:r>
          </a:p>
        </p:txBody>
      </p:sp>
    </p:spTree>
    <p:extLst>
      <p:ext uri="{BB962C8B-B14F-4D97-AF65-F5344CB8AC3E}">
        <p14:creationId xmlns:p14="http://schemas.microsoft.com/office/powerpoint/2010/main" val="2836913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A345-409B-40F2-B6A6-9930A674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9"/>
            <a:ext cx="8438224" cy="1143000"/>
          </a:xfrm>
        </p:spPr>
        <p:txBody>
          <a:bodyPr/>
          <a:lstStyle/>
          <a:p>
            <a:pPr algn="l"/>
            <a:r>
              <a:rPr lang="en-GB" b="1" dirty="0">
                <a:latin typeface="Arial"/>
                <a:cs typeface="Arial"/>
              </a:rPr>
              <a:t>1. Accessing the Learning Zone</a:t>
            </a:r>
            <a:br>
              <a:rPr lang="en-GB" b="1" dirty="0"/>
            </a:br>
            <a:r>
              <a:rPr lang="en-GB" b="1" dirty="0">
                <a:latin typeface="Arial"/>
                <a:cs typeface="Arial"/>
              </a:rPr>
              <a:t> </a:t>
            </a:r>
            <a:r>
              <a:rPr lang="en-GB" dirty="0">
                <a:latin typeface="Arial"/>
                <a:cs typeface="Arial"/>
              </a:rPr>
              <a:t>Hampshire Maintained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1E311-1258-42ED-A792-E9A7F192A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87" y="1417639"/>
            <a:ext cx="8029113" cy="893761"/>
          </a:xfrm>
        </p:spPr>
        <p:txBody>
          <a:bodyPr/>
          <a:lstStyle/>
          <a:p>
            <a:r>
              <a:rPr lang="en-GB" sz="1800" b="1" dirty="0">
                <a:solidFill>
                  <a:schemeClr val="tx2"/>
                </a:solidFill>
              </a:rPr>
              <a:t>Accessing from outside school? </a:t>
            </a:r>
            <a:r>
              <a:rPr lang="en-GB" sz="1800" b="1" dirty="0"/>
              <a:t>- </a:t>
            </a:r>
            <a:r>
              <a:rPr lang="en-GB" sz="1800" dirty="0"/>
              <a:t>access via the Hampshire County Council shared services page </a:t>
            </a:r>
            <a:r>
              <a:rPr lang="en-GB" sz="1800" u="sng" dirty="0">
                <a:hlinkClick r:id="rId2"/>
              </a:rPr>
              <a:t>https://extra.hants.gov.uk/sharedservices</a:t>
            </a:r>
            <a:r>
              <a:rPr lang="en-GB" sz="1800" u="sng" dirty="0"/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49C32F-DC37-4B32-BC4B-E320128FD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057"/>
          <a:stretch/>
        </p:blipFill>
        <p:spPr>
          <a:xfrm>
            <a:off x="352887" y="2016920"/>
            <a:ext cx="2957297" cy="4720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5620AD-B2F1-4492-8952-AF758530F6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246"/>
          <a:stretch/>
        </p:blipFill>
        <p:spPr>
          <a:xfrm>
            <a:off x="3328271" y="2239960"/>
            <a:ext cx="2696084" cy="43434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2E8A1F-9267-465F-B44E-5247241598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3698" y="2790148"/>
            <a:ext cx="2761727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9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4F592-580E-4B95-B165-B2ED6628D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2. In School or on a managed laptop?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AE891-CE03-4B77-8876-C70FB1D3D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17639"/>
            <a:ext cx="2413000" cy="778933"/>
          </a:xfrm>
        </p:spPr>
        <p:txBody>
          <a:bodyPr/>
          <a:lstStyle/>
          <a:p>
            <a:r>
              <a:rPr lang="en-GB" sz="2000" b="1" dirty="0"/>
              <a:t>A</a:t>
            </a:r>
            <a:r>
              <a:rPr lang="en-GB" sz="2000" dirty="0"/>
              <a:t>ccess the IBC portal via your </a:t>
            </a:r>
            <a:r>
              <a:rPr lang="en-GB" sz="2000" dirty="0" err="1"/>
              <a:t>HantsConnect</a:t>
            </a:r>
            <a:r>
              <a:rPr lang="en-GB" sz="2000" dirty="0"/>
              <a:t> page, then click on the Learning Zone tile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8E0CF1-E38D-4C1A-ABC8-9BD4DA5DC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23" y="1417639"/>
            <a:ext cx="5602710" cy="3694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44414D-2FB3-49D9-860A-56BCEAE3A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3806862"/>
            <a:ext cx="5730992" cy="18255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34A9D1-62AD-4395-8B90-E99A7D3E8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662" y="4572000"/>
            <a:ext cx="3807372" cy="271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8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A345-409B-40F2-B6A6-9930A674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/>
              <a:t>3. How to access the Learning</a:t>
            </a:r>
            <a:br>
              <a:rPr lang="en-GB" b="1" dirty="0"/>
            </a:br>
            <a:r>
              <a:rPr lang="en-GB" b="1" dirty="0"/>
              <a:t>Zone – </a:t>
            </a:r>
            <a:r>
              <a:rPr lang="en-GB" dirty="0"/>
              <a:t>Academies and other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1E311-1258-42ED-A792-E9A7F192A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2" y="1634456"/>
            <a:ext cx="2644161" cy="4371897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Arial"/>
                <a:cs typeface="Arial"/>
              </a:rPr>
              <a:t>Sign in to the </a:t>
            </a:r>
            <a:r>
              <a:rPr lang="en-GB" dirty="0">
                <a:latin typeface="Arial"/>
                <a:cs typeface="Arial"/>
                <a:hlinkClick r:id="rId2"/>
              </a:rPr>
              <a:t>login page </a:t>
            </a:r>
            <a:r>
              <a:rPr lang="en-GB" dirty="0">
                <a:latin typeface="Arial"/>
                <a:cs typeface="Arial"/>
              </a:rPr>
              <a:t>using your User ID (EXT****) and password</a:t>
            </a:r>
            <a:br>
              <a:rPr lang="en-GB" sz="1800" dirty="0">
                <a:latin typeface="Arial"/>
                <a:cs typeface="Arial"/>
              </a:rPr>
            </a:br>
            <a:endParaRPr lang="en-GB" sz="1800" dirty="0">
              <a:latin typeface="Arial"/>
              <a:cs typeface="Arial"/>
            </a:endParaRPr>
          </a:p>
          <a:p>
            <a:r>
              <a:rPr lang="en-GB" dirty="0"/>
              <a:t>If you are not yet registered to use the Learning Zone please contact your school business manager for access codes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57B4DB-1755-4551-AAF0-437B49782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52449" y="4037892"/>
            <a:ext cx="5380380" cy="1473355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If you cannot yet access the Learning Zone you can still browse our catalogue of training offers via the same page.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DAC13-A725-4253-92E7-C903CC7CC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852" y="1346753"/>
            <a:ext cx="5840661" cy="258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7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C11C9-1D7D-4C08-98B8-118E3820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74639"/>
            <a:ext cx="6130925" cy="603902"/>
          </a:xfrm>
        </p:spPr>
        <p:txBody>
          <a:bodyPr/>
          <a:lstStyle/>
          <a:p>
            <a:r>
              <a:rPr lang="en-GB" dirty="0"/>
              <a:t>Academies and other external schools- Not yet accessing?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CA8AC-A2DB-45C8-ABD8-A865347403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49" t="12427" r="23137" b="6544"/>
          <a:stretch/>
        </p:blipFill>
        <p:spPr>
          <a:xfrm>
            <a:off x="331694" y="1039906"/>
            <a:ext cx="5880847" cy="49395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64F459-0B51-41FD-9252-C5856C95CE00}"/>
              </a:ext>
            </a:extLst>
          </p:cNvPr>
          <p:cNvSpPr/>
          <p:nvPr/>
        </p:nvSpPr>
        <p:spPr>
          <a:xfrm>
            <a:off x="6320118" y="1013012"/>
            <a:ext cx="259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If you don’t have a User ID ask your school business manager for your </a:t>
            </a:r>
            <a:r>
              <a:rPr lang="en-GB" sz="2400" b="1" dirty="0"/>
              <a:t>Org ID</a:t>
            </a:r>
            <a:r>
              <a:rPr lang="en-GB" sz="2400" dirty="0"/>
              <a:t>,  </a:t>
            </a:r>
            <a:r>
              <a:rPr lang="en-GB" sz="2400" b="1" dirty="0"/>
              <a:t>Customer number  </a:t>
            </a:r>
            <a:r>
              <a:rPr lang="en-GB" sz="2400" dirty="0"/>
              <a:t>and </a:t>
            </a:r>
            <a:r>
              <a:rPr lang="en-GB" sz="2400" b="1" dirty="0"/>
              <a:t>registration code. </a:t>
            </a:r>
            <a:r>
              <a:rPr lang="en-GB" sz="2400" u="sng" dirty="0"/>
              <a:t>You need this to set up your own  access to the Learning Zone</a:t>
            </a:r>
          </a:p>
        </p:txBody>
      </p:sp>
    </p:spTree>
    <p:extLst>
      <p:ext uri="{BB962C8B-B14F-4D97-AF65-F5344CB8AC3E}">
        <p14:creationId xmlns:p14="http://schemas.microsoft.com/office/powerpoint/2010/main" val="848018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38FF1-0C71-4F99-A4E9-DA358E499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74639"/>
            <a:ext cx="7063600" cy="1143000"/>
          </a:xfrm>
        </p:spPr>
        <p:txBody>
          <a:bodyPr/>
          <a:lstStyle/>
          <a:p>
            <a:pPr algn="l"/>
            <a:r>
              <a:rPr lang="en-GB" b="1" dirty="0">
                <a:latin typeface="Arial"/>
                <a:cs typeface="Arial"/>
              </a:rPr>
              <a:t>4. Check/update your </a:t>
            </a:r>
            <a:br>
              <a:rPr lang="en-GB" b="1" dirty="0">
                <a:latin typeface="Arial"/>
                <a:cs typeface="Arial"/>
              </a:rPr>
            </a:br>
            <a:r>
              <a:rPr lang="en-GB" b="1" dirty="0">
                <a:latin typeface="Arial"/>
                <a:cs typeface="Arial"/>
              </a:rPr>
              <a:t>correspondence email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6454D-0B5D-49C9-97C3-66F82E887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453231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Go to the staff shared services page - </a:t>
            </a:r>
            <a:r>
              <a:rPr lang="en-GB" b="1" u="sng" dirty="0">
                <a:hlinkClick r:id="rId2"/>
              </a:rPr>
              <a:t>https://extra.hants.gov.uk/employee/</a:t>
            </a:r>
            <a:endParaRPr lang="en-GB" dirty="0"/>
          </a:p>
          <a:p>
            <a:pPr lvl="0"/>
            <a:r>
              <a:rPr lang="en-GB" dirty="0"/>
              <a:t>Click the ESS Lite tile &amp; select “My Information” </a:t>
            </a:r>
            <a:br>
              <a:rPr lang="en-GB" dirty="0"/>
            </a:br>
            <a:endParaRPr lang="en-GB" dirty="0"/>
          </a:p>
          <a:p>
            <a:pPr lvl="0"/>
            <a:r>
              <a:rPr lang="en-GB" dirty="0"/>
              <a:t>Ensure that </a:t>
            </a:r>
            <a:r>
              <a:rPr lang="en-GB" b="1" i="1" dirty="0"/>
              <a:t>both</a:t>
            </a:r>
            <a:r>
              <a:rPr lang="en-GB" dirty="0"/>
              <a:t> the Personal Email and Correspondence Email boxes are completed</a:t>
            </a:r>
            <a:br>
              <a:rPr lang="en-GB" dirty="0"/>
            </a:br>
            <a:endParaRPr lang="en-GB" dirty="0"/>
          </a:p>
          <a:p>
            <a:r>
              <a:rPr lang="en-GB" dirty="0"/>
              <a:t>No email address in the Correspondence Email = no booking confirmations, joining information or course notifications</a:t>
            </a:r>
            <a:br>
              <a:rPr lang="en-GB" dirty="0"/>
            </a:br>
            <a:endParaRPr lang="en-GB" dirty="0"/>
          </a:p>
          <a:p>
            <a:r>
              <a:rPr lang="en-GB" b="1" dirty="0"/>
              <a:t>Non Hampshire maintained/external schools – email address is requested during the sign up to register for the Learning Zone</a:t>
            </a:r>
          </a:p>
        </p:txBody>
      </p:sp>
    </p:spTree>
    <p:extLst>
      <p:ext uri="{BB962C8B-B14F-4D97-AF65-F5344CB8AC3E}">
        <p14:creationId xmlns:p14="http://schemas.microsoft.com/office/powerpoint/2010/main" val="2285936865"/>
      </p:ext>
    </p:extLst>
  </p:cSld>
  <p:clrMapOvr>
    <a:masterClrMapping/>
  </p:clrMapOvr>
</p:sld>
</file>

<file path=ppt/theme/theme1.xml><?xml version="1.0" encoding="utf-8"?>
<a:theme xmlns:a="http://schemas.openxmlformats.org/drawingml/2006/main" name="3_HIA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554716E16C90429D95AE57F1CD5378" ma:contentTypeVersion="11" ma:contentTypeDescription="Create a new document." ma:contentTypeScope="" ma:versionID="d496c4fb45345596f1618583336bbc6e">
  <xsd:schema xmlns:xsd="http://www.w3.org/2001/XMLSchema" xmlns:xs="http://www.w3.org/2001/XMLSchema" xmlns:p="http://schemas.microsoft.com/office/2006/metadata/properties" xmlns:ns3="df2c5114-1bbc-4353-b115-b33fb94fcf46" xmlns:ns4="92236a1c-5cd8-4135-86e1-a5311687985c" targetNamespace="http://schemas.microsoft.com/office/2006/metadata/properties" ma:root="true" ma:fieldsID="0d3b9a1b12c18b070118cef2c1ea7885" ns3:_="" ns4:_="">
    <xsd:import namespace="df2c5114-1bbc-4353-b115-b33fb94fcf46"/>
    <xsd:import namespace="92236a1c-5cd8-4135-86e1-a531168798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2c5114-1bbc-4353-b115-b33fb94fcf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236a1c-5cd8-4135-86e1-a5311687985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D3E3CE-1C60-4631-9D9B-3EBC6DCD7E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2c5114-1bbc-4353-b115-b33fb94fcf46"/>
    <ds:schemaRef ds:uri="92236a1c-5cd8-4135-86e1-a531168798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DD26CF-1D20-44C0-B841-681992D0D412}">
  <ds:schemaRefs>
    <ds:schemaRef ds:uri="92236a1c-5cd8-4135-86e1-a5311687985c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f2c5114-1bbc-4353-b115-b33fb94fcf4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A0CCDBB-2751-4E19-A47E-CC61B1FE2B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728</Words>
  <Application>Microsoft Office PowerPoint</Application>
  <PresentationFormat>On-screen Show (4:3)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3_HIAS PowerPoint template</vt:lpstr>
      <vt:lpstr>Learning Zone </vt:lpstr>
      <vt:lpstr>Getting the best out of the  learning zone</vt:lpstr>
      <vt:lpstr>A quick overview</vt:lpstr>
      <vt:lpstr> Logging in to the Learning Zone     Hampshire Maintained Schools</vt:lpstr>
      <vt:lpstr>1. Accessing the Learning Zone  Hampshire Maintained Schools</vt:lpstr>
      <vt:lpstr>2. In School or on a managed laptop? </vt:lpstr>
      <vt:lpstr>3. How to access the Learning Zone – Academies and other schools</vt:lpstr>
      <vt:lpstr>Academies and other external schools- Not yet accessing?</vt:lpstr>
      <vt:lpstr>4. Check/update your  correspondence email address</vt:lpstr>
      <vt:lpstr>Important communications from  Learning Zone</vt:lpstr>
      <vt:lpstr>5. Searching for a course and much more</vt:lpstr>
      <vt:lpstr>PowerPoint Presentation</vt:lpstr>
      <vt:lpstr>7. Where to find our help guides</vt:lpstr>
      <vt:lpstr>8. Sign up to Moodle Site News</vt:lpstr>
      <vt:lpstr>9. Contact information – for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OVERVIEW SUCCESSFACTORS LEARNING</dc:title>
  <dc:creator>Ball, Catherine</dc:creator>
  <cp:lastModifiedBy>Halton, Eric</cp:lastModifiedBy>
  <cp:revision>6</cp:revision>
  <dcterms:modified xsi:type="dcterms:W3CDTF">2019-11-05T17:31:55Z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0x010100AA554716E16C90429D95AE57F1CD5378</vt:lpwstr>
  </property>
</Properties>
</file>