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1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1260" y="2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67d02ac0d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67d02ac0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45dc7cab34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45dc7cab34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459cc14525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459cc14525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45dc7cab34_0_3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45dc7cab34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67d02ac0d8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67d02ac0d8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If the </a:t>
            </a:r>
            <a:r>
              <a:rPr lang="en" b="1">
                <a:solidFill>
                  <a:schemeClr val="dk1"/>
                </a:solidFill>
              </a:rPr>
              <a:t>token cost is $0.10 per million tokens</a:t>
            </a:r>
            <a:r>
              <a:rPr lang="en">
                <a:solidFill>
                  <a:schemeClr val="dk1"/>
                </a:solidFill>
              </a:rPr>
              <a:t>, here's how the cost of processing the entire </a:t>
            </a:r>
            <a:r>
              <a:rPr lang="en" i="1">
                <a:solidFill>
                  <a:schemeClr val="dk1"/>
                </a:solidFill>
              </a:rPr>
              <a:t>Harry Potter</a:t>
            </a:r>
            <a:r>
              <a:rPr lang="en">
                <a:solidFill>
                  <a:schemeClr val="dk1"/>
                </a:solidFill>
              </a:rPr>
              <a:t> series would break down in </a:t>
            </a:r>
            <a:r>
              <a:rPr lang="en" b="1">
                <a:solidFill>
                  <a:schemeClr val="dk1"/>
                </a:solidFill>
              </a:rPr>
              <a:t>pound sterling (£)</a:t>
            </a:r>
            <a:r>
              <a:rPr lang="en">
                <a:solidFill>
                  <a:schemeClr val="dk1"/>
                </a:solidFill>
              </a:rPr>
              <a: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 1. Token Estimate Recap</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Words:</a:t>
            </a:r>
            <a:r>
              <a:rPr lang="en">
                <a:solidFill>
                  <a:schemeClr val="dk1"/>
                </a:solidFill>
              </a:rPr>
              <a:t> 1,084,170</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Average tokens per word:</a:t>
            </a:r>
            <a:r>
              <a:rPr lang="en">
                <a:solidFill>
                  <a:schemeClr val="dk1"/>
                </a:solidFill>
              </a:rPr>
              <a:t> ~1.3</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Total estimated tokens:</a:t>
            </a:r>
            <a:br>
              <a:rPr lang="en" b="1">
                <a:solidFill>
                  <a:schemeClr val="dk1"/>
                </a:solidFill>
              </a:rPr>
            </a:br>
            <a:r>
              <a:rPr lang="en">
                <a:solidFill>
                  <a:schemeClr val="dk1"/>
                </a:solidFill>
              </a:rPr>
              <a:t> 1,084,170×1.3≈1,409,421 tokens1,084,170 \times 1.3 \approx 1,409,421 \text{ tokens}1,084,170×1.3≈1,409,421 tokens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 2. USD Cost Calculation</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Cost per million tokens:</a:t>
            </a:r>
            <a:r>
              <a:rPr lang="en">
                <a:solidFill>
                  <a:schemeClr val="dk1"/>
                </a:solidFill>
              </a:rPr>
              <a:t> $0.10</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Cost for 1.409 million tokens:</a:t>
            </a:r>
            <a:br>
              <a:rPr lang="en" b="1">
                <a:solidFill>
                  <a:schemeClr val="dk1"/>
                </a:solidFill>
              </a:rPr>
            </a:br>
            <a:r>
              <a:rPr lang="en">
                <a:solidFill>
                  <a:schemeClr val="dk1"/>
                </a:solidFill>
              </a:rPr>
              <a:t> 1.409×0.10=$0.14091.409 \times 0.10 = \$0.14091.409×0.10=$0.1409</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 3. Conversion to Pound Sterling</a:t>
            </a:r>
            <a:endParaRPr sz="13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Assumed exchange rate:</a:t>
            </a:r>
            <a:r>
              <a:rPr lang="en">
                <a:solidFill>
                  <a:schemeClr val="dk1"/>
                </a:solidFill>
              </a:rPr>
              <a:t> Let’s use an approximate recent rate of </a:t>
            </a:r>
            <a:r>
              <a:rPr lang="en" b="1">
                <a:solidFill>
                  <a:schemeClr val="dk1"/>
                </a:solidFill>
              </a:rPr>
              <a:t>$1 = £0.79</a:t>
            </a:r>
            <a:r>
              <a:rPr lang="en">
                <a:solidFill>
                  <a:schemeClr val="dk1"/>
                </a:solidFill>
              </a:rPr>
              <a:t> (can vary daily).</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So,</a:t>
            </a:r>
            <a:br>
              <a:rPr lang="en">
                <a:solidFill>
                  <a:schemeClr val="dk1"/>
                </a:solidFill>
              </a:rPr>
            </a:br>
            <a:r>
              <a:rPr lang="en">
                <a:solidFill>
                  <a:schemeClr val="dk1"/>
                </a:solidFill>
              </a:rPr>
              <a:t> $0.1409×0.79≈£0.1113\$0.1409 \times 0.79 \approx £0.1113$0.1409×0.79≈£0.1113</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 sz="1300" b="1">
                <a:solidFill>
                  <a:schemeClr val="dk1"/>
                </a:solidFill>
              </a:rPr>
              <a:t>✅ Final Answer</a:t>
            </a:r>
            <a:endParaRPr sz="1300" b="1">
              <a:solidFill>
                <a:schemeClr val="dk1"/>
              </a:solidFill>
            </a:endParaRPr>
          </a:p>
          <a:p>
            <a:pPr marL="381000" marR="381000" lvl="0" indent="0" algn="l" rtl="0">
              <a:lnSpc>
                <a:spcPct val="115000"/>
              </a:lnSpc>
              <a:spcBef>
                <a:spcPts val="1200"/>
              </a:spcBef>
              <a:spcAft>
                <a:spcPts val="0"/>
              </a:spcAft>
              <a:buClr>
                <a:schemeClr val="dk1"/>
              </a:buClr>
              <a:buSzPts val="1100"/>
              <a:buFont typeface="Arial"/>
              <a:buNone/>
            </a:pPr>
            <a:r>
              <a:rPr lang="en" b="1">
                <a:solidFill>
                  <a:schemeClr val="dk1"/>
                </a:solidFill>
              </a:rPr>
              <a:t>The cost to process the entire Harry Potter series at $0.10 per million tokens is approximately £0.11 (GBP).</a:t>
            </a:r>
            <a:endParaRPr b="1">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45dc7cab34_0_3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1" name="Google Shape;201;g345dc7cab34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66e1e84d4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66e1e84d4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67da67f78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67da67f7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45dc7cab34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45dc7cab34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67d02ac0d8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67d02ac0d8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67d02ac0d8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67d02ac0d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45dc7cab34_0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45dc7cab34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459cc14525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459cc14525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459cc14525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459cc14525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780975" y="1766625"/>
            <a:ext cx="7877100" cy="8409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00AAA6"/>
              </a:buClr>
              <a:buSzPts val="4400"/>
              <a:buNone/>
              <a:defRPr sz="4400" b="1">
                <a:solidFill>
                  <a:srgbClr val="00AAA6"/>
                </a:solidFill>
              </a:defRPr>
            </a:lvl1pPr>
            <a:lvl2pPr lvl="1" algn="ctr">
              <a:spcBef>
                <a:spcPts val="0"/>
              </a:spcBef>
              <a:spcAft>
                <a:spcPts val="0"/>
              </a:spcAft>
              <a:buSzPts val="4400"/>
              <a:buNone/>
              <a:defRPr sz="4400"/>
            </a:lvl2pPr>
            <a:lvl3pPr lvl="2" algn="ctr">
              <a:spcBef>
                <a:spcPts val="0"/>
              </a:spcBef>
              <a:spcAft>
                <a:spcPts val="0"/>
              </a:spcAft>
              <a:buSzPts val="4400"/>
              <a:buNone/>
              <a:defRPr sz="4400"/>
            </a:lvl3pPr>
            <a:lvl4pPr lvl="3" algn="ctr">
              <a:spcBef>
                <a:spcPts val="0"/>
              </a:spcBef>
              <a:spcAft>
                <a:spcPts val="0"/>
              </a:spcAft>
              <a:buSzPts val="4400"/>
              <a:buNone/>
              <a:defRPr sz="4400"/>
            </a:lvl4pPr>
            <a:lvl5pPr lvl="4" algn="ctr">
              <a:spcBef>
                <a:spcPts val="0"/>
              </a:spcBef>
              <a:spcAft>
                <a:spcPts val="0"/>
              </a:spcAft>
              <a:buSzPts val="4400"/>
              <a:buNone/>
              <a:defRPr sz="4400"/>
            </a:lvl5pPr>
            <a:lvl6pPr lvl="5" algn="ctr">
              <a:spcBef>
                <a:spcPts val="0"/>
              </a:spcBef>
              <a:spcAft>
                <a:spcPts val="0"/>
              </a:spcAft>
              <a:buSzPts val="4400"/>
              <a:buNone/>
              <a:defRPr sz="4400"/>
            </a:lvl6pPr>
            <a:lvl7pPr lvl="6" algn="ctr">
              <a:spcBef>
                <a:spcPts val="0"/>
              </a:spcBef>
              <a:spcAft>
                <a:spcPts val="0"/>
              </a:spcAft>
              <a:buSzPts val="4400"/>
              <a:buNone/>
              <a:defRPr sz="4400"/>
            </a:lvl7pPr>
            <a:lvl8pPr lvl="7" algn="ctr">
              <a:spcBef>
                <a:spcPts val="0"/>
              </a:spcBef>
              <a:spcAft>
                <a:spcPts val="0"/>
              </a:spcAft>
              <a:buSzPts val="4400"/>
              <a:buNone/>
              <a:defRPr sz="4400"/>
            </a:lvl8pPr>
            <a:lvl9pPr lvl="8" algn="ctr">
              <a:spcBef>
                <a:spcPts val="0"/>
              </a:spcBef>
              <a:spcAft>
                <a:spcPts val="0"/>
              </a:spcAft>
              <a:buSzPts val="4400"/>
              <a:buNone/>
              <a:defRPr sz="4400"/>
            </a:lvl9pPr>
          </a:lstStyle>
          <a:p>
            <a:endParaRPr/>
          </a:p>
        </p:txBody>
      </p:sp>
      <p:sp>
        <p:nvSpPr>
          <p:cNvPr id="56" name="Google Shape;56;p14"/>
          <p:cNvSpPr txBox="1">
            <a:spLocks noGrp="1"/>
          </p:cNvSpPr>
          <p:nvPr>
            <p:ph type="subTitle" idx="1"/>
          </p:nvPr>
        </p:nvSpPr>
        <p:spPr>
          <a:xfrm>
            <a:off x="311700" y="26075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123F6D"/>
              </a:buClr>
              <a:buSzPts val="2800"/>
              <a:buNone/>
              <a:defRPr sz="2800">
                <a:solidFill>
                  <a:srgbClr val="123F6D"/>
                </a:solidFill>
              </a:defRPr>
            </a:lvl1pPr>
            <a:lvl2pPr lvl="1" algn="ctr">
              <a:lnSpc>
                <a:spcPct val="100000"/>
              </a:lnSpc>
              <a:spcBef>
                <a:spcPts val="0"/>
              </a:spcBef>
              <a:spcAft>
                <a:spcPts val="0"/>
              </a:spcAft>
              <a:buClr>
                <a:srgbClr val="123F6D"/>
              </a:buClr>
              <a:buSzPts val="2800"/>
              <a:buNone/>
              <a:defRPr sz="2800">
                <a:solidFill>
                  <a:srgbClr val="123F6D"/>
                </a:solidFill>
              </a:defRPr>
            </a:lvl2pPr>
            <a:lvl3pPr lvl="2" algn="ctr">
              <a:lnSpc>
                <a:spcPct val="100000"/>
              </a:lnSpc>
              <a:spcBef>
                <a:spcPts val="0"/>
              </a:spcBef>
              <a:spcAft>
                <a:spcPts val="0"/>
              </a:spcAft>
              <a:buClr>
                <a:srgbClr val="123F6D"/>
              </a:buClr>
              <a:buSzPts val="2800"/>
              <a:buNone/>
              <a:defRPr sz="2800">
                <a:solidFill>
                  <a:srgbClr val="123F6D"/>
                </a:solidFill>
              </a:defRPr>
            </a:lvl3pPr>
            <a:lvl4pPr lvl="3" algn="ctr">
              <a:lnSpc>
                <a:spcPct val="100000"/>
              </a:lnSpc>
              <a:spcBef>
                <a:spcPts val="0"/>
              </a:spcBef>
              <a:spcAft>
                <a:spcPts val="0"/>
              </a:spcAft>
              <a:buClr>
                <a:srgbClr val="123F6D"/>
              </a:buClr>
              <a:buSzPts val="2800"/>
              <a:buNone/>
              <a:defRPr sz="2800">
                <a:solidFill>
                  <a:srgbClr val="123F6D"/>
                </a:solidFill>
              </a:defRPr>
            </a:lvl4pPr>
            <a:lvl5pPr lvl="4" algn="ctr">
              <a:lnSpc>
                <a:spcPct val="100000"/>
              </a:lnSpc>
              <a:spcBef>
                <a:spcPts val="0"/>
              </a:spcBef>
              <a:spcAft>
                <a:spcPts val="0"/>
              </a:spcAft>
              <a:buClr>
                <a:srgbClr val="123F6D"/>
              </a:buClr>
              <a:buSzPts val="2800"/>
              <a:buNone/>
              <a:defRPr sz="2800">
                <a:solidFill>
                  <a:srgbClr val="123F6D"/>
                </a:solidFill>
              </a:defRPr>
            </a:lvl5pPr>
            <a:lvl6pPr lvl="5" algn="ctr">
              <a:lnSpc>
                <a:spcPct val="100000"/>
              </a:lnSpc>
              <a:spcBef>
                <a:spcPts val="0"/>
              </a:spcBef>
              <a:spcAft>
                <a:spcPts val="0"/>
              </a:spcAft>
              <a:buClr>
                <a:srgbClr val="123F6D"/>
              </a:buClr>
              <a:buSzPts val="2800"/>
              <a:buNone/>
              <a:defRPr sz="2800">
                <a:solidFill>
                  <a:srgbClr val="123F6D"/>
                </a:solidFill>
              </a:defRPr>
            </a:lvl6pPr>
            <a:lvl7pPr lvl="6" algn="ctr">
              <a:lnSpc>
                <a:spcPct val="100000"/>
              </a:lnSpc>
              <a:spcBef>
                <a:spcPts val="0"/>
              </a:spcBef>
              <a:spcAft>
                <a:spcPts val="0"/>
              </a:spcAft>
              <a:buClr>
                <a:srgbClr val="123F6D"/>
              </a:buClr>
              <a:buSzPts val="2800"/>
              <a:buNone/>
              <a:defRPr sz="2800">
                <a:solidFill>
                  <a:srgbClr val="123F6D"/>
                </a:solidFill>
              </a:defRPr>
            </a:lvl7pPr>
            <a:lvl8pPr lvl="7" algn="ctr">
              <a:lnSpc>
                <a:spcPct val="100000"/>
              </a:lnSpc>
              <a:spcBef>
                <a:spcPts val="0"/>
              </a:spcBef>
              <a:spcAft>
                <a:spcPts val="0"/>
              </a:spcAft>
              <a:buClr>
                <a:srgbClr val="123F6D"/>
              </a:buClr>
              <a:buSzPts val="2800"/>
              <a:buNone/>
              <a:defRPr sz="2800">
                <a:solidFill>
                  <a:srgbClr val="123F6D"/>
                </a:solidFill>
              </a:defRPr>
            </a:lvl8pPr>
            <a:lvl9pPr lvl="8" algn="ctr">
              <a:lnSpc>
                <a:spcPct val="100000"/>
              </a:lnSpc>
              <a:spcBef>
                <a:spcPts val="0"/>
              </a:spcBef>
              <a:spcAft>
                <a:spcPts val="0"/>
              </a:spcAft>
              <a:buClr>
                <a:srgbClr val="123F6D"/>
              </a:buClr>
              <a:buSzPts val="2800"/>
              <a:buNone/>
              <a:defRPr sz="2800">
                <a:solidFill>
                  <a:srgbClr val="123F6D"/>
                </a:solidFill>
              </a:defRPr>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898650" y="1118125"/>
            <a:ext cx="70278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00AAA6"/>
              </a:buClr>
              <a:buSzPts val="2800"/>
              <a:buNone/>
              <a:defRPr b="1">
                <a:solidFill>
                  <a:srgbClr val="00AAA6"/>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898650" y="1690825"/>
            <a:ext cx="7573800" cy="2885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rgbClr val="123F6D"/>
              </a:buClr>
              <a:buSzPts val="1800"/>
              <a:buChar char="●"/>
              <a:defRPr>
                <a:solidFill>
                  <a:srgbClr val="123F6D"/>
                </a:solidFill>
              </a:defRPr>
            </a:lvl1pPr>
            <a:lvl2pPr marL="914400" lvl="1" indent="-317500">
              <a:spcBef>
                <a:spcPts val="0"/>
              </a:spcBef>
              <a:spcAft>
                <a:spcPts val="0"/>
              </a:spcAft>
              <a:buClr>
                <a:srgbClr val="123F6D"/>
              </a:buClr>
              <a:buSzPts val="1400"/>
              <a:buChar char="○"/>
              <a:defRPr>
                <a:solidFill>
                  <a:srgbClr val="123F6D"/>
                </a:solidFill>
              </a:defRPr>
            </a:lvl2pPr>
            <a:lvl3pPr marL="1371600" lvl="2" indent="-317500">
              <a:spcBef>
                <a:spcPts val="0"/>
              </a:spcBef>
              <a:spcAft>
                <a:spcPts val="0"/>
              </a:spcAft>
              <a:buClr>
                <a:srgbClr val="123F6D"/>
              </a:buClr>
              <a:buSzPts val="1400"/>
              <a:buChar char="■"/>
              <a:defRPr>
                <a:solidFill>
                  <a:srgbClr val="123F6D"/>
                </a:solidFill>
              </a:defRPr>
            </a:lvl3pPr>
            <a:lvl4pPr marL="1828800" lvl="3" indent="-317500">
              <a:spcBef>
                <a:spcPts val="0"/>
              </a:spcBef>
              <a:spcAft>
                <a:spcPts val="0"/>
              </a:spcAft>
              <a:buClr>
                <a:srgbClr val="123F6D"/>
              </a:buClr>
              <a:buSzPts val="1400"/>
              <a:buChar char="●"/>
              <a:defRPr>
                <a:solidFill>
                  <a:srgbClr val="123F6D"/>
                </a:solidFill>
              </a:defRPr>
            </a:lvl4pPr>
            <a:lvl5pPr marL="2286000" lvl="4" indent="-317500">
              <a:spcBef>
                <a:spcPts val="0"/>
              </a:spcBef>
              <a:spcAft>
                <a:spcPts val="0"/>
              </a:spcAft>
              <a:buClr>
                <a:srgbClr val="123F6D"/>
              </a:buClr>
              <a:buSzPts val="1400"/>
              <a:buChar char="○"/>
              <a:defRPr>
                <a:solidFill>
                  <a:srgbClr val="123F6D"/>
                </a:solidFill>
              </a:defRPr>
            </a:lvl5pPr>
            <a:lvl6pPr marL="2743200" lvl="5" indent="-317500">
              <a:spcBef>
                <a:spcPts val="0"/>
              </a:spcBef>
              <a:spcAft>
                <a:spcPts val="0"/>
              </a:spcAft>
              <a:buClr>
                <a:srgbClr val="123F6D"/>
              </a:buClr>
              <a:buSzPts val="1400"/>
              <a:buChar char="■"/>
              <a:defRPr>
                <a:solidFill>
                  <a:srgbClr val="123F6D"/>
                </a:solidFill>
              </a:defRPr>
            </a:lvl6pPr>
            <a:lvl7pPr marL="3200400" lvl="6" indent="-317500">
              <a:spcBef>
                <a:spcPts val="0"/>
              </a:spcBef>
              <a:spcAft>
                <a:spcPts val="0"/>
              </a:spcAft>
              <a:buClr>
                <a:srgbClr val="123F6D"/>
              </a:buClr>
              <a:buSzPts val="1400"/>
              <a:buChar char="●"/>
              <a:defRPr>
                <a:solidFill>
                  <a:srgbClr val="123F6D"/>
                </a:solidFill>
              </a:defRPr>
            </a:lvl7pPr>
            <a:lvl8pPr marL="3657600" lvl="7" indent="-317500">
              <a:spcBef>
                <a:spcPts val="0"/>
              </a:spcBef>
              <a:spcAft>
                <a:spcPts val="0"/>
              </a:spcAft>
              <a:buClr>
                <a:srgbClr val="123F6D"/>
              </a:buClr>
              <a:buSzPts val="1400"/>
              <a:buChar char="○"/>
              <a:defRPr>
                <a:solidFill>
                  <a:srgbClr val="123F6D"/>
                </a:solidFill>
              </a:defRPr>
            </a:lvl8pPr>
            <a:lvl9pPr marL="4114800" lvl="8" indent="-317500">
              <a:spcBef>
                <a:spcPts val="0"/>
              </a:spcBef>
              <a:spcAft>
                <a:spcPts val="0"/>
              </a:spcAft>
              <a:buClr>
                <a:srgbClr val="123F6D"/>
              </a:buClr>
              <a:buSzPts val="1400"/>
              <a:buChar char="■"/>
              <a:defRPr>
                <a:solidFill>
                  <a:srgbClr val="123F6D"/>
                </a:solidFill>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879525" y="1118100"/>
            <a:ext cx="6944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1342850" y="8513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17"/>
          <p:cNvSpPr txBox="1">
            <a:spLocks noGrp="1"/>
          </p:cNvSpPr>
          <p:nvPr>
            <p:ph type="body" idx="1"/>
          </p:nvPr>
        </p:nvSpPr>
        <p:spPr>
          <a:xfrm>
            <a:off x="1441425" y="1607000"/>
            <a:ext cx="41163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8" name="Google Shape;6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1388100" y="450550"/>
            <a:ext cx="6367800" cy="409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71" name="Google Shape;7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
        <p:cNvGrpSpPr/>
        <p:nvPr/>
      </p:nvGrpSpPr>
      <p:grpSpPr>
        <a:xfrm>
          <a:off x="0" y="0"/>
          <a:ext cx="0" cy="0"/>
          <a:chOff x="0" y="0"/>
          <a:chExt cx="0" cy="0"/>
        </a:xfrm>
      </p:grpSpPr>
      <p:sp>
        <p:nvSpPr>
          <p:cNvPr id="73" name="Google Shape;73;p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9"/>
          <p:cNvSpPr txBox="1">
            <a:spLocks noGrp="1"/>
          </p:cNvSpPr>
          <p:nvPr>
            <p:ph type="title"/>
          </p:nvPr>
        </p:nvSpPr>
        <p:spPr>
          <a:xfrm>
            <a:off x="834025" y="1243475"/>
            <a:ext cx="4105500" cy="20937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75" name="Google Shape;75;p19"/>
          <p:cNvSpPr txBox="1">
            <a:spLocks noGrp="1"/>
          </p:cNvSpPr>
          <p:nvPr>
            <p:ph type="subTitle" idx="1"/>
          </p:nvPr>
        </p:nvSpPr>
        <p:spPr>
          <a:xfrm>
            <a:off x="985675" y="3394475"/>
            <a:ext cx="33705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a:endParaRPr/>
          </a:p>
        </p:txBody>
      </p:sp>
      <p:sp>
        <p:nvSpPr>
          <p:cNvPr id="76" name="Google Shape;76;p1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7" name="Google Shape;7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8"/>
        <p:cNvGrpSpPr/>
        <p:nvPr/>
      </p:nvGrpSpPr>
      <p:grpSpPr>
        <a:xfrm>
          <a:off x="0" y="0"/>
          <a:ext cx="0" cy="0"/>
          <a:chOff x="0" y="0"/>
          <a:chExt cx="0" cy="0"/>
        </a:xfrm>
      </p:grpSpPr>
      <p:sp>
        <p:nvSpPr>
          <p:cNvPr id="79" name="Google Shape;79;p2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80" name="Google Shape;8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1"/>
        <p:cNvGrpSpPr/>
        <p:nvPr/>
      </p:nvGrpSpPr>
      <p:grpSpPr>
        <a:xfrm>
          <a:off x="0" y="0"/>
          <a:ext cx="0" cy="0"/>
          <a:chOff x="0" y="0"/>
          <a:chExt cx="0" cy="0"/>
        </a:xfrm>
      </p:grpSpPr>
      <p:sp>
        <p:nvSpPr>
          <p:cNvPr id="82" name="Google Shape;82;p21"/>
          <p:cNvSpPr txBox="1">
            <a:spLocks noGrp="1"/>
          </p:cNvSpPr>
          <p:nvPr>
            <p:ph type="title" hasCustomPrompt="1"/>
          </p:nvPr>
        </p:nvSpPr>
        <p:spPr>
          <a:xfrm>
            <a:off x="311700" y="689100"/>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3" name="Google Shape;83;p21"/>
          <p:cNvSpPr txBox="1">
            <a:spLocks noGrp="1"/>
          </p:cNvSpPr>
          <p:nvPr>
            <p:ph type="body" idx="1"/>
          </p:nvPr>
        </p:nvSpPr>
        <p:spPr>
          <a:xfrm>
            <a:off x="311700" y="2508625"/>
            <a:ext cx="8520600" cy="2434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4" name="Google Shape;8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7"/>
        <p:cNvGrpSpPr/>
        <p:nvPr/>
      </p:nvGrpSpPr>
      <p:grpSpPr>
        <a:xfrm>
          <a:off x="0" y="0"/>
          <a:ext cx="0" cy="0"/>
          <a:chOff x="0" y="0"/>
          <a:chExt cx="0" cy="0"/>
        </a:xfrm>
      </p:grpSpPr>
      <p:sp>
        <p:nvSpPr>
          <p:cNvPr id="88" name="Google Shape;88;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2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90" name="Google Shape;90;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3"/>
        <p:cNvGrpSpPr/>
        <p:nvPr/>
      </p:nvGrpSpPr>
      <p:grpSpPr>
        <a:xfrm>
          <a:off x="0" y="0"/>
          <a:ext cx="0" cy="0"/>
          <a:chOff x="0" y="0"/>
          <a:chExt cx="0" cy="0"/>
        </a:xfrm>
      </p:grpSpPr>
      <p:sp>
        <p:nvSpPr>
          <p:cNvPr id="94" name="Google Shape;9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5" name="Google Shape;95;p2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6" name="Google Shape;96;p2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7" name="Google Shape;9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79525" y="1118100"/>
            <a:ext cx="6944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0AAA6"/>
              </a:buClr>
              <a:buSzPts val="2800"/>
              <a:buNone/>
              <a:defRPr sz="2800" b="1">
                <a:solidFill>
                  <a:srgbClr val="00AAA6"/>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841575" y="1690800"/>
            <a:ext cx="7695900" cy="2775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123F6D"/>
              </a:buClr>
              <a:buSzPts val="1800"/>
              <a:buChar char="●"/>
              <a:defRPr sz="1800">
                <a:solidFill>
                  <a:srgbClr val="123F6D"/>
                </a:solidFill>
              </a:defRPr>
            </a:lvl1pPr>
            <a:lvl2pPr marL="914400" lvl="1" indent="-317500">
              <a:lnSpc>
                <a:spcPct val="115000"/>
              </a:lnSpc>
              <a:spcBef>
                <a:spcPts val="0"/>
              </a:spcBef>
              <a:spcAft>
                <a:spcPts val="0"/>
              </a:spcAft>
              <a:buClr>
                <a:srgbClr val="123F6D"/>
              </a:buClr>
              <a:buSzPts val="1400"/>
              <a:buChar char="○"/>
              <a:defRPr>
                <a:solidFill>
                  <a:srgbClr val="123F6D"/>
                </a:solidFill>
              </a:defRPr>
            </a:lvl2pPr>
            <a:lvl3pPr marL="1371600" lvl="2" indent="-317500">
              <a:lnSpc>
                <a:spcPct val="115000"/>
              </a:lnSpc>
              <a:spcBef>
                <a:spcPts val="0"/>
              </a:spcBef>
              <a:spcAft>
                <a:spcPts val="0"/>
              </a:spcAft>
              <a:buClr>
                <a:srgbClr val="123F6D"/>
              </a:buClr>
              <a:buSzPts val="1400"/>
              <a:buChar char="■"/>
              <a:defRPr>
                <a:solidFill>
                  <a:srgbClr val="123F6D"/>
                </a:solidFill>
              </a:defRPr>
            </a:lvl3pPr>
            <a:lvl4pPr marL="1828800" lvl="3" indent="-317500">
              <a:lnSpc>
                <a:spcPct val="115000"/>
              </a:lnSpc>
              <a:spcBef>
                <a:spcPts val="0"/>
              </a:spcBef>
              <a:spcAft>
                <a:spcPts val="0"/>
              </a:spcAft>
              <a:buClr>
                <a:srgbClr val="123F6D"/>
              </a:buClr>
              <a:buSzPts val="1400"/>
              <a:buChar char="●"/>
              <a:defRPr>
                <a:solidFill>
                  <a:srgbClr val="123F6D"/>
                </a:solidFill>
              </a:defRPr>
            </a:lvl4pPr>
            <a:lvl5pPr marL="2286000" lvl="4" indent="-317500">
              <a:lnSpc>
                <a:spcPct val="115000"/>
              </a:lnSpc>
              <a:spcBef>
                <a:spcPts val="0"/>
              </a:spcBef>
              <a:spcAft>
                <a:spcPts val="0"/>
              </a:spcAft>
              <a:buClr>
                <a:srgbClr val="123F6D"/>
              </a:buClr>
              <a:buSzPts val="1400"/>
              <a:buChar char="○"/>
              <a:defRPr>
                <a:solidFill>
                  <a:srgbClr val="123F6D"/>
                </a:solidFill>
              </a:defRPr>
            </a:lvl5pPr>
            <a:lvl6pPr marL="2743200" lvl="5" indent="-317500">
              <a:lnSpc>
                <a:spcPct val="115000"/>
              </a:lnSpc>
              <a:spcBef>
                <a:spcPts val="0"/>
              </a:spcBef>
              <a:spcAft>
                <a:spcPts val="0"/>
              </a:spcAft>
              <a:buClr>
                <a:srgbClr val="123F6D"/>
              </a:buClr>
              <a:buSzPts val="1400"/>
              <a:buChar char="■"/>
              <a:defRPr>
                <a:solidFill>
                  <a:srgbClr val="123F6D"/>
                </a:solidFill>
              </a:defRPr>
            </a:lvl6pPr>
            <a:lvl7pPr marL="3200400" lvl="6" indent="-317500">
              <a:lnSpc>
                <a:spcPct val="115000"/>
              </a:lnSpc>
              <a:spcBef>
                <a:spcPts val="0"/>
              </a:spcBef>
              <a:spcAft>
                <a:spcPts val="0"/>
              </a:spcAft>
              <a:buClr>
                <a:srgbClr val="123F6D"/>
              </a:buClr>
              <a:buSzPts val="1400"/>
              <a:buChar char="●"/>
              <a:defRPr>
                <a:solidFill>
                  <a:srgbClr val="123F6D"/>
                </a:solidFill>
              </a:defRPr>
            </a:lvl7pPr>
            <a:lvl8pPr marL="3657600" lvl="7" indent="-317500">
              <a:lnSpc>
                <a:spcPct val="115000"/>
              </a:lnSpc>
              <a:spcBef>
                <a:spcPts val="0"/>
              </a:spcBef>
              <a:spcAft>
                <a:spcPts val="0"/>
              </a:spcAft>
              <a:buClr>
                <a:srgbClr val="123F6D"/>
              </a:buClr>
              <a:buSzPts val="1400"/>
              <a:buChar char="○"/>
              <a:defRPr>
                <a:solidFill>
                  <a:srgbClr val="123F6D"/>
                </a:solidFill>
              </a:defRPr>
            </a:lvl8pPr>
            <a:lvl9pPr marL="4114800" lvl="8" indent="-317500">
              <a:lnSpc>
                <a:spcPct val="115000"/>
              </a:lnSpc>
              <a:spcBef>
                <a:spcPts val="0"/>
              </a:spcBef>
              <a:spcAft>
                <a:spcPts val="0"/>
              </a:spcAft>
              <a:buClr>
                <a:srgbClr val="123F6D"/>
              </a:buClr>
              <a:buSzPts val="1400"/>
              <a:buChar char="■"/>
              <a:defRPr>
                <a:solidFill>
                  <a:srgbClr val="123F6D"/>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8.jp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1.jp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5"/>
          <p:cNvPicPr preferRelativeResize="0"/>
          <p:nvPr/>
        </p:nvPicPr>
        <p:blipFill>
          <a:blip r:embed="rId3">
            <a:alphaModFix/>
          </a:blip>
          <a:stretch>
            <a:fillRect/>
          </a:stretch>
        </p:blipFill>
        <p:spPr>
          <a:xfrm>
            <a:off x="0" y="-506328"/>
            <a:ext cx="9143997" cy="6103429"/>
          </a:xfrm>
          <a:prstGeom prst="rect">
            <a:avLst/>
          </a:prstGeom>
          <a:noFill/>
          <a:ln>
            <a:noFill/>
          </a:ln>
        </p:spPr>
      </p:pic>
      <p:sp>
        <p:nvSpPr>
          <p:cNvPr id="103" name="Google Shape;103;p25"/>
          <p:cNvSpPr txBox="1">
            <a:spLocks noGrp="1"/>
          </p:cNvSpPr>
          <p:nvPr>
            <p:ph type="ctrTitle"/>
          </p:nvPr>
        </p:nvSpPr>
        <p:spPr>
          <a:xfrm>
            <a:off x="311700" y="1005825"/>
            <a:ext cx="8520600" cy="118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accent5"/>
                </a:solidFill>
                <a:highlight>
                  <a:schemeClr val="lt1"/>
                </a:highlight>
              </a:rPr>
              <a:t>Barton Peveril</a:t>
            </a:r>
            <a:endParaRPr>
              <a:solidFill>
                <a:schemeClr val="accent5"/>
              </a:solidFill>
              <a:highlight>
                <a:schemeClr val="lt1"/>
              </a:highlight>
            </a:endParaRPr>
          </a:p>
          <a:p>
            <a:pPr marL="0" lvl="0" indent="0" algn="ctr" rtl="0">
              <a:spcBef>
                <a:spcPts val="0"/>
              </a:spcBef>
              <a:spcAft>
                <a:spcPts val="0"/>
              </a:spcAft>
              <a:buNone/>
            </a:pPr>
            <a:endParaRPr b="1">
              <a:solidFill>
                <a:schemeClr val="accent5"/>
              </a:solidFill>
              <a:highlight>
                <a:schemeClr val="lt1"/>
              </a:highlight>
            </a:endParaRPr>
          </a:p>
        </p:txBody>
      </p:sp>
      <p:sp>
        <p:nvSpPr>
          <p:cNvPr id="104" name="Google Shape;104;p25"/>
          <p:cNvSpPr txBox="1">
            <a:spLocks noGrp="1"/>
          </p:cNvSpPr>
          <p:nvPr>
            <p:ph type="subTitle" idx="1"/>
          </p:nvPr>
        </p:nvSpPr>
        <p:spPr>
          <a:xfrm>
            <a:off x="232825" y="257175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highlight>
                  <a:schemeClr val="lt1"/>
                </a:highlight>
              </a:rPr>
              <a:t>13 June 2025</a:t>
            </a:r>
            <a:endParaRPr>
              <a:highlight>
                <a:schemeClr val="lt1"/>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4"/>
          <p:cNvSpPr txBox="1">
            <a:spLocks noGrp="1"/>
          </p:cNvSpPr>
          <p:nvPr>
            <p:ph type="title"/>
          </p:nvPr>
        </p:nvSpPr>
        <p:spPr>
          <a:xfrm>
            <a:off x="311700" y="576425"/>
            <a:ext cx="5874000" cy="800400"/>
          </a:xfrm>
          <a:prstGeom prst="rect">
            <a:avLst/>
          </a:prstGeom>
        </p:spPr>
        <p:txBody>
          <a:bodyPr spcFirstLastPara="1" wrap="square" lIns="91425" tIns="91425" rIns="91425" bIns="91425" anchor="t" anchorCtr="0">
            <a:noAutofit/>
          </a:bodyPr>
          <a:lstStyle/>
          <a:p>
            <a:pPr marL="914400" lvl="0" indent="0" algn="l" rtl="0">
              <a:spcBef>
                <a:spcPts val="0"/>
              </a:spcBef>
              <a:spcAft>
                <a:spcPts val="0"/>
              </a:spcAft>
              <a:buClr>
                <a:schemeClr val="dk1"/>
              </a:buClr>
              <a:buSzPts val="1100"/>
              <a:buFont typeface="Arial"/>
              <a:buNone/>
            </a:pPr>
            <a:r>
              <a:rPr lang="en" sz="2200">
                <a:solidFill>
                  <a:schemeClr val="accent5"/>
                </a:solidFill>
              </a:rPr>
              <a:t>What is the problem AI could help us solve?</a:t>
            </a:r>
            <a:r>
              <a:rPr lang="en" sz="3000"/>
              <a:t> </a:t>
            </a:r>
            <a:endParaRPr sz="3000"/>
          </a:p>
          <a:p>
            <a:pPr marL="0" lvl="0" indent="0" algn="l" rtl="0">
              <a:spcBef>
                <a:spcPts val="0"/>
              </a:spcBef>
              <a:spcAft>
                <a:spcPts val="0"/>
              </a:spcAft>
              <a:buNone/>
            </a:pPr>
            <a:endParaRPr/>
          </a:p>
        </p:txBody>
      </p:sp>
      <p:sp>
        <p:nvSpPr>
          <p:cNvPr id="171" name="Google Shape;171;p34"/>
          <p:cNvSpPr txBox="1">
            <a:spLocks noGrp="1"/>
          </p:cNvSpPr>
          <p:nvPr>
            <p:ph type="body" idx="1"/>
          </p:nvPr>
        </p:nvSpPr>
        <p:spPr>
          <a:xfrm>
            <a:off x="1038000" y="1386300"/>
            <a:ext cx="5147700" cy="338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Font typeface="Arial"/>
              <a:buNone/>
            </a:pPr>
            <a:endParaRPr sz="1200" b="1">
              <a:solidFill>
                <a:srgbClr val="123F6D"/>
              </a:solidFill>
            </a:endParaRPr>
          </a:p>
          <a:p>
            <a:pPr marL="0" lvl="0" indent="0" algn="l" rtl="0">
              <a:spcBef>
                <a:spcPts val="1200"/>
              </a:spcBef>
              <a:spcAft>
                <a:spcPts val="0"/>
              </a:spcAft>
              <a:buClr>
                <a:schemeClr val="dk1"/>
              </a:buClr>
              <a:buSzPts val="1100"/>
              <a:buFont typeface="Arial"/>
              <a:buNone/>
            </a:pPr>
            <a:r>
              <a:rPr lang="en" sz="1800" b="1"/>
              <a:t>Link to </a:t>
            </a:r>
            <a:r>
              <a:rPr lang="en" sz="1800" b="1">
                <a:solidFill>
                  <a:srgbClr val="123F6D"/>
                </a:solidFill>
              </a:rPr>
              <a:t>Strategic Priorities </a:t>
            </a:r>
            <a:endParaRPr sz="1800" b="1">
              <a:solidFill>
                <a:srgbClr val="123F6D"/>
              </a:solidFill>
            </a:endParaRPr>
          </a:p>
          <a:p>
            <a:pPr marL="457200" lvl="0" indent="-342900" algn="l" rtl="0">
              <a:spcBef>
                <a:spcPts val="1200"/>
              </a:spcBef>
              <a:spcAft>
                <a:spcPts val="0"/>
              </a:spcAft>
              <a:buClr>
                <a:srgbClr val="123F6D"/>
              </a:buClr>
              <a:buSzPts val="1800"/>
              <a:buChar char="●"/>
            </a:pPr>
            <a:r>
              <a:rPr lang="en" sz="1800">
                <a:solidFill>
                  <a:srgbClr val="123F6D"/>
                </a:solidFill>
              </a:rPr>
              <a:t>Attract, recruit, develop and retain staff</a:t>
            </a:r>
            <a:endParaRPr sz="1800">
              <a:solidFill>
                <a:srgbClr val="123F6D"/>
              </a:solidFill>
            </a:endParaRPr>
          </a:p>
          <a:p>
            <a:pPr marL="457200" lvl="0" indent="-342900" algn="l" rtl="0">
              <a:spcBef>
                <a:spcPts val="0"/>
              </a:spcBef>
              <a:spcAft>
                <a:spcPts val="0"/>
              </a:spcAft>
              <a:buClr>
                <a:srgbClr val="123F6D"/>
              </a:buClr>
              <a:buSzPts val="1800"/>
              <a:buChar char="●"/>
            </a:pPr>
            <a:r>
              <a:rPr lang="en" sz="1800" b="1">
                <a:solidFill>
                  <a:srgbClr val="123F6D"/>
                </a:solidFill>
              </a:rPr>
              <a:t>Exceptional outcomes and experiences for all students</a:t>
            </a:r>
            <a:endParaRPr sz="1800" b="1">
              <a:solidFill>
                <a:srgbClr val="123F6D"/>
              </a:solidFill>
            </a:endParaRPr>
          </a:p>
          <a:p>
            <a:pPr marL="457200" lvl="0" indent="-342900" algn="l" rtl="0">
              <a:spcBef>
                <a:spcPts val="0"/>
              </a:spcBef>
              <a:spcAft>
                <a:spcPts val="0"/>
              </a:spcAft>
              <a:buClr>
                <a:srgbClr val="123F6D"/>
              </a:buClr>
              <a:buSzPts val="1800"/>
              <a:buChar char="●"/>
            </a:pPr>
            <a:r>
              <a:rPr lang="en" sz="1800">
                <a:solidFill>
                  <a:srgbClr val="123F6D"/>
                </a:solidFill>
              </a:rPr>
              <a:t>Enable all students to access digital resources, and develop the appropriate digital skills, so that they might meet the changing careers landscape with confidence </a:t>
            </a:r>
            <a:endParaRPr>
              <a:solidFill>
                <a:srgbClr val="123F6D"/>
              </a:solidFill>
            </a:endParaRPr>
          </a:p>
        </p:txBody>
      </p:sp>
      <p:pic>
        <p:nvPicPr>
          <p:cNvPr id="172" name="Google Shape;172;p34"/>
          <p:cNvPicPr preferRelativeResize="0"/>
          <p:nvPr/>
        </p:nvPicPr>
        <p:blipFill>
          <a:blip r:embed="rId3">
            <a:alphaModFix/>
          </a:blip>
          <a:stretch>
            <a:fillRect/>
          </a:stretch>
        </p:blipFill>
        <p:spPr>
          <a:xfrm>
            <a:off x="6528000" y="3391625"/>
            <a:ext cx="2407148" cy="1571460"/>
          </a:xfrm>
          <a:prstGeom prst="rect">
            <a:avLst/>
          </a:prstGeom>
          <a:noFill/>
          <a:ln>
            <a:noFill/>
          </a:ln>
        </p:spPr>
      </p:pic>
      <p:pic>
        <p:nvPicPr>
          <p:cNvPr id="173" name="Google Shape;173;p34"/>
          <p:cNvPicPr preferRelativeResize="0"/>
          <p:nvPr/>
        </p:nvPicPr>
        <p:blipFill rotWithShape="1">
          <a:blip r:embed="rId4">
            <a:alphaModFix/>
          </a:blip>
          <a:srcRect t="-1390" b="1390"/>
          <a:stretch/>
        </p:blipFill>
        <p:spPr>
          <a:xfrm>
            <a:off x="6528000" y="1768375"/>
            <a:ext cx="2407148" cy="1584702"/>
          </a:xfrm>
          <a:prstGeom prst="rect">
            <a:avLst/>
          </a:prstGeom>
          <a:noFill/>
          <a:ln>
            <a:noFill/>
          </a:ln>
        </p:spPr>
      </p:pic>
      <p:pic>
        <p:nvPicPr>
          <p:cNvPr id="174" name="Google Shape;174;p34"/>
          <p:cNvPicPr preferRelativeResize="0"/>
          <p:nvPr/>
        </p:nvPicPr>
        <p:blipFill>
          <a:blip r:embed="rId5">
            <a:alphaModFix/>
          </a:blip>
          <a:stretch>
            <a:fillRect/>
          </a:stretch>
        </p:blipFill>
        <p:spPr>
          <a:xfrm>
            <a:off x="6528000" y="161636"/>
            <a:ext cx="2407148" cy="16067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5"/>
          <p:cNvSpPr txBox="1">
            <a:spLocks noGrp="1"/>
          </p:cNvSpPr>
          <p:nvPr>
            <p:ph type="body" idx="1"/>
          </p:nvPr>
        </p:nvSpPr>
        <p:spPr>
          <a:xfrm>
            <a:off x="1038000" y="936150"/>
            <a:ext cx="5147700" cy="229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accent5"/>
                </a:solidFill>
              </a:rPr>
              <a:t>Challenge:</a:t>
            </a:r>
            <a:r>
              <a:rPr lang="en" sz="1800"/>
              <a:t> Providing personalised support and guidance for students in a manner they find accessible and engaging</a:t>
            </a:r>
            <a:endParaRPr sz="1800"/>
          </a:p>
          <a:p>
            <a:pPr marL="0" lvl="0" indent="0" algn="l" rtl="0">
              <a:spcBef>
                <a:spcPts val="1200"/>
              </a:spcBef>
              <a:spcAft>
                <a:spcPts val="1200"/>
              </a:spcAft>
              <a:buClr>
                <a:schemeClr val="dk1"/>
              </a:buClr>
              <a:buSzPts val="1100"/>
              <a:buFont typeface="Arial"/>
              <a:buNone/>
            </a:pPr>
            <a:r>
              <a:rPr lang="en" sz="1800" b="1">
                <a:solidFill>
                  <a:schemeClr val="accent5"/>
                </a:solidFill>
              </a:rPr>
              <a:t>Proposal: </a:t>
            </a:r>
            <a:r>
              <a:rPr lang="en" sz="1800"/>
              <a:t>Develop bespoke AI agents that supports students’ learning and personal development</a:t>
            </a:r>
            <a:endParaRPr sz="1800"/>
          </a:p>
        </p:txBody>
      </p:sp>
      <p:pic>
        <p:nvPicPr>
          <p:cNvPr id="180" name="Google Shape;180;p35"/>
          <p:cNvPicPr preferRelativeResize="0"/>
          <p:nvPr/>
        </p:nvPicPr>
        <p:blipFill rotWithShape="1">
          <a:blip r:embed="rId3">
            <a:alphaModFix/>
          </a:blip>
          <a:srcRect l="11715" r="8098"/>
          <a:stretch/>
        </p:blipFill>
        <p:spPr>
          <a:xfrm>
            <a:off x="6524025" y="195250"/>
            <a:ext cx="2407149" cy="1562750"/>
          </a:xfrm>
          <a:prstGeom prst="rect">
            <a:avLst/>
          </a:prstGeom>
          <a:noFill/>
          <a:ln>
            <a:noFill/>
          </a:ln>
        </p:spPr>
      </p:pic>
      <p:pic>
        <p:nvPicPr>
          <p:cNvPr id="181" name="Google Shape;181;p35"/>
          <p:cNvPicPr preferRelativeResize="0"/>
          <p:nvPr/>
        </p:nvPicPr>
        <p:blipFill rotWithShape="1">
          <a:blip r:embed="rId4">
            <a:alphaModFix/>
          </a:blip>
          <a:srcRect l="17085" r="2927"/>
          <a:stretch/>
        </p:blipFill>
        <p:spPr>
          <a:xfrm>
            <a:off x="6524025" y="1790375"/>
            <a:ext cx="2407150" cy="1562750"/>
          </a:xfrm>
          <a:prstGeom prst="rect">
            <a:avLst/>
          </a:prstGeom>
          <a:noFill/>
          <a:ln>
            <a:noFill/>
          </a:ln>
        </p:spPr>
      </p:pic>
      <p:pic>
        <p:nvPicPr>
          <p:cNvPr id="182" name="Google Shape;182;p35"/>
          <p:cNvPicPr preferRelativeResize="0"/>
          <p:nvPr/>
        </p:nvPicPr>
        <p:blipFill rotWithShape="1">
          <a:blip r:embed="rId5">
            <a:alphaModFix/>
          </a:blip>
          <a:srcRect r="5006"/>
          <a:stretch/>
        </p:blipFill>
        <p:spPr>
          <a:xfrm>
            <a:off x="6524025" y="3385500"/>
            <a:ext cx="2407148" cy="1562751"/>
          </a:xfrm>
          <a:prstGeom prst="rect">
            <a:avLst/>
          </a:prstGeom>
          <a:noFill/>
          <a:ln>
            <a:noFill/>
          </a:ln>
        </p:spPr>
      </p:pic>
      <p:sp>
        <p:nvSpPr>
          <p:cNvPr id="183" name="Google Shape;183;p35"/>
          <p:cNvSpPr txBox="1"/>
          <p:nvPr/>
        </p:nvSpPr>
        <p:spPr>
          <a:xfrm>
            <a:off x="724750" y="3234450"/>
            <a:ext cx="2249400" cy="1456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Clr>
                <a:srgbClr val="123F6D"/>
              </a:buClr>
              <a:buSzPts val="1800"/>
              <a:buChar char="●"/>
            </a:pPr>
            <a:r>
              <a:rPr lang="en" sz="1800">
                <a:solidFill>
                  <a:srgbClr val="123F6D"/>
                </a:solidFill>
              </a:rPr>
              <a:t>Barton Buddy</a:t>
            </a:r>
            <a:endParaRPr sz="1800">
              <a:solidFill>
                <a:srgbClr val="123F6D"/>
              </a:solidFill>
            </a:endParaRPr>
          </a:p>
          <a:p>
            <a:pPr marL="457200" lvl="0" indent="-342900" algn="l" rtl="0">
              <a:spcBef>
                <a:spcPts val="0"/>
              </a:spcBef>
              <a:spcAft>
                <a:spcPts val="0"/>
              </a:spcAft>
              <a:buClr>
                <a:srgbClr val="123F6D"/>
              </a:buClr>
              <a:buSzPts val="1800"/>
              <a:buChar char="●"/>
            </a:pPr>
            <a:r>
              <a:rPr lang="en" sz="1800">
                <a:solidFill>
                  <a:srgbClr val="123F6D"/>
                </a:solidFill>
              </a:rPr>
              <a:t>Library AI</a:t>
            </a:r>
            <a:endParaRPr sz="1800">
              <a:solidFill>
                <a:srgbClr val="123F6D"/>
              </a:solidFill>
            </a:endParaRPr>
          </a:p>
          <a:p>
            <a:pPr marL="457200" lvl="0" indent="-342900" algn="l" rtl="0">
              <a:spcBef>
                <a:spcPts val="0"/>
              </a:spcBef>
              <a:spcAft>
                <a:spcPts val="0"/>
              </a:spcAft>
              <a:buClr>
                <a:srgbClr val="123F6D"/>
              </a:buClr>
              <a:buSzPts val="1800"/>
              <a:buChar char="●"/>
            </a:pPr>
            <a:r>
              <a:rPr lang="en" sz="1800">
                <a:solidFill>
                  <a:srgbClr val="123F6D"/>
                </a:solidFill>
              </a:rPr>
              <a:t>GCSE Checker</a:t>
            </a:r>
            <a:endParaRPr sz="1800">
              <a:solidFill>
                <a:srgbClr val="123F6D"/>
              </a:solidFill>
            </a:endParaRPr>
          </a:p>
          <a:p>
            <a:pPr marL="457200" lvl="0" indent="-342900" algn="l" rtl="0">
              <a:spcBef>
                <a:spcPts val="0"/>
              </a:spcBef>
              <a:spcAft>
                <a:spcPts val="0"/>
              </a:spcAft>
              <a:buClr>
                <a:srgbClr val="123F6D"/>
              </a:buClr>
              <a:buSzPts val="1800"/>
              <a:buChar char="●"/>
            </a:pPr>
            <a:r>
              <a:rPr lang="en" sz="1800">
                <a:solidFill>
                  <a:srgbClr val="123F6D"/>
                </a:solidFill>
              </a:rPr>
              <a:t>Photo Checker</a:t>
            </a:r>
            <a:endParaRPr sz="1800">
              <a:solidFill>
                <a:srgbClr val="123F6D"/>
              </a:solidFill>
            </a:endParaRPr>
          </a:p>
          <a:p>
            <a:pPr marL="457200" lvl="0" indent="-342900" algn="l" rtl="0">
              <a:spcBef>
                <a:spcPts val="0"/>
              </a:spcBef>
              <a:spcAft>
                <a:spcPts val="0"/>
              </a:spcAft>
              <a:buClr>
                <a:srgbClr val="123F6D"/>
              </a:buClr>
              <a:buSzPts val="1800"/>
              <a:buChar char="●"/>
            </a:pPr>
            <a:r>
              <a:rPr lang="en" sz="1800">
                <a:solidFill>
                  <a:srgbClr val="123F6D"/>
                </a:solidFill>
              </a:rPr>
              <a:t>ID Checker</a:t>
            </a:r>
            <a:endParaRPr sz="1800">
              <a:solidFill>
                <a:srgbClr val="123F6D"/>
              </a:solidFill>
            </a:endParaRPr>
          </a:p>
          <a:p>
            <a:pPr marL="0" lvl="0" indent="0" algn="l" rtl="0">
              <a:spcBef>
                <a:spcPts val="0"/>
              </a:spcBef>
              <a:spcAft>
                <a:spcPts val="0"/>
              </a:spcAft>
              <a:buNone/>
            </a:pPr>
            <a:endParaRPr sz="1800">
              <a:solidFill>
                <a:srgbClr val="123F6D"/>
              </a:solidFill>
            </a:endParaRPr>
          </a:p>
        </p:txBody>
      </p:sp>
      <p:sp>
        <p:nvSpPr>
          <p:cNvPr id="184" name="Google Shape;184;p35"/>
          <p:cNvSpPr txBox="1"/>
          <p:nvPr/>
        </p:nvSpPr>
        <p:spPr>
          <a:xfrm>
            <a:off x="3425400" y="3234450"/>
            <a:ext cx="2760300" cy="1456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accent5"/>
                </a:solidFill>
              </a:rPr>
              <a:t>For Sep 2025</a:t>
            </a:r>
            <a:endParaRPr sz="1800">
              <a:solidFill>
                <a:schemeClr val="accent5"/>
              </a:solidFill>
            </a:endParaRPr>
          </a:p>
          <a:p>
            <a:pPr marL="457200" lvl="0" indent="-342900" algn="l" rtl="0">
              <a:spcBef>
                <a:spcPts val="0"/>
              </a:spcBef>
              <a:spcAft>
                <a:spcPts val="0"/>
              </a:spcAft>
              <a:buClr>
                <a:srgbClr val="123F6D"/>
              </a:buClr>
              <a:buSzPts val="1800"/>
              <a:buChar char="●"/>
            </a:pPr>
            <a:r>
              <a:rPr lang="en" sz="1800">
                <a:solidFill>
                  <a:srgbClr val="123F6D"/>
                </a:solidFill>
              </a:rPr>
              <a:t>PHSE</a:t>
            </a:r>
            <a:endParaRPr sz="1800">
              <a:solidFill>
                <a:srgbClr val="123F6D"/>
              </a:solidFill>
            </a:endParaRPr>
          </a:p>
          <a:p>
            <a:pPr marL="457200" lvl="0" indent="-342900" algn="l" rtl="0">
              <a:spcBef>
                <a:spcPts val="0"/>
              </a:spcBef>
              <a:spcAft>
                <a:spcPts val="0"/>
              </a:spcAft>
              <a:buClr>
                <a:srgbClr val="123F6D"/>
              </a:buClr>
              <a:buSzPts val="1800"/>
              <a:buChar char="●"/>
            </a:pPr>
            <a:r>
              <a:rPr lang="en" sz="1800">
                <a:solidFill>
                  <a:srgbClr val="123F6D"/>
                </a:solidFill>
              </a:rPr>
              <a:t>Marking Tool</a:t>
            </a:r>
            <a:endParaRPr sz="1800">
              <a:solidFill>
                <a:srgbClr val="123F6D"/>
              </a:solidFill>
            </a:endParaRPr>
          </a:p>
          <a:p>
            <a:pPr marL="457200" lvl="0" indent="-342900" algn="l" rtl="0">
              <a:spcBef>
                <a:spcPts val="0"/>
              </a:spcBef>
              <a:spcAft>
                <a:spcPts val="0"/>
              </a:spcAft>
              <a:buClr>
                <a:srgbClr val="123F6D"/>
              </a:buClr>
              <a:buSzPts val="1800"/>
              <a:buChar char="●"/>
            </a:pPr>
            <a:r>
              <a:rPr lang="en" sz="1800">
                <a:solidFill>
                  <a:srgbClr val="123F6D"/>
                </a:solidFill>
              </a:rPr>
              <a:t>SEND AI</a:t>
            </a:r>
            <a:endParaRPr sz="1800">
              <a:solidFill>
                <a:srgbClr val="123F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6"/>
          <p:cNvSpPr txBox="1">
            <a:spLocks noGrp="1"/>
          </p:cNvSpPr>
          <p:nvPr>
            <p:ph type="title"/>
          </p:nvPr>
        </p:nvSpPr>
        <p:spPr>
          <a:xfrm>
            <a:off x="1442700" y="469400"/>
            <a:ext cx="745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100" b="1">
                <a:solidFill>
                  <a:srgbClr val="00AAA6"/>
                </a:solidFill>
              </a:rPr>
              <a:t>And finally….. </a:t>
            </a:r>
            <a:endParaRPr sz="4100" b="1">
              <a:solidFill>
                <a:srgbClr val="00AAA6"/>
              </a:solidFill>
            </a:endParaRPr>
          </a:p>
        </p:txBody>
      </p:sp>
      <p:sp>
        <p:nvSpPr>
          <p:cNvPr id="190" name="Google Shape;190;p36"/>
          <p:cNvSpPr txBox="1">
            <a:spLocks noGrp="1"/>
          </p:cNvSpPr>
          <p:nvPr>
            <p:ph type="body" idx="1"/>
          </p:nvPr>
        </p:nvSpPr>
        <p:spPr>
          <a:xfrm>
            <a:off x="1042650" y="1088750"/>
            <a:ext cx="7588200" cy="2762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solidFill>
                  <a:srgbClr val="384886"/>
                </a:solidFill>
                <a:highlight>
                  <a:srgbClr val="FFFFFF"/>
                </a:highlight>
              </a:rPr>
              <a:t>We have agreed a 5 year contract with Google as follows:</a:t>
            </a:r>
            <a:endParaRPr sz="1300">
              <a:solidFill>
                <a:srgbClr val="384886"/>
              </a:solidFill>
              <a:highlight>
                <a:srgbClr val="FFFFFF"/>
              </a:highlight>
            </a:endParaRPr>
          </a:p>
          <a:p>
            <a:pPr marL="457200" lvl="0" indent="0" algn="l" rtl="0">
              <a:lnSpc>
                <a:spcPct val="115000"/>
              </a:lnSpc>
              <a:spcBef>
                <a:spcPts val="1200"/>
              </a:spcBef>
              <a:spcAft>
                <a:spcPts val="0"/>
              </a:spcAft>
              <a:buNone/>
            </a:pPr>
            <a:r>
              <a:rPr lang="en" sz="1300">
                <a:solidFill>
                  <a:srgbClr val="384886"/>
                </a:solidFill>
                <a:highlight>
                  <a:srgbClr val="FFFFFF"/>
                </a:highlight>
              </a:rPr>
              <a:t> </a:t>
            </a:r>
            <a:endParaRPr sz="1300">
              <a:solidFill>
                <a:srgbClr val="384886"/>
              </a:solidFill>
              <a:highlight>
                <a:srgbClr val="FFFFFF"/>
              </a:highlight>
            </a:endParaRPr>
          </a:p>
          <a:p>
            <a:pPr marL="457200" lvl="0" indent="-349250" algn="l" rtl="0">
              <a:lnSpc>
                <a:spcPct val="115000"/>
              </a:lnSpc>
              <a:spcBef>
                <a:spcPts val="1200"/>
              </a:spcBef>
              <a:spcAft>
                <a:spcPts val="0"/>
              </a:spcAft>
              <a:buClr>
                <a:srgbClr val="384886"/>
              </a:buClr>
              <a:buSzPts val="1900"/>
              <a:buChar char="●"/>
            </a:pPr>
            <a:r>
              <a:rPr lang="en" sz="1300">
                <a:solidFill>
                  <a:srgbClr val="384886"/>
                </a:solidFill>
                <a:highlight>
                  <a:srgbClr val="FFFFFF"/>
                </a:highlight>
              </a:rPr>
              <a:t>12% discount per year on our billing (£82k saving over 5 years based on minimum spend)</a:t>
            </a:r>
            <a:endParaRPr sz="1300">
              <a:solidFill>
                <a:srgbClr val="384886"/>
              </a:solidFill>
              <a:highlight>
                <a:srgbClr val="FFFFFF"/>
              </a:highlight>
            </a:endParaRPr>
          </a:p>
          <a:p>
            <a:pPr marL="457200" lvl="0" indent="-349250" algn="l" rtl="0">
              <a:lnSpc>
                <a:spcPct val="115000"/>
              </a:lnSpc>
              <a:spcBef>
                <a:spcPts val="0"/>
              </a:spcBef>
              <a:spcAft>
                <a:spcPts val="0"/>
              </a:spcAft>
              <a:buClr>
                <a:srgbClr val="384886"/>
              </a:buClr>
              <a:buSzPts val="1900"/>
              <a:buChar char="●"/>
            </a:pPr>
            <a:r>
              <a:rPr lang="en" sz="1300">
                <a:solidFill>
                  <a:srgbClr val="384886"/>
                </a:solidFill>
                <a:highlight>
                  <a:srgbClr val="FFFFFF"/>
                </a:highlight>
              </a:rPr>
              <a:t>Fixed pricing for the duration (saving £30k if inflation was a flat 2% each year and there is no growth in our commitment or usage) </a:t>
            </a:r>
            <a:endParaRPr sz="1300">
              <a:solidFill>
                <a:srgbClr val="384886"/>
              </a:solidFill>
              <a:highlight>
                <a:srgbClr val="FFFFFF"/>
              </a:highlight>
            </a:endParaRPr>
          </a:p>
          <a:p>
            <a:pPr marL="457200" lvl="0" indent="-349250" algn="l" rtl="0">
              <a:lnSpc>
                <a:spcPct val="115000"/>
              </a:lnSpc>
              <a:spcBef>
                <a:spcPts val="0"/>
              </a:spcBef>
              <a:spcAft>
                <a:spcPts val="0"/>
              </a:spcAft>
              <a:buClr>
                <a:srgbClr val="384886"/>
              </a:buClr>
              <a:buSzPts val="1900"/>
              <a:buChar char="●"/>
            </a:pPr>
            <a:r>
              <a:rPr lang="en" sz="1300">
                <a:solidFill>
                  <a:srgbClr val="384886"/>
                </a:solidFill>
                <a:highlight>
                  <a:srgbClr val="FFFFFF"/>
                </a:highlight>
              </a:rPr>
              <a:t>£10k towards the migration costs of moving our on site servers to GCP </a:t>
            </a:r>
            <a:endParaRPr sz="1300">
              <a:solidFill>
                <a:srgbClr val="384886"/>
              </a:solidFill>
              <a:highlight>
                <a:srgbClr val="FFFFFF"/>
              </a:highlight>
            </a:endParaRPr>
          </a:p>
          <a:p>
            <a:pPr marL="457200" lvl="0" indent="-349250" algn="l" rtl="0">
              <a:lnSpc>
                <a:spcPct val="115000"/>
              </a:lnSpc>
              <a:spcBef>
                <a:spcPts val="0"/>
              </a:spcBef>
              <a:spcAft>
                <a:spcPts val="0"/>
              </a:spcAft>
              <a:buClr>
                <a:srgbClr val="384886"/>
              </a:buClr>
              <a:buSzPts val="1900"/>
              <a:buChar char="●"/>
            </a:pPr>
            <a:r>
              <a:rPr lang="en" sz="1300">
                <a:solidFill>
                  <a:srgbClr val="384886"/>
                </a:solidFill>
                <a:highlight>
                  <a:srgbClr val="FFFFFF"/>
                </a:highlight>
              </a:rPr>
              <a:t>£5k towards a Google branded study space in the Hampshire renovation </a:t>
            </a:r>
            <a:endParaRPr sz="1300">
              <a:solidFill>
                <a:srgbClr val="384886"/>
              </a:solidFill>
              <a:highlight>
                <a:srgbClr val="FFFFFF"/>
              </a:highlight>
            </a:endParaRPr>
          </a:p>
          <a:p>
            <a:pPr marL="457200" lvl="0" indent="-349250" algn="l" rtl="0">
              <a:lnSpc>
                <a:spcPct val="115000"/>
              </a:lnSpc>
              <a:spcBef>
                <a:spcPts val="0"/>
              </a:spcBef>
              <a:spcAft>
                <a:spcPts val="0"/>
              </a:spcAft>
              <a:buClr>
                <a:srgbClr val="384886"/>
              </a:buClr>
              <a:buSzPts val="1900"/>
              <a:buChar char="●"/>
            </a:pPr>
            <a:r>
              <a:rPr lang="en" sz="1300">
                <a:solidFill>
                  <a:srgbClr val="384886"/>
                </a:solidFill>
                <a:highlight>
                  <a:srgbClr val="FFFFFF"/>
                </a:highlight>
              </a:rPr>
              <a:t>Free training for staff (online or at the Google offices) </a:t>
            </a:r>
            <a:endParaRPr sz="1300">
              <a:solidFill>
                <a:srgbClr val="384886"/>
              </a:solidFill>
              <a:highlight>
                <a:srgbClr val="FFFFFF"/>
              </a:highlight>
            </a:endParaRPr>
          </a:p>
          <a:p>
            <a:pPr marL="457200" lvl="0" indent="-349250" algn="l" rtl="0">
              <a:lnSpc>
                <a:spcPct val="115000"/>
              </a:lnSpc>
              <a:spcBef>
                <a:spcPts val="0"/>
              </a:spcBef>
              <a:spcAft>
                <a:spcPts val="0"/>
              </a:spcAft>
              <a:buClr>
                <a:srgbClr val="384886"/>
              </a:buClr>
              <a:buSzPts val="1900"/>
              <a:buChar char="●"/>
            </a:pPr>
            <a:r>
              <a:rPr lang="en" sz="1300">
                <a:solidFill>
                  <a:srgbClr val="384886"/>
                </a:solidFill>
                <a:highlight>
                  <a:srgbClr val="FFFFFF"/>
                </a:highlight>
              </a:rPr>
              <a:t>Student visits / events at Google's London's office</a:t>
            </a:r>
            <a:endParaRPr sz="1300">
              <a:solidFill>
                <a:srgbClr val="384886"/>
              </a:solidFill>
              <a:highlight>
                <a:srgbClr val="FFFFFF"/>
              </a:highlight>
            </a:endParaRPr>
          </a:p>
          <a:p>
            <a:pPr marL="457200" lvl="0" indent="-349250" algn="l" rtl="0">
              <a:lnSpc>
                <a:spcPct val="115000"/>
              </a:lnSpc>
              <a:spcBef>
                <a:spcPts val="0"/>
              </a:spcBef>
              <a:spcAft>
                <a:spcPts val="0"/>
              </a:spcAft>
              <a:buClr>
                <a:srgbClr val="384886"/>
              </a:buClr>
              <a:buSzPts val="1900"/>
              <a:buChar char="●"/>
            </a:pPr>
            <a:r>
              <a:rPr lang="en" sz="1300">
                <a:solidFill>
                  <a:srgbClr val="384886"/>
                </a:solidFill>
                <a:highlight>
                  <a:srgbClr val="FFFFFF"/>
                </a:highlight>
              </a:rPr>
              <a:t>Googlers coming to appropriate Barton events </a:t>
            </a:r>
            <a:endParaRPr sz="1300">
              <a:solidFill>
                <a:srgbClr val="384886"/>
              </a:solidFill>
              <a:highlight>
                <a:srgbClr val="FFFFFF"/>
              </a:highlight>
            </a:endParaRPr>
          </a:p>
          <a:p>
            <a:pPr marL="0" lvl="0" indent="0" algn="l" rtl="0">
              <a:lnSpc>
                <a:spcPct val="115000"/>
              </a:lnSpc>
              <a:spcBef>
                <a:spcPts val="1200"/>
              </a:spcBef>
              <a:spcAft>
                <a:spcPts val="0"/>
              </a:spcAft>
              <a:buNone/>
            </a:pPr>
            <a:endParaRPr sz="1300">
              <a:solidFill>
                <a:srgbClr val="384886"/>
              </a:solidFill>
            </a:endParaRPr>
          </a:p>
          <a:p>
            <a:pPr marL="0" lvl="0" indent="0" algn="l" rtl="0">
              <a:lnSpc>
                <a:spcPct val="115000"/>
              </a:lnSpc>
              <a:spcBef>
                <a:spcPts val="1200"/>
              </a:spcBef>
              <a:spcAft>
                <a:spcPts val="0"/>
              </a:spcAft>
              <a:buNone/>
            </a:pPr>
            <a:endParaRPr sz="1900" b="1">
              <a:solidFill>
                <a:srgbClr val="384886"/>
              </a:solidFill>
            </a:endParaRPr>
          </a:p>
          <a:p>
            <a:pPr marL="0" lvl="0" indent="0" algn="l" rtl="0">
              <a:spcBef>
                <a:spcPts val="1200"/>
              </a:spcBef>
              <a:spcAft>
                <a:spcPts val="0"/>
              </a:spcAft>
              <a:buNone/>
            </a:pPr>
            <a:endParaRPr sz="3600">
              <a:solidFill>
                <a:srgbClr val="384886"/>
              </a:solidFill>
            </a:endParaRPr>
          </a:p>
          <a:p>
            <a:pPr marL="0" lvl="0" indent="0" algn="l" rtl="0">
              <a:spcBef>
                <a:spcPts val="1200"/>
              </a:spcBef>
              <a:spcAft>
                <a:spcPts val="1200"/>
              </a:spcAft>
              <a:buNone/>
            </a:pPr>
            <a:endParaRPr sz="3600">
              <a:solidFill>
                <a:srgbClr val="384886"/>
              </a:solidFill>
            </a:endParaRPr>
          </a:p>
        </p:txBody>
      </p:sp>
      <p:sp>
        <p:nvSpPr>
          <p:cNvPr id="191" name="Google Shape;191;p36"/>
          <p:cNvSpPr txBox="1"/>
          <p:nvPr/>
        </p:nvSpPr>
        <p:spPr>
          <a:xfrm>
            <a:off x="229850" y="4224375"/>
            <a:ext cx="8636400" cy="67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384886"/>
                </a:solidFill>
                <a:highlight>
                  <a:srgbClr val="FFFFFF"/>
                </a:highlight>
              </a:rPr>
              <a:t>This agreement is unique and addresses cyber security concerns, puts us in a far stronger position to manage the IT provision here (and potentially at other sites), keeps us ahead of other educational institutions and will, hopefully, provide some unique and inspirational opportunities for our disadvantaged students. </a:t>
            </a:r>
            <a:endParaRPr sz="1200">
              <a:solidFill>
                <a:srgbClr val="384886"/>
              </a:solidFill>
              <a:highlight>
                <a:srgbClr val="FFFFFF"/>
              </a:highlight>
            </a:endParaRPr>
          </a:p>
          <a:p>
            <a:pPr marL="0" lvl="0" indent="0" algn="l" rtl="0">
              <a:spcBef>
                <a:spcPts val="0"/>
              </a:spcBef>
              <a:spcAft>
                <a:spcPts val="0"/>
              </a:spcAft>
              <a:buNone/>
            </a:pPr>
            <a:endParaRPr sz="1900">
              <a:solidFill>
                <a:schemeClr val="dk1"/>
              </a:solidFill>
            </a:endParaRPr>
          </a:p>
        </p:txBody>
      </p:sp>
      <p:pic>
        <p:nvPicPr>
          <p:cNvPr id="192" name="Google Shape;192;p3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7"/>
          <p:cNvSpPr txBox="1">
            <a:spLocks noGrp="1"/>
          </p:cNvSpPr>
          <p:nvPr>
            <p:ph type="title"/>
          </p:nvPr>
        </p:nvSpPr>
        <p:spPr>
          <a:xfrm>
            <a:off x="1556375" y="401275"/>
            <a:ext cx="7027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Lessons Learnt</a:t>
            </a:r>
            <a:endParaRPr/>
          </a:p>
        </p:txBody>
      </p:sp>
      <p:sp>
        <p:nvSpPr>
          <p:cNvPr id="198" name="Google Shape;198;p37"/>
          <p:cNvSpPr txBox="1">
            <a:spLocks noGrp="1"/>
          </p:cNvSpPr>
          <p:nvPr>
            <p:ph type="body" idx="1"/>
          </p:nvPr>
        </p:nvSpPr>
        <p:spPr>
          <a:xfrm>
            <a:off x="1293275" y="1128900"/>
            <a:ext cx="7434300" cy="288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need an </a:t>
            </a:r>
            <a:r>
              <a:rPr lang="en" b="1"/>
              <a:t>AI Policy</a:t>
            </a:r>
            <a:r>
              <a:rPr lang="en"/>
              <a:t> - even if your policy is that you don’t use it!</a:t>
            </a:r>
            <a:endParaRPr/>
          </a:p>
          <a:p>
            <a:pPr marL="0" lvl="0" indent="0" algn="l" rtl="0">
              <a:spcBef>
                <a:spcPts val="1200"/>
              </a:spcBef>
              <a:spcAft>
                <a:spcPts val="0"/>
              </a:spcAft>
              <a:buNone/>
            </a:pPr>
            <a:r>
              <a:rPr lang="en" b="1"/>
              <a:t>Start with: </a:t>
            </a:r>
            <a:r>
              <a:rPr lang="en">
                <a:solidFill>
                  <a:srgbClr val="123F6D"/>
                </a:solidFill>
              </a:rPr>
              <a:t>What are your key challenges? Could AI help solve them? </a:t>
            </a:r>
            <a:endParaRPr>
              <a:solidFill>
                <a:srgbClr val="123F6D"/>
              </a:solidFill>
            </a:endParaRPr>
          </a:p>
          <a:p>
            <a:pPr marL="0" lvl="0" indent="0" algn="l" rtl="0">
              <a:spcBef>
                <a:spcPts val="1200"/>
              </a:spcBef>
              <a:spcAft>
                <a:spcPts val="0"/>
              </a:spcAft>
              <a:buNone/>
            </a:pPr>
            <a:r>
              <a:rPr lang="en" b="1"/>
              <a:t>Cost</a:t>
            </a:r>
            <a:r>
              <a:rPr lang="en"/>
              <a:t> - licences (Gemin</a:t>
            </a:r>
            <a:r>
              <a:rPr lang="en">
                <a:solidFill>
                  <a:srgbClr val="123F6D"/>
                </a:solidFill>
              </a:rPr>
              <a:t>i: Approx £20 per user per month)</a:t>
            </a:r>
            <a:endParaRPr>
              <a:solidFill>
                <a:srgbClr val="123F6D"/>
              </a:solidFill>
            </a:endParaRPr>
          </a:p>
          <a:p>
            <a:pPr marL="0" lvl="0" indent="0" algn="l" rtl="0">
              <a:spcBef>
                <a:spcPts val="1200"/>
              </a:spcBef>
              <a:spcAft>
                <a:spcPts val="0"/>
              </a:spcAft>
              <a:buNone/>
            </a:pPr>
            <a:r>
              <a:rPr lang="en"/>
              <a:t>If you want your pupils to access AI in your classrooms, consider</a:t>
            </a:r>
            <a:endParaRPr/>
          </a:p>
          <a:p>
            <a:pPr marL="457200" lvl="0" indent="-342900" algn="l" rtl="0">
              <a:spcBef>
                <a:spcPts val="1200"/>
              </a:spcBef>
              <a:spcAft>
                <a:spcPts val="0"/>
              </a:spcAft>
              <a:buSzPts val="1800"/>
              <a:buChar char="●"/>
            </a:pPr>
            <a:r>
              <a:rPr lang="en" b="1"/>
              <a:t>Parental Consent</a:t>
            </a:r>
            <a:endParaRPr b="1"/>
          </a:p>
          <a:p>
            <a:pPr marL="457200" lvl="0" indent="-342900" algn="l" rtl="0">
              <a:spcBef>
                <a:spcPts val="0"/>
              </a:spcBef>
              <a:spcAft>
                <a:spcPts val="0"/>
              </a:spcAft>
              <a:buSzPts val="1800"/>
              <a:buChar char="●"/>
            </a:pPr>
            <a:r>
              <a:rPr lang="en" b="1"/>
              <a:t>Skills </a:t>
            </a:r>
            <a:r>
              <a:rPr lang="en"/>
              <a:t>- how are teaching them to understand what AI is and how to use it responsibly?</a:t>
            </a:r>
            <a:endParaRPr/>
          </a:p>
          <a:p>
            <a:pPr marL="457200" lvl="0" indent="-342900" algn="l" rtl="0">
              <a:spcBef>
                <a:spcPts val="0"/>
              </a:spcBef>
              <a:spcAft>
                <a:spcPts val="0"/>
              </a:spcAft>
              <a:buSzPts val="1800"/>
              <a:buChar char="●"/>
            </a:pPr>
            <a:r>
              <a:rPr lang="en" b="1"/>
              <a:t>GDPR</a:t>
            </a:r>
            <a:r>
              <a:rPr lang="en"/>
              <a:t> &amp; commercial LLMs</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02"/>
        <p:cNvGrpSpPr/>
        <p:nvPr/>
      </p:nvGrpSpPr>
      <p:grpSpPr>
        <a:xfrm>
          <a:off x="0" y="0"/>
          <a:ext cx="0" cy="0"/>
          <a:chOff x="0" y="0"/>
          <a:chExt cx="0" cy="0"/>
        </a:xfrm>
      </p:grpSpPr>
      <p:pic>
        <p:nvPicPr>
          <p:cNvPr id="203" name="Google Shape;203;p38"/>
          <p:cNvPicPr preferRelativeResize="0"/>
          <p:nvPr/>
        </p:nvPicPr>
        <p:blipFill rotWithShape="1">
          <a:blip r:embed="rId3">
            <a:alphaModFix/>
          </a:blip>
          <a:srcRect l="5580"/>
          <a:stretch/>
        </p:blipFill>
        <p:spPr>
          <a:xfrm>
            <a:off x="6764785" y="3389234"/>
            <a:ext cx="2213371" cy="1608282"/>
          </a:xfrm>
          <a:prstGeom prst="rect">
            <a:avLst/>
          </a:prstGeom>
          <a:noFill/>
          <a:ln>
            <a:noFill/>
          </a:ln>
        </p:spPr>
      </p:pic>
      <p:sp>
        <p:nvSpPr>
          <p:cNvPr id="204" name="Google Shape;204;p38"/>
          <p:cNvSpPr txBox="1"/>
          <p:nvPr/>
        </p:nvSpPr>
        <p:spPr>
          <a:xfrm>
            <a:off x="1295700" y="1332350"/>
            <a:ext cx="6852600" cy="678600"/>
          </a:xfrm>
          <a:prstGeom prst="rect">
            <a:avLst/>
          </a:prstGeom>
          <a:noFill/>
          <a:ln>
            <a:noFill/>
          </a:ln>
        </p:spPr>
        <p:txBody>
          <a:bodyPr spcFirstLastPara="1" wrap="square" lIns="68575" tIns="34275" rIns="68575" bIns="34275" anchor="t" anchorCtr="0">
            <a:noAutofit/>
          </a:bodyPr>
          <a:lstStyle/>
          <a:p>
            <a:pPr marL="0" lvl="0" indent="0" algn="ctr" rtl="0">
              <a:lnSpc>
                <a:spcPct val="80000"/>
              </a:lnSpc>
              <a:spcBef>
                <a:spcPts val="0"/>
              </a:spcBef>
              <a:spcAft>
                <a:spcPts val="0"/>
              </a:spcAft>
              <a:buNone/>
            </a:pPr>
            <a:r>
              <a:rPr lang="en" sz="5100" b="1">
                <a:solidFill>
                  <a:srgbClr val="123F6D"/>
                </a:solidFill>
              </a:rPr>
              <a:t>Any Questions?</a:t>
            </a:r>
            <a:endParaRPr sz="2300" b="1">
              <a:solidFill>
                <a:srgbClr val="000000"/>
              </a:solidFill>
            </a:endParaRPr>
          </a:p>
        </p:txBody>
      </p:sp>
      <p:pic>
        <p:nvPicPr>
          <p:cNvPr id="205" name="Google Shape;205;p38"/>
          <p:cNvPicPr preferRelativeResize="0"/>
          <p:nvPr/>
        </p:nvPicPr>
        <p:blipFill rotWithShape="1">
          <a:blip r:embed="rId4">
            <a:alphaModFix/>
          </a:blip>
          <a:srcRect t="46756" b="22612"/>
          <a:stretch/>
        </p:blipFill>
        <p:spPr>
          <a:xfrm>
            <a:off x="140950" y="3389237"/>
            <a:ext cx="5199401" cy="1608300"/>
          </a:xfrm>
          <a:prstGeom prst="rect">
            <a:avLst/>
          </a:prstGeom>
          <a:noFill/>
          <a:ln>
            <a:noFill/>
          </a:ln>
        </p:spPr>
      </p:pic>
      <p:pic>
        <p:nvPicPr>
          <p:cNvPr id="206" name="Google Shape;206;p38"/>
          <p:cNvPicPr preferRelativeResize="0"/>
          <p:nvPr/>
        </p:nvPicPr>
        <p:blipFill rotWithShape="1">
          <a:blip r:embed="rId5">
            <a:alphaModFix/>
          </a:blip>
          <a:srcRect l="28466" r="7692"/>
          <a:stretch/>
        </p:blipFill>
        <p:spPr>
          <a:xfrm>
            <a:off x="5275825" y="3389250"/>
            <a:ext cx="1538391" cy="1608276"/>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6"/>
          <p:cNvSpPr txBox="1">
            <a:spLocks noGrp="1"/>
          </p:cNvSpPr>
          <p:nvPr>
            <p:ph type="title"/>
          </p:nvPr>
        </p:nvSpPr>
        <p:spPr>
          <a:xfrm>
            <a:off x="1401175" y="438225"/>
            <a:ext cx="7027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we’ve done with AI to date </a:t>
            </a:r>
            <a:endParaRPr/>
          </a:p>
        </p:txBody>
      </p:sp>
      <p:sp>
        <p:nvSpPr>
          <p:cNvPr id="110" name="Google Shape;110;p26"/>
          <p:cNvSpPr txBox="1">
            <a:spLocks noGrp="1"/>
          </p:cNvSpPr>
          <p:nvPr>
            <p:ph type="body" idx="1"/>
          </p:nvPr>
        </p:nvSpPr>
        <p:spPr>
          <a:xfrm>
            <a:off x="898650" y="1064175"/>
            <a:ext cx="7573800" cy="3512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t>A strategic decision in Autumn 2023 to invest in AI solutions that would support strategic priorities</a:t>
            </a:r>
            <a:endParaRPr/>
          </a:p>
          <a:p>
            <a:pPr marL="457200" lvl="0" indent="-342900" algn="l" rtl="0">
              <a:lnSpc>
                <a:spcPct val="150000"/>
              </a:lnSpc>
              <a:spcBef>
                <a:spcPts val="1200"/>
              </a:spcBef>
              <a:spcAft>
                <a:spcPts val="0"/>
              </a:spcAft>
              <a:buSzPts val="1800"/>
              <a:buChar char="●"/>
            </a:pPr>
            <a:r>
              <a:rPr lang="en"/>
              <a:t>Commissioned 19 Agents</a:t>
            </a:r>
            <a:endParaRPr/>
          </a:p>
          <a:p>
            <a:pPr marL="457200" lvl="0" indent="-342900" algn="l" rtl="0">
              <a:lnSpc>
                <a:spcPct val="150000"/>
              </a:lnSpc>
              <a:spcBef>
                <a:spcPts val="0"/>
              </a:spcBef>
              <a:spcAft>
                <a:spcPts val="0"/>
              </a:spcAft>
              <a:buSzPts val="1800"/>
              <a:buChar char="●"/>
            </a:pPr>
            <a:r>
              <a:rPr lang="en"/>
              <a:t>3 INSET days</a:t>
            </a:r>
            <a:endParaRPr/>
          </a:p>
          <a:p>
            <a:pPr marL="457200" lvl="0" indent="-342900" algn="l" rtl="0">
              <a:lnSpc>
                <a:spcPct val="150000"/>
              </a:lnSpc>
              <a:spcBef>
                <a:spcPts val="0"/>
              </a:spcBef>
              <a:spcAft>
                <a:spcPts val="0"/>
              </a:spcAft>
              <a:buSzPts val="1800"/>
              <a:buChar char="●"/>
            </a:pPr>
            <a:r>
              <a:rPr lang="en"/>
              <a:t>Google Gemini Licences for all staff</a:t>
            </a:r>
            <a:endParaRPr/>
          </a:p>
          <a:p>
            <a:pPr marL="457200" lvl="0" indent="-342900" algn="l" rtl="0">
              <a:lnSpc>
                <a:spcPct val="150000"/>
              </a:lnSpc>
              <a:spcBef>
                <a:spcPts val="0"/>
              </a:spcBef>
              <a:spcAft>
                <a:spcPts val="0"/>
              </a:spcAft>
              <a:buSzPts val="1800"/>
              <a:buChar char="●"/>
            </a:pPr>
            <a:r>
              <a:rPr lang="en"/>
              <a:t>Google Gemini training</a:t>
            </a:r>
            <a:endParaRPr/>
          </a:p>
          <a:p>
            <a:pPr marL="457200" lvl="0" indent="-342900" algn="l" rtl="0">
              <a:lnSpc>
                <a:spcPct val="150000"/>
              </a:lnSpc>
              <a:spcBef>
                <a:spcPts val="0"/>
              </a:spcBef>
              <a:spcAft>
                <a:spcPts val="0"/>
              </a:spcAft>
              <a:buSzPts val="1800"/>
              <a:buChar char="●"/>
            </a:pPr>
            <a:r>
              <a:rPr lang="en"/>
              <a:t>Google Academy &amp; Goggle Lighthouse status</a:t>
            </a:r>
            <a:endParaRPr/>
          </a:p>
          <a:p>
            <a:pPr marL="457200" lvl="0" indent="-342900" algn="l" rtl="0">
              <a:lnSpc>
                <a:spcPct val="150000"/>
              </a:lnSpc>
              <a:spcBef>
                <a:spcPts val="0"/>
              </a:spcBef>
              <a:spcAft>
                <a:spcPts val="0"/>
              </a:spcAft>
              <a:buSzPts val="1800"/>
              <a:buChar char="●"/>
            </a:pPr>
            <a:r>
              <a:rPr lang="en"/>
              <a:t>Staff briefings sharing good practice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7"/>
          <p:cNvSpPr txBox="1">
            <a:spLocks noGrp="1"/>
          </p:cNvSpPr>
          <p:nvPr>
            <p:ph type="ctrTitle"/>
          </p:nvPr>
        </p:nvSpPr>
        <p:spPr>
          <a:xfrm>
            <a:off x="1003650" y="1205550"/>
            <a:ext cx="7566900" cy="36345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384886"/>
              </a:buClr>
              <a:buSzPts val="2000"/>
              <a:buChar char="●"/>
            </a:pPr>
            <a:r>
              <a:rPr lang="en" sz="2000" b="0">
                <a:solidFill>
                  <a:srgbClr val="384886"/>
                </a:solidFill>
              </a:rPr>
              <a:t>Commissioned the development of 19 bespoke agents/solutions across three areas:</a:t>
            </a:r>
            <a:endParaRPr sz="2000" b="0">
              <a:solidFill>
                <a:srgbClr val="384886"/>
              </a:solidFill>
            </a:endParaRPr>
          </a:p>
          <a:p>
            <a:pPr marL="457200" lvl="0" indent="-355600" algn="l" rtl="0">
              <a:spcBef>
                <a:spcPts val="0"/>
              </a:spcBef>
              <a:spcAft>
                <a:spcPts val="0"/>
              </a:spcAft>
              <a:buClr>
                <a:srgbClr val="384886"/>
              </a:buClr>
              <a:buSzPts val="2000"/>
              <a:buChar char="-"/>
            </a:pPr>
            <a:r>
              <a:rPr lang="en" sz="2000" b="0">
                <a:solidFill>
                  <a:srgbClr val="384886"/>
                </a:solidFill>
              </a:rPr>
              <a:t>Business Services</a:t>
            </a:r>
            <a:endParaRPr sz="2000" b="0">
              <a:solidFill>
                <a:srgbClr val="384886"/>
              </a:solidFill>
            </a:endParaRPr>
          </a:p>
          <a:p>
            <a:pPr marL="457200" lvl="0" indent="-355600" algn="l" rtl="0">
              <a:spcBef>
                <a:spcPts val="0"/>
              </a:spcBef>
              <a:spcAft>
                <a:spcPts val="0"/>
              </a:spcAft>
              <a:buClr>
                <a:srgbClr val="384886"/>
              </a:buClr>
              <a:buSzPts val="2000"/>
              <a:buChar char="-"/>
            </a:pPr>
            <a:r>
              <a:rPr lang="en" sz="2000" b="0">
                <a:solidFill>
                  <a:srgbClr val="384886"/>
                </a:solidFill>
              </a:rPr>
              <a:t>Student Experience</a:t>
            </a:r>
            <a:endParaRPr sz="2000" b="0">
              <a:solidFill>
                <a:srgbClr val="384886"/>
              </a:solidFill>
            </a:endParaRPr>
          </a:p>
          <a:p>
            <a:pPr marL="457200" lvl="0" indent="-355600" algn="l" rtl="0">
              <a:spcBef>
                <a:spcPts val="0"/>
              </a:spcBef>
              <a:spcAft>
                <a:spcPts val="0"/>
              </a:spcAft>
              <a:buClr>
                <a:srgbClr val="384886"/>
              </a:buClr>
              <a:buSzPts val="2000"/>
              <a:buChar char="-"/>
            </a:pPr>
            <a:r>
              <a:rPr lang="en" sz="2000" b="0">
                <a:solidFill>
                  <a:srgbClr val="384886"/>
                </a:solidFill>
              </a:rPr>
              <a:t>Teaching and Learning</a:t>
            </a:r>
            <a:endParaRPr sz="2000" b="0">
              <a:solidFill>
                <a:srgbClr val="384886"/>
              </a:solidFill>
            </a:endParaRPr>
          </a:p>
          <a:p>
            <a:pPr marL="0" lvl="0" indent="0" algn="l" rtl="0">
              <a:spcBef>
                <a:spcPts val="0"/>
              </a:spcBef>
              <a:spcAft>
                <a:spcPts val="0"/>
              </a:spcAft>
              <a:buNone/>
            </a:pPr>
            <a:endParaRPr sz="2000" b="0">
              <a:solidFill>
                <a:srgbClr val="384886"/>
              </a:solidFill>
            </a:endParaRPr>
          </a:p>
          <a:p>
            <a:pPr marL="457200" lvl="0" indent="-355600" algn="l" rtl="0">
              <a:spcBef>
                <a:spcPts val="0"/>
              </a:spcBef>
              <a:spcAft>
                <a:spcPts val="0"/>
              </a:spcAft>
              <a:buClr>
                <a:srgbClr val="384886"/>
              </a:buClr>
              <a:buSzPts val="2000"/>
              <a:buChar char="●"/>
            </a:pPr>
            <a:r>
              <a:rPr lang="en" sz="2000" b="0">
                <a:solidFill>
                  <a:srgbClr val="384886"/>
                </a:solidFill>
              </a:rPr>
              <a:t>All the agents have been heavily tested before being deployed to the wider college for use, including ensuring enhanced safeguarding controls are in place</a:t>
            </a:r>
            <a:endParaRPr sz="2000" b="0">
              <a:solidFill>
                <a:srgbClr val="384886"/>
              </a:solidFill>
            </a:endParaRPr>
          </a:p>
          <a:p>
            <a:pPr marL="457200" lvl="0" indent="-355600" algn="l" rtl="0">
              <a:spcBef>
                <a:spcPts val="1000"/>
              </a:spcBef>
              <a:spcAft>
                <a:spcPts val="0"/>
              </a:spcAft>
              <a:buClr>
                <a:srgbClr val="384886"/>
              </a:buClr>
              <a:buSzPts val="2000"/>
              <a:buChar char="●"/>
            </a:pPr>
            <a:r>
              <a:rPr lang="en" sz="2000" b="0">
                <a:solidFill>
                  <a:srgbClr val="384886"/>
                </a:solidFill>
              </a:rPr>
              <a:t>Everything we have built is fully compliant with the EU AI Act</a:t>
            </a:r>
            <a:endParaRPr sz="2000" b="0">
              <a:solidFill>
                <a:srgbClr val="384886"/>
              </a:solidFill>
            </a:endParaRPr>
          </a:p>
        </p:txBody>
      </p:sp>
      <p:sp>
        <p:nvSpPr>
          <p:cNvPr id="116" name="Google Shape;116;p27"/>
          <p:cNvSpPr txBox="1">
            <a:spLocks noGrp="1"/>
          </p:cNvSpPr>
          <p:nvPr>
            <p:ph type="ctrTitle"/>
          </p:nvPr>
        </p:nvSpPr>
        <p:spPr>
          <a:xfrm>
            <a:off x="1003650" y="26975"/>
            <a:ext cx="7877100" cy="96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00AAA6"/>
                </a:solidFill>
              </a:rPr>
              <a:t>Artificial Intelligence</a:t>
            </a:r>
            <a:endParaRPr>
              <a:solidFill>
                <a:srgbClr val="00AAA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8"/>
          <p:cNvSpPr txBox="1">
            <a:spLocks noGrp="1"/>
          </p:cNvSpPr>
          <p:nvPr>
            <p:ph type="ctrTitle"/>
          </p:nvPr>
        </p:nvSpPr>
        <p:spPr>
          <a:xfrm>
            <a:off x="1003650" y="1205550"/>
            <a:ext cx="4563300" cy="36345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384886"/>
              </a:buClr>
              <a:buSzPts val="2000"/>
              <a:buChar char="●"/>
            </a:pPr>
            <a:r>
              <a:rPr lang="en" sz="2000" b="0">
                <a:solidFill>
                  <a:srgbClr val="384886"/>
                </a:solidFill>
              </a:rPr>
              <a:t>Combining AI capabilities to achieve a bespoke output.</a:t>
            </a:r>
            <a:endParaRPr sz="2000" b="0">
              <a:solidFill>
                <a:srgbClr val="384886"/>
              </a:solidFill>
            </a:endParaRPr>
          </a:p>
          <a:p>
            <a:pPr marL="457200" lvl="0" indent="-355600" algn="l" rtl="0">
              <a:spcBef>
                <a:spcPts val="0"/>
              </a:spcBef>
              <a:spcAft>
                <a:spcPts val="0"/>
              </a:spcAft>
              <a:buClr>
                <a:srgbClr val="384886"/>
              </a:buClr>
              <a:buSzPts val="2000"/>
              <a:buChar char="●"/>
            </a:pPr>
            <a:r>
              <a:rPr lang="en" sz="2000" b="0">
                <a:solidFill>
                  <a:srgbClr val="384886"/>
                </a:solidFill>
              </a:rPr>
              <a:t>Prompt engineered and designed to deliver a predefined, consistent output.</a:t>
            </a:r>
            <a:endParaRPr sz="2000" b="0">
              <a:solidFill>
                <a:srgbClr val="384886"/>
              </a:solidFill>
            </a:endParaRPr>
          </a:p>
          <a:p>
            <a:pPr marL="457200" lvl="0" indent="-355600" algn="l" rtl="0">
              <a:spcBef>
                <a:spcPts val="0"/>
              </a:spcBef>
              <a:spcAft>
                <a:spcPts val="1000"/>
              </a:spcAft>
              <a:buClr>
                <a:srgbClr val="384886"/>
              </a:buClr>
              <a:buSzPts val="2000"/>
              <a:buChar char="●"/>
            </a:pPr>
            <a:r>
              <a:rPr lang="en" sz="2000" b="0">
                <a:solidFill>
                  <a:srgbClr val="384886"/>
                </a:solidFill>
              </a:rPr>
              <a:t>Ensures the solution addresses the full problem rather than a generic “off the shelf” solution designed to meet the general need</a:t>
            </a:r>
            <a:endParaRPr sz="2000" b="0">
              <a:solidFill>
                <a:srgbClr val="384886"/>
              </a:solidFill>
            </a:endParaRPr>
          </a:p>
        </p:txBody>
      </p:sp>
      <p:sp>
        <p:nvSpPr>
          <p:cNvPr id="122" name="Google Shape;122;p28"/>
          <p:cNvSpPr txBox="1">
            <a:spLocks noGrp="1"/>
          </p:cNvSpPr>
          <p:nvPr>
            <p:ph type="ctrTitle"/>
          </p:nvPr>
        </p:nvSpPr>
        <p:spPr>
          <a:xfrm>
            <a:off x="1003650" y="26975"/>
            <a:ext cx="7877100" cy="96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What is an agent?</a:t>
            </a:r>
            <a:endParaRPr>
              <a:solidFill>
                <a:srgbClr val="00AAA6"/>
              </a:solidFill>
            </a:endParaRPr>
          </a:p>
        </p:txBody>
      </p:sp>
      <p:pic>
        <p:nvPicPr>
          <p:cNvPr id="123" name="Google Shape;123;p28"/>
          <p:cNvPicPr preferRelativeResize="0"/>
          <p:nvPr/>
        </p:nvPicPr>
        <p:blipFill>
          <a:blip r:embed="rId3">
            <a:alphaModFix/>
          </a:blip>
          <a:stretch>
            <a:fillRect/>
          </a:stretch>
        </p:blipFill>
        <p:spPr>
          <a:xfrm>
            <a:off x="6176550" y="917075"/>
            <a:ext cx="2563617" cy="38454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9"/>
          <p:cNvSpPr txBox="1">
            <a:spLocks noGrp="1"/>
          </p:cNvSpPr>
          <p:nvPr>
            <p:ph type="title"/>
          </p:nvPr>
        </p:nvSpPr>
        <p:spPr>
          <a:xfrm>
            <a:off x="898650" y="1118125"/>
            <a:ext cx="7027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29"/>
          <p:cNvSpPr txBox="1">
            <a:spLocks noGrp="1"/>
          </p:cNvSpPr>
          <p:nvPr>
            <p:ph type="body" idx="1"/>
          </p:nvPr>
        </p:nvSpPr>
        <p:spPr>
          <a:xfrm>
            <a:off x="898650" y="1690825"/>
            <a:ext cx="7573800" cy="2885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endParaRPr/>
          </a:p>
        </p:txBody>
      </p:sp>
      <p:pic>
        <p:nvPicPr>
          <p:cNvPr id="130" name="Google Shape;130;p29"/>
          <p:cNvPicPr preferRelativeResize="0"/>
          <p:nvPr/>
        </p:nvPicPr>
        <p:blipFill rotWithShape="1">
          <a:blip r:embed="rId3">
            <a:alphaModFix/>
          </a:blip>
          <a:srcRect t="7918" r="50000" b="4493"/>
          <a:stretch/>
        </p:blipFill>
        <p:spPr>
          <a:xfrm>
            <a:off x="184775" y="410188"/>
            <a:ext cx="8774451" cy="4323125"/>
          </a:xfrm>
          <a:prstGeom prst="rect">
            <a:avLst/>
          </a:prstGeom>
          <a:noFill/>
          <a:ln>
            <a:noFill/>
          </a:ln>
        </p:spPr>
      </p:pic>
      <p:sp>
        <p:nvSpPr>
          <p:cNvPr id="131" name="Google Shape;131;p29"/>
          <p:cNvSpPr txBox="1">
            <a:spLocks noGrp="1"/>
          </p:cNvSpPr>
          <p:nvPr>
            <p:ph type="body" idx="1"/>
          </p:nvPr>
        </p:nvSpPr>
        <p:spPr>
          <a:xfrm>
            <a:off x="5254350" y="1798650"/>
            <a:ext cx="3465900" cy="2694600"/>
          </a:xfrm>
          <a:prstGeom prst="rect">
            <a:avLst/>
          </a:prstGeom>
          <a:solidFill>
            <a:schemeClr val="lt1"/>
          </a:solidFill>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800" b="1">
                <a:solidFill>
                  <a:srgbClr val="00AAA6"/>
                </a:solidFill>
              </a:rPr>
              <a:t>Barton AI</a:t>
            </a:r>
            <a:endParaRPr/>
          </a:p>
          <a:p>
            <a:pPr marL="457200" lvl="0" indent="-342900" algn="l" rtl="0">
              <a:spcBef>
                <a:spcPts val="0"/>
              </a:spcBef>
              <a:spcAft>
                <a:spcPts val="0"/>
              </a:spcAft>
              <a:buSzPts val="1800"/>
              <a:buChar char="●"/>
            </a:pPr>
            <a:r>
              <a:rPr lang="en"/>
              <a:t>Our front end to LLMs </a:t>
            </a:r>
            <a:endParaRPr/>
          </a:p>
          <a:p>
            <a:pPr marL="457200" lvl="0" indent="-342900" algn="l" rtl="0">
              <a:spcBef>
                <a:spcPts val="0"/>
              </a:spcBef>
              <a:spcAft>
                <a:spcPts val="0"/>
              </a:spcAft>
              <a:buSzPts val="1800"/>
              <a:buChar char="●"/>
            </a:pPr>
            <a:r>
              <a:rPr lang="en"/>
              <a:t>Sits within our Digital tenancy - we can monitor questions and safeguard responses </a:t>
            </a:r>
            <a:endParaRPr/>
          </a:p>
          <a:p>
            <a:pPr marL="457200" lvl="0" indent="-342900" algn="l" rtl="0">
              <a:spcBef>
                <a:spcPts val="0"/>
              </a:spcBef>
              <a:spcAft>
                <a:spcPts val="0"/>
              </a:spcAft>
              <a:buSzPts val="1800"/>
              <a:buChar char="●"/>
            </a:pPr>
            <a:r>
              <a:rPr lang="en"/>
              <a:t>Free access for all students from October 2025</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0"/>
          <p:cNvSpPr txBox="1">
            <a:spLocks noGrp="1"/>
          </p:cNvSpPr>
          <p:nvPr>
            <p:ph type="title"/>
          </p:nvPr>
        </p:nvSpPr>
        <p:spPr>
          <a:xfrm>
            <a:off x="1379025" y="592275"/>
            <a:ext cx="3491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Barton Buddy</a:t>
            </a:r>
            <a:endParaRPr/>
          </a:p>
        </p:txBody>
      </p:sp>
      <p:sp>
        <p:nvSpPr>
          <p:cNvPr id="137" name="Google Shape;137;p30"/>
          <p:cNvSpPr txBox="1">
            <a:spLocks noGrp="1"/>
          </p:cNvSpPr>
          <p:nvPr>
            <p:ph type="body" idx="1"/>
          </p:nvPr>
        </p:nvSpPr>
        <p:spPr>
          <a:xfrm>
            <a:off x="790750" y="1492800"/>
            <a:ext cx="4079400" cy="30837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a:solidFill>
                  <a:srgbClr val="123F6D"/>
                </a:solidFill>
              </a:rPr>
              <a:t>Provides students easy access to:</a:t>
            </a:r>
            <a:endParaRPr>
              <a:solidFill>
                <a:srgbClr val="123F6D"/>
              </a:solidFill>
            </a:endParaRPr>
          </a:p>
          <a:p>
            <a:pPr marL="0" lvl="0" indent="0" algn="l" rtl="0">
              <a:lnSpc>
                <a:spcPct val="90000"/>
              </a:lnSpc>
              <a:spcBef>
                <a:spcPts val="0"/>
              </a:spcBef>
              <a:spcAft>
                <a:spcPts val="0"/>
              </a:spcAft>
              <a:buNone/>
            </a:pPr>
            <a:endParaRPr>
              <a:solidFill>
                <a:srgbClr val="123F6D"/>
              </a:solidFill>
            </a:endParaRPr>
          </a:p>
          <a:p>
            <a:pPr marL="457200" lvl="0" indent="-342900" algn="l" rtl="0">
              <a:lnSpc>
                <a:spcPct val="90000"/>
              </a:lnSpc>
              <a:spcBef>
                <a:spcPts val="0"/>
              </a:spcBef>
              <a:spcAft>
                <a:spcPts val="0"/>
              </a:spcAft>
              <a:buClr>
                <a:srgbClr val="123F6D"/>
              </a:buClr>
              <a:buSzPts val="1800"/>
              <a:buFont typeface="Arial"/>
              <a:buChar char="●"/>
            </a:pPr>
            <a:r>
              <a:rPr lang="en">
                <a:solidFill>
                  <a:srgbClr val="123F6D"/>
                </a:solidFill>
              </a:rPr>
              <a:t>Information about attendance, grades, timetable, exams</a:t>
            </a:r>
            <a:endParaRPr>
              <a:solidFill>
                <a:srgbClr val="123F6D"/>
              </a:solidFill>
            </a:endParaRPr>
          </a:p>
          <a:p>
            <a:pPr marL="457200" lvl="0" indent="-342900" algn="l" rtl="0">
              <a:lnSpc>
                <a:spcPct val="90000"/>
              </a:lnSpc>
              <a:spcBef>
                <a:spcPts val="0"/>
              </a:spcBef>
              <a:spcAft>
                <a:spcPts val="0"/>
              </a:spcAft>
              <a:buClr>
                <a:srgbClr val="123F6D"/>
              </a:buClr>
              <a:buSzPts val="1800"/>
              <a:buFont typeface="Arial"/>
              <a:buChar char="●"/>
            </a:pPr>
            <a:r>
              <a:rPr lang="en">
                <a:solidFill>
                  <a:srgbClr val="123F6D"/>
                </a:solidFill>
              </a:rPr>
              <a:t>Bus services </a:t>
            </a:r>
            <a:endParaRPr>
              <a:solidFill>
                <a:srgbClr val="123F6D"/>
              </a:solidFill>
            </a:endParaRPr>
          </a:p>
          <a:p>
            <a:pPr marL="457200" lvl="0" indent="-342900" algn="l" rtl="0">
              <a:lnSpc>
                <a:spcPct val="90000"/>
              </a:lnSpc>
              <a:spcBef>
                <a:spcPts val="0"/>
              </a:spcBef>
              <a:spcAft>
                <a:spcPts val="0"/>
              </a:spcAft>
              <a:buClr>
                <a:srgbClr val="123F6D"/>
              </a:buClr>
              <a:buSzPts val="1800"/>
              <a:buFont typeface="Arial"/>
              <a:buChar char="●"/>
            </a:pPr>
            <a:r>
              <a:rPr lang="en">
                <a:solidFill>
                  <a:srgbClr val="123F6D"/>
                </a:solidFill>
              </a:rPr>
              <a:t>Offer health and wellbeing guidance and support</a:t>
            </a:r>
            <a:endParaRPr>
              <a:solidFill>
                <a:srgbClr val="123F6D"/>
              </a:solidFill>
            </a:endParaRPr>
          </a:p>
          <a:p>
            <a:pPr marL="457200" lvl="0" indent="-342900" algn="l" rtl="0">
              <a:lnSpc>
                <a:spcPct val="90000"/>
              </a:lnSpc>
              <a:spcBef>
                <a:spcPts val="0"/>
              </a:spcBef>
              <a:spcAft>
                <a:spcPts val="0"/>
              </a:spcAft>
              <a:buClr>
                <a:srgbClr val="123F6D"/>
              </a:buClr>
              <a:buSzPts val="1800"/>
              <a:buFont typeface="Arial"/>
              <a:buChar char="●"/>
            </a:pPr>
            <a:r>
              <a:rPr lang="en">
                <a:solidFill>
                  <a:srgbClr val="123F6D"/>
                </a:solidFill>
              </a:rPr>
              <a:t>Provide information on Q-Xtras, Library services, careers guidance </a:t>
            </a:r>
            <a:endParaRPr>
              <a:solidFill>
                <a:srgbClr val="123F6D"/>
              </a:solidFill>
            </a:endParaRPr>
          </a:p>
          <a:p>
            <a:pPr marL="457200" lvl="0" indent="-342900" algn="l" rtl="0">
              <a:lnSpc>
                <a:spcPct val="90000"/>
              </a:lnSpc>
              <a:spcBef>
                <a:spcPts val="0"/>
              </a:spcBef>
              <a:spcAft>
                <a:spcPts val="0"/>
              </a:spcAft>
              <a:buClr>
                <a:srgbClr val="123F6D"/>
              </a:buClr>
              <a:buSzPts val="1800"/>
              <a:buFont typeface="Arial"/>
              <a:buChar char="●"/>
            </a:pPr>
            <a:r>
              <a:rPr lang="en">
                <a:solidFill>
                  <a:srgbClr val="123F6D"/>
                </a:solidFill>
              </a:rPr>
              <a:t>Cafe/Restaurant menus</a:t>
            </a:r>
            <a:endParaRPr>
              <a:solidFill>
                <a:srgbClr val="123F6D"/>
              </a:solidFill>
            </a:endParaRPr>
          </a:p>
        </p:txBody>
      </p:sp>
      <p:pic>
        <p:nvPicPr>
          <p:cNvPr id="138" name="Google Shape;138;p30"/>
          <p:cNvPicPr preferRelativeResize="0"/>
          <p:nvPr/>
        </p:nvPicPr>
        <p:blipFill>
          <a:blip r:embed="rId3">
            <a:alphaModFix/>
          </a:blip>
          <a:stretch>
            <a:fillRect/>
          </a:stretch>
        </p:blipFill>
        <p:spPr>
          <a:xfrm>
            <a:off x="4870125" y="719975"/>
            <a:ext cx="3856550" cy="3856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31"/>
          <p:cNvSpPr txBox="1">
            <a:spLocks noGrp="1"/>
          </p:cNvSpPr>
          <p:nvPr>
            <p:ph type="title"/>
          </p:nvPr>
        </p:nvSpPr>
        <p:spPr>
          <a:xfrm>
            <a:off x="311700" y="576425"/>
            <a:ext cx="5874000" cy="800400"/>
          </a:xfrm>
          <a:prstGeom prst="rect">
            <a:avLst/>
          </a:prstGeom>
        </p:spPr>
        <p:txBody>
          <a:bodyPr spcFirstLastPara="1" wrap="square" lIns="91425" tIns="91425" rIns="91425" bIns="91425" anchor="t" anchorCtr="0">
            <a:noAutofit/>
          </a:bodyPr>
          <a:lstStyle/>
          <a:p>
            <a:pPr marL="914400" lvl="0" indent="0" algn="l" rtl="0">
              <a:spcBef>
                <a:spcPts val="0"/>
              </a:spcBef>
              <a:spcAft>
                <a:spcPts val="0"/>
              </a:spcAft>
              <a:buClr>
                <a:schemeClr val="dk1"/>
              </a:buClr>
              <a:buSzPts val="1100"/>
              <a:buFont typeface="Arial"/>
              <a:buNone/>
            </a:pPr>
            <a:r>
              <a:rPr lang="en" sz="2200">
                <a:solidFill>
                  <a:schemeClr val="accent5"/>
                </a:solidFill>
              </a:rPr>
              <a:t>What is the problem AI could help us solve?</a:t>
            </a:r>
            <a:r>
              <a:rPr lang="en" sz="3000"/>
              <a:t> </a:t>
            </a:r>
            <a:endParaRPr sz="3000"/>
          </a:p>
          <a:p>
            <a:pPr marL="0" lvl="0" indent="0" algn="l" rtl="0">
              <a:spcBef>
                <a:spcPts val="0"/>
              </a:spcBef>
              <a:spcAft>
                <a:spcPts val="0"/>
              </a:spcAft>
              <a:buNone/>
            </a:pPr>
            <a:endParaRPr/>
          </a:p>
        </p:txBody>
      </p:sp>
      <p:sp>
        <p:nvSpPr>
          <p:cNvPr id="144" name="Google Shape;144;p31"/>
          <p:cNvSpPr txBox="1">
            <a:spLocks noGrp="1"/>
          </p:cNvSpPr>
          <p:nvPr>
            <p:ph type="body" idx="1"/>
          </p:nvPr>
        </p:nvSpPr>
        <p:spPr>
          <a:xfrm>
            <a:off x="1038000" y="1386300"/>
            <a:ext cx="5147700" cy="338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Font typeface="Arial"/>
              <a:buNone/>
            </a:pPr>
            <a:endParaRPr sz="1200" b="1">
              <a:solidFill>
                <a:srgbClr val="123F6D"/>
              </a:solidFill>
            </a:endParaRPr>
          </a:p>
          <a:p>
            <a:pPr marL="0" lvl="0" indent="0" algn="l" rtl="0">
              <a:spcBef>
                <a:spcPts val="1200"/>
              </a:spcBef>
              <a:spcAft>
                <a:spcPts val="0"/>
              </a:spcAft>
              <a:buClr>
                <a:schemeClr val="dk1"/>
              </a:buClr>
              <a:buSzPts val="1100"/>
              <a:buFont typeface="Arial"/>
              <a:buNone/>
            </a:pPr>
            <a:r>
              <a:rPr lang="en" sz="1800" b="1"/>
              <a:t>Link to </a:t>
            </a:r>
            <a:r>
              <a:rPr lang="en" sz="1800" b="1">
                <a:solidFill>
                  <a:srgbClr val="123F6D"/>
                </a:solidFill>
              </a:rPr>
              <a:t>Strategic Priorities </a:t>
            </a:r>
            <a:endParaRPr sz="1800" b="1">
              <a:solidFill>
                <a:srgbClr val="123F6D"/>
              </a:solidFill>
            </a:endParaRPr>
          </a:p>
          <a:p>
            <a:pPr marL="457200" lvl="0" indent="-342900" algn="l" rtl="0">
              <a:spcBef>
                <a:spcPts val="1200"/>
              </a:spcBef>
              <a:spcAft>
                <a:spcPts val="0"/>
              </a:spcAft>
              <a:buClr>
                <a:srgbClr val="123F6D"/>
              </a:buClr>
              <a:buSzPts val="1800"/>
              <a:buChar char="●"/>
            </a:pPr>
            <a:r>
              <a:rPr lang="en" sz="1800" b="1">
                <a:solidFill>
                  <a:srgbClr val="123F6D"/>
                </a:solidFill>
              </a:rPr>
              <a:t>Attract, recruit, develop and retain staff</a:t>
            </a:r>
            <a:endParaRPr sz="1800" b="1">
              <a:solidFill>
                <a:srgbClr val="123F6D"/>
              </a:solidFill>
            </a:endParaRPr>
          </a:p>
          <a:p>
            <a:pPr marL="457200" lvl="0" indent="-342900" algn="l" rtl="0">
              <a:spcBef>
                <a:spcPts val="0"/>
              </a:spcBef>
              <a:spcAft>
                <a:spcPts val="0"/>
              </a:spcAft>
              <a:buClr>
                <a:srgbClr val="123F6D"/>
              </a:buClr>
              <a:buSzPts val="1800"/>
              <a:buChar char="●"/>
            </a:pPr>
            <a:r>
              <a:rPr lang="en" sz="1800">
                <a:solidFill>
                  <a:srgbClr val="123F6D"/>
                </a:solidFill>
              </a:rPr>
              <a:t>Exceptional outcomes and experiences for all students</a:t>
            </a:r>
            <a:endParaRPr sz="1800">
              <a:solidFill>
                <a:srgbClr val="123F6D"/>
              </a:solidFill>
            </a:endParaRPr>
          </a:p>
          <a:p>
            <a:pPr marL="457200" lvl="0" indent="-342900" algn="l" rtl="0">
              <a:spcBef>
                <a:spcPts val="0"/>
              </a:spcBef>
              <a:spcAft>
                <a:spcPts val="0"/>
              </a:spcAft>
              <a:buClr>
                <a:srgbClr val="123F6D"/>
              </a:buClr>
              <a:buSzPts val="1800"/>
              <a:buChar char="●"/>
            </a:pPr>
            <a:r>
              <a:rPr lang="en" sz="1800">
                <a:solidFill>
                  <a:srgbClr val="123F6D"/>
                </a:solidFill>
              </a:rPr>
              <a:t>Enable all students to access digital resources, and develop the appropriate digital skills, so that they might meet the changing careers landscape with confidence </a:t>
            </a:r>
            <a:endParaRPr>
              <a:solidFill>
                <a:srgbClr val="123F6D"/>
              </a:solidFill>
            </a:endParaRPr>
          </a:p>
        </p:txBody>
      </p:sp>
      <p:pic>
        <p:nvPicPr>
          <p:cNvPr id="145" name="Google Shape;145;p31"/>
          <p:cNvPicPr preferRelativeResize="0"/>
          <p:nvPr/>
        </p:nvPicPr>
        <p:blipFill>
          <a:blip r:embed="rId3">
            <a:alphaModFix/>
          </a:blip>
          <a:stretch>
            <a:fillRect/>
          </a:stretch>
        </p:blipFill>
        <p:spPr>
          <a:xfrm>
            <a:off x="6528000" y="3391625"/>
            <a:ext cx="2407148" cy="1571460"/>
          </a:xfrm>
          <a:prstGeom prst="rect">
            <a:avLst/>
          </a:prstGeom>
          <a:noFill/>
          <a:ln>
            <a:noFill/>
          </a:ln>
        </p:spPr>
      </p:pic>
      <p:pic>
        <p:nvPicPr>
          <p:cNvPr id="146" name="Google Shape;146;p31"/>
          <p:cNvPicPr preferRelativeResize="0"/>
          <p:nvPr/>
        </p:nvPicPr>
        <p:blipFill rotWithShape="1">
          <a:blip r:embed="rId4">
            <a:alphaModFix/>
          </a:blip>
          <a:srcRect t="-1390" b="1390"/>
          <a:stretch/>
        </p:blipFill>
        <p:spPr>
          <a:xfrm>
            <a:off x="6528000" y="1768375"/>
            <a:ext cx="2407148" cy="1584702"/>
          </a:xfrm>
          <a:prstGeom prst="rect">
            <a:avLst/>
          </a:prstGeom>
          <a:noFill/>
          <a:ln>
            <a:noFill/>
          </a:ln>
        </p:spPr>
      </p:pic>
      <p:pic>
        <p:nvPicPr>
          <p:cNvPr id="147" name="Google Shape;147;p31"/>
          <p:cNvPicPr preferRelativeResize="0"/>
          <p:nvPr/>
        </p:nvPicPr>
        <p:blipFill>
          <a:blip r:embed="rId5">
            <a:alphaModFix/>
          </a:blip>
          <a:stretch>
            <a:fillRect/>
          </a:stretch>
        </p:blipFill>
        <p:spPr>
          <a:xfrm>
            <a:off x="6528000" y="161636"/>
            <a:ext cx="2407148" cy="16067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2"/>
          <p:cNvSpPr txBox="1">
            <a:spLocks noGrp="1"/>
          </p:cNvSpPr>
          <p:nvPr>
            <p:ph type="body" idx="1"/>
          </p:nvPr>
        </p:nvSpPr>
        <p:spPr>
          <a:xfrm>
            <a:off x="1305225" y="717300"/>
            <a:ext cx="4771200" cy="370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accent5"/>
                </a:solidFill>
              </a:rPr>
              <a:t>Challenge: </a:t>
            </a:r>
            <a:r>
              <a:rPr lang="en" sz="1800" b="1">
                <a:solidFill>
                  <a:srgbClr val="123F6D"/>
                </a:solidFill>
              </a:rPr>
              <a:t>Staff workload</a:t>
            </a:r>
            <a:endParaRPr sz="1800" b="1">
              <a:solidFill>
                <a:srgbClr val="123F6D"/>
              </a:solidFill>
            </a:endParaRPr>
          </a:p>
          <a:p>
            <a:pPr marL="0" lvl="0" indent="0" algn="l" rtl="0">
              <a:spcBef>
                <a:spcPts val="0"/>
              </a:spcBef>
              <a:spcAft>
                <a:spcPts val="0"/>
              </a:spcAft>
              <a:buNone/>
            </a:pPr>
            <a:endParaRPr sz="400" b="1"/>
          </a:p>
          <a:p>
            <a:pPr marL="0" lvl="0" indent="0" algn="l" rtl="0">
              <a:spcBef>
                <a:spcPts val="0"/>
              </a:spcBef>
              <a:spcAft>
                <a:spcPts val="0"/>
              </a:spcAft>
              <a:buNone/>
            </a:pPr>
            <a:r>
              <a:rPr lang="en" sz="1800" b="1">
                <a:solidFill>
                  <a:schemeClr val="accent5"/>
                </a:solidFill>
              </a:rPr>
              <a:t>Proposal: </a:t>
            </a:r>
            <a:r>
              <a:rPr lang="en" sz="1800"/>
              <a:t>Develop bespoke AI agents that </a:t>
            </a:r>
            <a:r>
              <a:rPr lang="en" sz="1800" b="1" i="1">
                <a:solidFill>
                  <a:srgbClr val="123F6D"/>
                </a:solidFill>
              </a:rPr>
              <a:t>reduce the volume of work</a:t>
            </a:r>
            <a:r>
              <a:rPr lang="en" sz="1800">
                <a:solidFill>
                  <a:srgbClr val="123F6D"/>
                </a:solidFill>
              </a:rPr>
              <a:t>, particularly low level, repetitive administrative tasks</a:t>
            </a:r>
            <a:endParaRPr sz="1800"/>
          </a:p>
          <a:p>
            <a:pPr marL="0" lvl="0" indent="0" algn="l" rtl="0">
              <a:spcBef>
                <a:spcPts val="1200"/>
              </a:spcBef>
              <a:spcAft>
                <a:spcPts val="1200"/>
              </a:spcAft>
              <a:buNone/>
            </a:pPr>
            <a:r>
              <a:rPr lang="en" sz="1800"/>
              <a:t>…</a:t>
            </a:r>
            <a:r>
              <a:rPr lang="en" sz="1800">
                <a:solidFill>
                  <a:srgbClr val="123F6D"/>
                </a:solidFill>
              </a:rPr>
              <a:t>and thereby </a:t>
            </a:r>
            <a:r>
              <a:rPr lang="en" sz="1800" b="1" i="1">
                <a:solidFill>
                  <a:srgbClr val="123F6D"/>
                </a:solidFill>
              </a:rPr>
              <a:t>improve the quality of work </a:t>
            </a:r>
            <a:r>
              <a:rPr lang="en" sz="1800">
                <a:solidFill>
                  <a:srgbClr val="123F6D"/>
                </a:solidFill>
              </a:rPr>
              <a:t>(in terms of </a:t>
            </a:r>
            <a:r>
              <a:rPr lang="en" sz="1800" b="1">
                <a:solidFill>
                  <a:srgbClr val="123F6D"/>
                </a:solidFill>
              </a:rPr>
              <a:t>accuracy</a:t>
            </a:r>
            <a:r>
              <a:rPr lang="en" sz="1800">
                <a:solidFill>
                  <a:srgbClr val="123F6D"/>
                </a:solidFill>
              </a:rPr>
              <a:t> of work, and </a:t>
            </a:r>
            <a:r>
              <a:rPr lang="en" sz="1800" b="1">
                <a:solidFill>
                  <a:srgbClr val="123F6D"/>
                </a:solidFill>
              </a:rPr>
              <a:t>enjoyment </a:t>
            </a:r>
            <a:r>
              <a:rPr lang="en" sz="1800">
                <a:solidFill>
                  <a:srgbClr val="123F6D"/>
                </a:solidFill>
              </a:rPr>
              <a:t>of work)</a:t>
            </a:r>
            <a:endParaRPr>
              <a:solidFill>
                <a:srgbClr val="123F6D"/>
              </a:solidFill>
            </a:endParaRPr>
          </a:p>
        </p:txBody>
      </p:sp>
      <p:pic>
        <p:nvPicPr>
          <p:cNvPr id="153" name="Google Shape;153;p32"/>
          <p:cNvPicPr preferRelativeResize="0"/>
          <p:nvPr/>
        </p:nvPicPr>
        <p:blipFill rotWithShape="1">
          <a:blip r:embed="rId3">
            <a:alphaModFix/>
          </a:blip>
          <a:srcRect t="2448"/>
          <a:stretch/>
        </p:blipFill>
        <p:spPr>
          <a:xfrm>
            <a:off x="6524025" y="3385500"/>
            <a:ext cx="2407148" cy="1562751"/>
          </a:xfrm>
          <a:prstGeom prst="rect">
            <a:avLst/>
          </a:prstGeom>
          <a:noFill/>
          <a:ln>
            <a:noFill/>
          </a:ln>
        </p:spPr>
      </p:pic>
      <p:pic>
        <p:nvPicPr>
          <p:cNvPr id="154" name="Google Shape;154;p32"/>
          <p:cNvPicPr preferRelativeResize="0"/>
          <p:nvPr/>
        </p:nvPicPr>
        <p:blipFill rotWithShape="1">
          <a:blip r:embed="rId4">
            <a:alphaModFix/>
          </a:blip>
          <a:srcRect b="2733"/>
          <a:stretch/>
        </p:blipFill>
        <p:spPr>
          <a:xfrm>
            <a:off x="6524025" y="195250"/>
            <a:ext cx="2407148" cy="1562751"/>
          </a:xfrm>
          <a:prstGeom prst="rect">
            <a:avLst/>
          </a:prstGeom>
          <a:noFill/>
          <a:ln>
            <a:noFill/>
          </a:ln>
        </p:spPr>
      </p:pic>
      <p:pic>
        <p:nvPicPr>
          <p:cNvPr id="155" name="Google Shape;155;p32"/>
          <p:cNvPicPr preferRelativeResize="0"/>
          <p:nvPr/>
        </p:nvPicPr>
        <p:blipFill rotWithShape="1">
          <a:blip r:embed="rId5">
            <a:alphaModFix/>
          </a:blip>
          <a:srcRect b="2733"/>
          <a:stretch/>
        </p:blipFill>
        <p:spPr>
          <a:xfrm>
            <a:off x="6524025" y="1790375"/>
            <a:ext cx="2407148" cy="15627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33"/>
          <p:cNvPicPr preferRelativeResize="0"/>
          <p:nvPr/>
        </p:nvPicPr>
        <p:blipFill rotWithShape="1">
          <a:blip r:embed="rId3">
            <a:alphaModFix/>
          </a:blip>
          <a:srcRect l="9264"/>
          <a:stretch/>
        </p:blipFill>
        <p:spPr>
          <a:xfrm>
            <a:off x="6524025" y="195250"/>
            <a:ext cx="2407150" cy="1562750"/>
          </a:xfrm>
          <a:prstGeom prst="rect">
            <a:avLst/>
          </a:prstGeom>
          <a:noFill/>
          <a:ln>
            <a:noFill/>
          </a:ln>
        </p:spPr>
      </p:pic>
      <p:pic>
        <p:nvPicPr>
          <p:cNvPr id="161" name="Google Shape;161;p33"/>
          <p:cNvPicPr preferRelativeResize="0"/>
          <p:nvPr/>
        </p:nvPicPr>
        <p:blipFill rotWithShape="1">
          <a:blip r:embed="rId4">
            <a:alphaModFix/>
          </a:blip>
          <a:srcRect t="26748" b="29948"/>
          <a:stretch/>
        </p:blipFill>
        <p:spPr>
          <a:xfrm>
            <a:off x="6524025" y="1790375"/>
            <a:ext cx="2407152" cy="1562752"/>
          </a:xfrm>
          <a:prstGeom prst="rect">
            <a:avLst/>
          </a:prstGeom>
          <a:noFill/>
          <a:ln>
            <a:noFill/>
          </a:ln>
        </p:spPr>
      </p:pic>
      <p:pic>
        <p:nvPicPr>
          <p:cNvPr id="162" name="Google Shape;162;p33"/>
          <p:cNvPicPr preferRelativeResize="0"/>
          <p:nvPr/>
        </p:nvPicPr>
        <p:blipFill rotWithShape="1">
          <a:blip r:embed="rId5">
            <a:alphaModFix/>
          </a:blip>
          <a:srcRect b="1584"/>
          <a:stretch/>
        </p:blipFill>
        <p:spPr>
          <a:xfrm>
            <a:off x="6524025" y="3383700"/>
            <a:ext cx="2407148" cy="1562749"/>
          </a:xfrm>
          <a:prstGeom prst="rect">
            <a:avLst/>
          </a:prstGeom>
          <a:noFill/>
          <a:ln>
            <a:noFill/>
          </a:ln>
        </p:spPr>
      </p:pic>
      <p:sp>
        <p:nvSpPr>
          <p:cNvPr id="163" name="Google Shape;163;p33"/>
          <p:cNvSpPr txBox="1">
            <a:spLocks noGrp="1"/>
          </p:cNvSpPr>
          <p:nvPr>
            <p:ph type="body" idx="1"/>
          </p:nvPr>
        </p:nvSpPr>
        <p:spPr>
          <a:xfrm>
            <a:off x="1305225" y="717300"/>
            <a:ext cx="4890900" cy="163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accent5"/>
                </a:solidFill>
              </a:rPr>
              <a:t>Challenge: </a:t>
            </a:r>
            <a:r>
              <a:rPr lang="en" sz="1800" b="1">
                <a:solidFill>
                  <a:srgbClr val="123F6D"/>
                </a:solidFill>
              </a:rPr>
              <a:t>Staff workload</a:t>
            </a:r>
            <a:endParaRPr sz="1800" b="1">
              <a:solidFill>
                <a:srgbClr val="123F6D"/>
              </a:solidFill>
            </a:endParaRPr>
          </a:p>
          <a:p>
            <a:pPr marL="0" lvl="0" indent="0" algn="l" rtl="0">
              <a:spcBef>
                <a:spcPts val="0"/>
              </a:spcBef>
              <a:spcAft>
                <a:spcPts val="0"/>
              </a:spcAft>
              <a:buNone/>
            </a:pPr>
            <a:endParaRPr sz="400" b="1"/>
          </a:p>
          <a:p>
            <a:pPr marL="0" lvl="0" indent="0" algn="l" rtl="0">
              <a:spcBef>
                <a:spcPts val="0"/>
              </a:spcBef>
              <a:spcAft>
                <a:spcPts val="1200"/>
              </a:spcAft>
              <a:buNone/>
            </a:pPr>
            <a:r>
              <a:rPr lang="en" sz="1800" b="1">
                <a:solidFill>
                  <a:schemeClr val="accent5"/>
                </a:solidFill>
              </a:rPr>
              <a:t>Proposal: </a:t>
            </a:r>
            <a:r>
              <a:rPr lang="en" sz="1800"/>
              <a:t>Develop bespoke AI agents that </a:t>
            </a:r>
            <a:r>
              <a:rPr lang="en" sz="1800" b="1" i="1">
                <a:solidFill>
                  <a:srgbClr val="123F6D"/>
                </a:solidFill>
              </a:rPr>
              <a:t>reduce the volume of work</a:t>
            </a:r>
            <a:r>
              <a:rPr lang="en" sz="1800">
                <a:solidFill>
                  <a:srgbClr val="123F6D"/>
                </a:solidFill>
              </a:rPr>
              <a:t>, particularly low level, repetitive administrative tasks.</a:t>
            </a:r>
            <a:endParaRPr sz="1800">
              <a:solidFill>
                <a:srgbClr val="384886"/>
              </a:solidFill>
            </a:endParaRPr>
          </a:p>
        </p:txBody>
      </p:sp>
      <p:sp>
        <p:nvSpPr>
          <p:cNvPr id="164" name="Google Shape;164;p33"/>
          <p:cNvSpPr txBox="1"/>
          <p:nvPr/>
        </p:nvSpPr>
        <p:spPr>
          <a:xfrm>
            <a:off x="615325" y="2571750"/>
            <a:ext cx="3081000" cy="2071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rtl="0">
              <a:spcBef>
                <a:spcPts val="0"/>
              </a:spcBef>
              <a:spcAft>
                <a:spcPts val="0"/>
              </a:spcAft>
              <a:buClr>
                <a:srgbClr val="384886"/>
              </a:buClr>
              <a:buSzPts val="1600"/>
              <a:buChar char="●"/>
            </a:pPr>
            <a:r>
              <a:rPr lang="en" sz="1600">
                <a:solidFill>
                  <a:srgbClr val="384886"/>
                </a:solidFill>
              </a:rPr>
              <a:t>GCSE Results Checker</a:t>
            </a:r>
            <a:endParaRPr sz="1600">
              <a:solidFill>
                <a:srgbClr val="384886"/>
              </a:solidFill>
            </a:endParaRPr>
          </a:p>
          <a:p>
            <a:pPr marL="457200" lvl="0" indent="-330200" algn="l" rtl="0">
              <a:spcBef>
                <a:spcPts val="0"/>
              </a:spcBef>
              <a:spcAft>
                <a:spcPts val="0"/>
              </a:spcAft>
              <a:buClr>
                <a:srgbClr val="384886"/>
              </a:buClr>
              <a:buSzPts val="1600"/>
              <a:buChar char="●"/>
            </a:pPr>
            <a:r>
              <a:rPr lang="en" sz="1600">
                <a:solidFill>
                  <a:srgbClr val="384886"/>
                </a:solidFill>
              </a:rPr>
              <a:t>ID Checker</a:t>
            </a:r>
            <a:endParaRPr sz="1600">
              <a:solidFill>
                <a:srgbClr val="384886"/>
              </a:solidFill>
            </a:endParaRPr>
          </a:p>
          <a:p>
            <a:pPr marL="457200" lvl="0" indent="-330200" algn="l" rtl="0">
              <a:spcBef>
                <a:spcPts val="0"/>
              </a:spcBef>
              <a:spcAft>
                <a:spcPts val="0"/>
              </a:spcAft>
              <a:buClr>
                <a:srgbClr val="384886"/>
              </a:buClr>
              <a:buSzPts val="1600"/>
              <a:buChar char="●"/>
            </a:pPr>
            <a:r>
              <a:rPr lang="en" sz="1600">
                <a:solidFill>
                  <a:srgbClr val="384886"/>
                </a:solidFill>
              </a:rPr>
              <a:t>Photo Checker</a:t>
            </a:r>
            <a:endParaRPr sz="1600">
              <a:solidFill>
                <a:srgbClr val="384886"/>
              </a:solidFill>
            </a:endParaRPr>
          </a:p>
          <a:p>
            <a:pPr marL="457200" lvl="0" indent="-330200" algn="l" rtl="0">
              <a:spcBef>
                <a:spcPts val="0"/>
              </a:spcBef>
              <a:spcAft>
                <a:spcPts val="0"/>
              </a:spcAft>
              <a:buClr>
                <a:srgbClr val="384886"/>
              </a:buClr>
              <a:buSzPts val="1600"/>
              <a:buChar char="●"/>
            </a:pPr>
            <a:r>
              <a:rPr lang="en" sz="1600">
                <a:solidFill>
                  <a:srgbClr val="384886"/>
                </a:solidFill>
              </a:rPr>
              <a:t>Certificate AI</a:t>
            </a:r>
            <a:endParaRPr sz="1600">
              <a:solidFill>
                <a:srgbClr val="384886"/>
              </a:solidFill>
            </a:endParaRPr>
          </a:p>
          <a:p>
            <a:pPr marL="457200" lvl="0" indent="-330200" algn="l" rtl="0">
              <a:spcBef>
                <a:spcPts val="0"/>
              </a:spcBef>
              <a:spcAft>
                <a:spcPts val="0"/>
              </a:spcAft>
              <a:buClr>
                <a:srgbClr val="384886"/>
              </a:buClr>
              <a:buSzPts val="1600"/>
              <a:buChar char="●"/>
            </a:pPr>
            <a:r>
              <a:rPr lang="en" sz="1600">
                <a:solidFill>
                  <a:srgbClr val="384886"/>
                </a:solidFill>
              </a:rPr>
              <a:t>Risk Assessor</a:t>
            </a:r>
            <a:endParaRPr sz="1600">
              <a:solidFill>
                <a:srgbClr val="384886"/>
              </a:solidFill>
            </a:endParaRPr>
          </a:p>
          <a:p>
            <a:pPr marL="457200" lvl="0" indent="-330200" algn="l" rtl="0">
              <a:spcBef>
                <a:spcPts val="0"/>
              </a:spcBef>
              <a:spcAft>
                <a:spcPts val="0"/>
              </a:spcAft>
              <a:buClr>
                <a:srgbClr val="384886"/>
              </a:buClr>
              <a:buSzPts val="1600"/>
              <a:buChar char="●"/>
            </a:pPr>
            <a:r>
              <a:rPr lang="en" sz="1600">
                <a:solidFill>
                  <a:srgbClr val="384886"/>
                </a:solidFill>
              </a:rPr>
              <a:t>Barton AI</a:t>
            </a:r>
            <a:endParaRPr sz="1600">
              <a:solidFill>
                <a:srgbClr val="384886"/>
              </a:solidFill>
            </a:endParaRPr>
          </a:p>
          <a:p>
            <a:pPr marL="457200" lvl="0" indent="-330200" algn="l" rtl="0">
              <a:spcBef>
                <a:spcPts val="0"/>
              </a:spcBef>
              <a:spcAft>
                <a:spcPts val="0"/>
              </a:spcAft>
              <a:buClr>
                <a:srgbClr val="384886"/>
              </a:buClr>
              <a:buSzPts val="1600"/>
              <a:buChar char="●"/>
            </a:pPr>
            <a:r>
              <a:rPr lang="en" sz="1600">
                <a:solidFill>
                  <a:srgbClr val="384886"/>
                </a:solidFill>
              </a:rPr>
              <a:t>Peveril Assistant</a:t>
            </a:r>
            <a:endParaRPr sz="1600">
              <a:solidFill>
                <a:srgbClr val="384886"/>
              </a:solidFill>
            </a:endParaRPr>
          </a:p>
          <a:p>
            <a:pPr marL="457200" lvl="0" indent="-330200" algn="l" rtl="0">
              <a:spcBef>
                <a:spcPts val="0"/>
              </a:spcBef>
              <a:spcAft>
                <a:spcPts val="0"/>
              </a:spcAft>
              <a:buClr>
                <a:srgbClr val="384886"/>
              </a:buClr>
              <a:buSzPts val="1600"/>
              <a:buChar char="●"/>
            </a:pPr>
            <a:r>
              <a:rPr lang="en" sz="1600">
                <a:solidFill>
                  <a:srgbClr val="384886"/>
                </a:solidFill>
              </a:rPr>
              <a:t>Timetable (Music tuition)</a:t>
            </a:r>
            <a:endParaRPr sz="1600">
              <a:solidFill>
                <a:srgbClr val="384886"/>
              </a:solidFill>
            </a:endParaRPr>
          </a:p>
        </p:txBody>
      </p:sp>
      <p:sp>
        <p:nvSpPr>
          <p:cNvPr id="165" name="Google Shape;165;p33"/>
          <p:cNvSpPr txBox="1"/>
          <p:nvPr/>
        </p:nvSpPr>
        <p:spPr>
          <a:xfrm>
            <a:off x="3969575" y="3047700"/>
            <a:ext cx="2281200" cy="1119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accent5"/>
                </a:solidFill>
              </a:rPr>
              <a:t>For Sep 2025</a:t>
            </a:r>
            <a:endParaRPr sz="1800" b="1">
              <a:solidFill>
                <a:schemeClr val="accent5"/>
              </a:solidFill>
            </a:endParaRPr>
          </a:p>
          <a:p>
            <a:pPr marL="457200" lvl="0" indent="-330200" algn="l" rtl="0">
              <a:spcBef>
                <a:spcPts val="0"/>
              </a:spcBef>
              <a:spcAft>
                <a:spcPts val="0"/>
              </a:spcAft>
              <a:buClr>
                <a:srgbClr val="123F6D"/>
              </a:buClr>
              <a:buSzPts val="1600"/>
              <a:buChar char="●"/>
            </a:pPr>
            <a:r>
              <a:rPr lang="en" sz="1600">
                <a:solidFill>
                  <a:srgbClr val="123F6D"/>
                </a:solidFill>
              </a:rPr>
              <a:t>Marking Tool</a:t>
            </a:r>
            <a:endParaRPr sz="1600">
              <a:solidFill>
                <a:srgbClr val="123F6D"/>
              </a:solidFill>
            </a:endParaRPr>
          </a:p>
          <a:p>
            <a:pPr marL="457200" lvl="0" indent="-330200" algn="l" rtl="0">
              <a:spcBef>
                <a:spcPts val="0"/>
              </a:spcBef>
              <a:spcAft>
                <a:spcPts val="0"/>
              </a:spcAft>
              <a:buClr>
                <a:srgbClr val="123F6D"/>
              </a:buClr>
              <a:buSzPts val="1600"/>
              <a:buChar char="●"/>
            </a:pPr>
            <a:r>
              <a:rPr lang="en" sz="1600">
                <a:solidFill>
                  <a:srgbClr val="123F6D"/>
                </a:solidFill>
              </a:rPr>
              <a:t>SEND AI</a:t>
            </a:r>
            <a:endParaRPr sz="1600">
              <a:solidFill>
                <a:srgbClr val="123F6D"/>
              </a:solidFill>
            </a:endParaRPr>
          </a:p>
          <a:p>
            <a:pPr marL="457200" lvl="0" indent="-330200" algn="l" rtl="0">
              <a:spcBef>
                <a:spcPts val="0"/>
              </a:spcBef>
              <a:spcAft>
                <a:spcPts val="0"/>
              </a:spcAft>
              <a:buClr>
                <a:srgbClr val="123F6D"/>
              </a:buClr>
              <a:buSzPts val="1600"/>
              <a:buChar char="●"/>
            </a:pPr>
            <a:r>
              <a:rPr lang="en" sz="1600">
                <a:solidFill>
                  <a:srgbClr val="123F6D"/>
                </a:solidFill>
              </a:rPr>
              <a:t>PHSE </a:t>
            </a:r>
            <a:endParaRPr sz="1600">
              <a:solidFill>
                <a:srgbClr val="123F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rton Branded Google Slide Them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924</Words>
  <Application>Microsoft Office PowerPoint</Application>
  <PresentationFormat>On-screen Show (16:9)</PresentationFormat>
  <Paragraphs>115</Paragraphs>
  <Slides>14</Slides>
  <Notes>14</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14</vt:i4>
      </vt:variant>
    </vt:vector>
  </HeadingPairs>
  <TitlesOfParts>
    <vt:vector size="17" baseType="lpstr">
      <vt:lpstr>Arial</vt:lpstr>
      <vt:lpstr>Simple Light</vt:lpstr>
      <vt:lpstr>Barton Branded Google Slide Theme</vt:lpstr>
      <vt:lpstr>Barton Peveril </vt:lpstr>
      <vt:lpstr>What we’ve done with AI to date </vt:lpstr>
      <vt:lpstr>Commissioned the development of 19 bespoke agents/solutions across three areas: Business Services Student Experience Teaching and Learning  All the agents have been heavily tested before being deployed to the wider college for use, including ensuring enhanced safeguarding controls are in place Everything we have built is fully compliant with the EU AI Act</vt:lpstr>
      <vt:lpstr>Combining AI capabilities to achieve a bespoke output. Prompt engineered and designed to deliver a predefined, consistent output. Ensures the solution addresses the full problem rather than a generic “off the shelf” solution designed to meet the general need</vt:lpstr>
      <vt:lpstr>PowerPoint Presentation</vt:lpstr>
      <vt:lpstr>Barton Buddy</vt:lpstr>
      <vt:lpstr>What is the problem AI could help us solve?  </vt:lpstr>
      <vt:lpstr>PowerPoint Presentation</vt:lpstr>
      <vt:lpstr>PowerPoint Presentation</vt:lpstr>
      <vt:lpstr>What is the problem AI could help us solve?  </vt:lpstr>
      <vt:lpstr>PowerPoint Presentation</vt:lpstr>
      <vt:lpstr>And finally….. </vt:lpstr>
      <vt:lpstr>Lessons Learnt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Broadribb, Kate</cp:lastModifiedBy>
  <cp:revision>1</cp:revision>
  <dcterms:modified xsi:type="dcterms:W3CDTF">2025-06-13T06:23:03Z</dcterms:modified>
</cp:coreProperties>
</file>