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85" r:id="rId2"/>
    <p:sldId id="386" r:id="rId3"/>
    <p:sldId id="387" r:id="rId4"/>
    <p:sldId id="388" r:id="rId5"/>
    <p:sldId id="389"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04DDE-AF4C-4000-9994-65C4BB48872C}" type="datetimeFigureOut">
              <a:rPr lang="en-GB" smtClean="0"/>
              <a:t>13/06/2025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28CB4-C44F-461B-B17C-41A4067379BB}" type="slidenum">
              <a:rPr lang="en-GB" smtClean="0"/>
              <a:t>‹#›</a:t>
            </a:fld>
            <a:endParaRPr lang="en-GB"/>
          </a:p>
        </p:txBody>
      </p:sp>
    </p:spTree>
    <p:extLst>
      <p:ext uri="{BB962C8B-B14F-4D97-AF65-F5344CB8AC3E}">
        <p14:creationId xmlns:p14="http://schemas.microsoft.com/office/powerpoint/2010/main" val="236405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66900" y="4715125"/>
            <a:ext cx="5335250"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 name="Google Shape;49;p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10: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5:notes"/>
          <p:cNvSpPr txBox="1">
            <a:spLocks noGrp="1"/>
          </p:cNvSpPr>
          <p:nvPr>
            <p:ph type="body" idx="1"/>
          </p:nvPr>
        </p:nvSpPr>
        <p:spPr>
          <a:xfrm>
            <a:off x="666900" y="4715125"/>
            <a:ext cx="5335250" cy="4466975"/>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a:solidFill>
                <a:schemeClr val="lt1"/>
              </a:solidFill>
            </a:endParaRPr>
          </a:p>
          <a:p>
            <a:pPr marL="457200" marR="0" lvl="0" indent="-298450" algn="l" rtl="0">
              <a:lnSpc>
                <a:spcPct val="100000"/>
              </a:lnSpc>
              <a:spcBef>
                <a:spcPts val="0"/>
              </a:spcBef>
              <a:spcAft>
                <a:spcPts val="0"/>
              </a:spcAft>
              <a:buClr>
                <a:srgbClr val="000000"/>
              </a:buClr>
              <a:buSzPts val="1100"/>
              <a:buFont typeface="Arial"/>
              <a:buChar char="●"/>
            </a:pPr>
            <a:r>
              <a:rPr lang="en-US" sz="1100">
                <a:solidFill>
                  <a:schemeClr val="lt1"/>
                </a:solidFill>
              </a:rPr>
              <a:t>Experiences within our support staff has been less positive. Some staff are using ChatGPT successfully but many have yet to see the benefit or find ways to support them. We are looking at further training for support staff.</a:t>
            </a:r>
            <a:endParaRPr>
              <a:solidFill>
                <a:schemeClr val="lt1"/>
              </a:solidFill>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6: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66900" y="4715125"/>
            <a:ext cx="5335250" cy="4466975"/>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a:solidFill>
                  <a:schemeClr val="lt1"/>
                </a:solidFill>
              </a:rPr>
              <a:t>We asked our Year 11 cohort to sign the Acceptable Use of AI. </a:t>
            </a:r>
            <a:endParaRPr/>
          </a:p>
          <a:p>
            <a:pPr marL="457200" marR="0" lvl="0" indent="-228600" algn="l" rtl="0">
              <a:lnSpc>
                <a:spcPct val="100000"/>
              </a:lnSpc>
              <a:spcBef>
                <a:spcPts val="0"/>
              </a:spcBef>
              <a:spcAft>
                <a:spcPts val="0"/>
              </a:spcAft>
              <a:buClr>
                <a:srgbClr val="000000"/>
              </a:buClr>
              <a:buSzPts val="1100"/>
              <a:buFont typeface="Arial"/>
              <a:buNone/>
            </a:pPr>
            <a:endParaRPr sz="1100">
              <a:solidFill>
                <a:schemeClr val="lt1"/>
              </a:solidFill>
            </a:endParaRPr>
          </a:p>
          <a:p>
            <a:pPr marL="457200" marR="0" lvl="0" indent="-298450" algn="l" rtl="0">
              <a:lnSpc>
                <a:spcPct val="100000"/>
              </a:lnSpc>
              <a:spcBef>
                <a:spcPts val="0"/>
              </a:spcBef>
              <a:spcAft>
                <a:spcPts val="0"/>
              </a:spcAft>
              <a:buClr>
                <a:srgbClr val="000000"/>
              </a:buClr>
              <a:buSzPts val="1100"/>
              <a:buFont typeface="Arial"/>
              <a:buChar char="●"/>
            </a:pPr>
            <a:r>
              <a:rPr lang="en-US" sz="1100">
                <a:solidFill>
                  <a:schemeClr val="lt1"/>
                </a:solidFill>
              </a:rPr>
              <a:t>6 pupils refused to sign the AUP.</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8: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9: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666900" y="4715125"/>
            <a:ext cx="5335250" cy="4466975"/>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a:solidFill>
                  <a:schemeClr val="lt1"/>
                </a:solidFill>
              </a:rPr>
              <a:t>Teachers choose two courses per year to attend. The purpose of each session is to teach our teachers and allow them to experiment prior to the next session.</a:t>
            </a:r>
            <a:endParaRPr/>
          </a:p>
          <a:p>
            <a:pPr marL="457200" marR="0" lvl="0" indent="-228600" algn="l" rtl="0">
              <a:lnSpc>
                <a:spcPct val="100000"/>
              </a:lnSpc>
              <a:spcBef>
                <a:spcPts val="0"/>
              </a:spcBef>
              <a:spcAft>
                <a:spcPts val="0"/>
              </a:spcAft>
              <a:buClr>
                <a:srgbClr val="000000"/>
              </a:buClr>
              <a:buSzPts val="1100"/>
              <a:buFont typeface="Arial"/>
              <a:buNone/>
            </a:pPr>
            <a:endParaRPr sz="1100">
              <a:solidFill>
                <a:schemeClr val="lt1"/>
              </a:solidFill>
            </a:endParaRPr>
          </a:p>
          <a:p>
            <a:pPr marL="457200" marR="0" lvl="0" indent="-298450" algn="l" rtl="0">
              <a:lnSpc>
                <a:spcPct val="100000"/>
              </a:lnSpc>
              <a:spcBef>
                <a:spcPts val="0"/>
              </a:spcBef>
              <a:spcAft>
                <a:spcPts val="0"/>
              </a:spcAft>
              <a:buClr>
                <a:srgbClr val="000000"/>
              </a:buClr>
              <a:buSzPts val="1100"/>
              <a:buFont typeface="Arial"/>
              <a:buChar char="●"/>
            </a:pPr>
            <a:r>
              <a:rPr lang="en-US" sz="1100">
                <a:solidFill>
                  <a:schemeClr val="lt1"/>
                </a:solidFill>
              </a:rPr>
              <a:t>We have now trained approximately 90 teachers in using AI to support their teaching.</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8:notes"/>
          <p:cNvSpPr txBox="1">
            <a:spLocks noGrp="1"/>
          </p:cNvSpPr>
          <p:nvPr>
            <p:ph type="body" idx="1"/>
          </p:nvPr>
        </p:nvSpPr>
        <p:spPr>
          <a:xfrm>
            <a:off x="666900" y="4715125"/>
            <a:ext cx="5335250" cy="4466975"/>
          </a:xfrm>
          <a:prstGeom prst="rect">
            <a:avLst/>
          </a:prstGeom>
          <a:noFill/>
          <a:ln>
            <a:noFill/>
          </a:ln>
        </p:spPr>
        <p:txBody>
          <a:bodyPr spcFirstLastPara="1" wrap="square" lIns="91425" tIns="91425" rIns="91425" bIns="91425" anchor="t" anchorCtr="0">
            <a:noAutofit/>
          </a:bodyPr>
          <a:lstStyle/>
          <a:p>
            <a:pPr marL="365125" lvl="0" indent="-298450" algn="l" rtl="0">
              <a:lnSpc>
                <a:spcPct val="100000"/>
              </a:lnSpc>
              <a:spcBef>
                <a:spcPts val="0"/>
              </a:spcBef>
              <a:spcAft>
                <a:spcPts val="0"/>
              </a:spcAft>
              <a:buSzPts val="1100"/>
              <a:buChar char="●"/>
            </a:pPr>
            <a:r>
              <a:rPr lang="en-US" sz="1100" i="1">
                <a:solidFill>
                  <a:schemeClr val="lt1"/>
                </a:solidFill>
              </a:rPr>
              <a:t>“In R&amp;R, we have been using AI (predominantly ChatGPT) to help support students and generate useful resources. We have been using AI to plan interventions, creating exactly what students need help with in a matter of minutes. We have also been using AI to make worksheets for students, ensuring work is always at the right level.</a:t>
            </a:r>
            <a:endParaRPr/>
          </a:p>
          <a:p>
            <a:pPr marL="365125" lvl="0" indent="-228600" algn="l" rtl="0">
              <a:lnSpc>
                <a:spcPct val="100000"/>
              </a:lnSpc>
              <a:spcBef>
                <a:spcPts val="0"/>
              </a:spcBef>
              <a:spcAft>
                <a:spcPts val="0"/>
              </a:spcAft>
              <a:buSzPts val="1100"/>
              <a:buNone/>
            </a:pPr>
            <a:endParaRPr sz="1100" i="1">
              <a:solidFill>
                <a:schemeClr val="lt1"/>
              </a:solidFill>
            </a:endParaRPr>
          </a:p>
          <a:p>
            <a:pPr marL="365125" lvl="0" indent="-298450" algn="l" rtl="0">
              <a:lnSpc>
                <a:spcPct val="100000"/>
              </a:lnSpc>
              <a:spcBef>
                <a:spcPts val="0"/>
              </a:spcBef>
              <a:spcAft>
                <a:spcPts val="0"/>
              </a:spcAft>
              <a:buSzPts val="1100"/>
              <a:buChar char="●"/>
            </a:pPr>
            <a:r>
              <a:rPr lang="en-US" sz="1100" i="1">
                <a:solidFill>
                  <a:schemeClr val="lt1"/>
                </a:solidFill>
              </a:rPr>
              <a:t>AI has also been useful when students arrive without warning and need something to do; we are able to quickly create relevant work on the spot. For Year 11 pupils specifically, AI has been incredibly useful for revision purposes, such as finding important quotes or quick summaries to help them prepare for exams.”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9: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Arial"/>
              <a:buNone/>
              <a:defRPr/>
            </a:lvl1pPr>
            <a:lvl2pPr lvl="1" algn="ctr">
              <a:lnSpc>
                <a:spcPct val="100000"/>
              </a:lnSpc>
              <a:spcBef>
                <a:spcPts val="560"/>
              </a:spcBef>
              <a:spcAft>
                <a:spcPts val="0"/>
              </a:spcAft>
              <a:buClr>
                <a:schemeClr val="dk1"/>
              </a:buClr>
              <a:buSzPts val="2800"/>
              <a:buFont typeface="Arial"/>
              <a:buNone/>
              <a:defRPr/>
            </a:lvl2pPr>
            <a:lvl3pPr lvl="2" algn="ctr">
              <a:lnSpc>
                <a:spcPct val="100000"/>
              </a:lnSpc>
              <a:spcBef>
                <a:spcPts val="480"/>
              </a:spcBef>
              <a:spcAft>
                <a:spcPts val="0"/>
              </a:spcAft>
              <a:buClr>
                <a:schemeClr val="dk1"/>
              </a:buClr>
              <a:buSzPts val="24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14" name="Google Shape;14;p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6250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0857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766734" y="273052"/>
            <a:ext cx="6815667" cy="5853113"/>
          </a:xfrm>
          <a:prstGeom prst="rect">
            <a:avLst/>
          </a:prstGeom>
          <a:noFill/>
          <a:ln>
            <a:noFill/>
          </a:ln>
        </p:spPr>
        <p:txBody>
          <a:bodyPr spcFirstLastPara="1" wrap="square" lIns="91425" tIns="45700" rIns="91425" bIns="45700" anchor="t" anchorCtr="0">
            <a:noAutofit/>
          </a:bodyPr>
          <a:lstStyle>
            <a:lvl1pPr marL="457177" lvl="0" indent="-431779" algn="l">
              <a:lnSpc>
                <a:spcPct val="100000"/>
              </a:lnSpc>
              <a:spcBef>
                <a:spcPts val="640"/>
              </a:spcBef>
              <a:spcAft>
                <a:spcPts val="0"/>
              </a:spcAft>
              <a:buClr>
                <a:schemeClr val="dk1"/>
              </a:buClr>
              <a:buSzPts val="3200"/>
              <a:buFont typeface="Arial"/>
              <a:buChar char="•"/>
              <a:defRPr sz="3200"/>
            </a:lvl1pPr>
            <a:lvl2pPr marL="914355" lvl="1" indent="-406380" algn="l">
              <a:lnSpc>
                <a:spcPct val="100000"/>
              </a:lnSpc>
              <a:spcBef>
                <a:spcPts val="560"/>
              </a:spcBef>
              <a:spcAft>
                <a:spcPts val="0"/>
              </a:spcAft>
              <a:buClr>
                <a:schemeClr val="dk1"/>
              </a:buClr>
              <a:buSzPts val="2800"/>
              <a:buFont typeface="Arial"/>
              <a:buChar char="–"/>
              <a:defRPr sz="2800"/>
            </a:lvl2pPr>
            <a:lvl3pPr marL="1371532" lvl="2" indent="-380981" algn="l">
              <a:lnSpc>
                <a:spcPct val="100000"/>
              </a:lnSpc>
              <a:spcBef>
                <a:spcPts val="480"/>
              </a:spcBef>
              <a:spcAft>
                <a:spcPts val="0"/>
              </a:spcAft>
              <a:buClr>
                <a:schemeClr val="dk1"/>
              </a:buClr>
              <a:buSzPts val="2400"/>
              <a:buFont typeface="Arial"/>
              <a:buChar char="•"/>
              <a:defRPr sz="2400"/>
            </a:lvl3pPr>
            <a:lvl4pPr marL="1828709" lvl="3" indent="-355582" algn="l">
              <a:lnSpc>
                <a:spcPct val="100000"/>
              </a:lnSpc>
              <a:spcBef>
                <a:spcPts val="400"/>
              </a:spcBef>
              <a:spcAft>
                <a:spcPts val="0"/>
              </a:spcAft>
              <a:buClr>
                <a:schemeClr val="dk1"/>
              </a:buClr>
              <a:buSzPts val="2000"/>
              <a:buFont typeface="Arial"/>
              <a:buChar char="–"/>
              <a:defRPr sz="2000"/>
            </a:lvl4pPr>
            <a:lvl5pPr marL="2285886" lvl="4" indent="-355582" algn="l">
              <a:lnSpc>
                <a:spcPct val="100000"/>
              </a:lnSpc>
              <a:spcBef>
                <a:spcPts val="400"/>
              </a:spcBef>
              <a:spcAft>
                <a:spcPts val="0"/>
              </a:spcAft>
              <a:buClr>
                <a:schemeClr val="dk1"/>
              </a:buClr>
              <a:buSzPts val="2000"/>
              <a:buFont typeface="Arial"/>
              <a:buChar char="»"/>
              <a:defRPr sz="2000"/>
            </a:lvl5pPr>
            <a:lvl6pPr marL="2743063" lvl="5" indent="-355582" algn="l">
              <a:lnSpc>
                <a:spcPct val="100000"/>
              </a:lnSpc>
              <a:spcBef>
                <a:spcPts val="400"/>
              </a:spcBef>
              <a:spcAft>
                <a:spcPts val="0"/>
              </a:spcAft>
              <a:buClr>
                <a:schemeClr val="dk1"/>
              </a:buClr>
              <a:buSzPts val="2000"/>
              <a:buFont typeface="Arial"/>
              <a:buChar char="»"/>
              <a:defRPr sz="2000"/>
            </a:lvl6pPr>
            <a:lvl7pPr marL="3200240" lvl="6" indent="-355582" algn="l">
              <a:lnSpc>
                <a:spcPct val="100000"/>
              </a:lnSpc>
              <a:spcBef>
                <a:spcPts val="400"/>
              </a:spcBef>
              <a:spcAft>
                <a:spcPts val="0"/>
              </a:spcAft>
              <a:buClr>
                <a:schemeClr val="dk1"/>
              </a:buClr>
              <a:buSzPts val="2000"/>
              <a:buFont typeface="Arial"/>
              <a:buChar char="»"/>
              <a:defRPr sz="2000"/>
            </a:lvl7pPr>
            <a:lvl8pPr marL="3657417" lvl="7" indent="-355582" algn="l">
              <a:lnSpc>
                <a:spcPct val="100000"/>
              </a:lnSpc>
              <a:spcBef>
                <a:spcPts val="400"/>
              </a:spcBef>
              <a:spcAft>
                <a:spcPts val="0"/>
              </a:spcAft>
              <a:buClr>
                <a:schemeClr val="dk1"/>
              </a:buClr>
              <a:buSzPts val="2000"/>
              <a:buFont typeface="Arial"/>
              <a:buChar char="»"/>
              <a:defRPr sz="2000"/>
            </a:lvl8pPr>
            <a:lvl9pPr marL="4114595" lvl="8" indent="-355582" algn="l">
              <a:lnSpc>
                <a:spcPct val="100000"/>
              </a:lnSpc>
              <a:spcBef>
                <a:spcPts val="400"/>
              </a:spcBef>
              <a:spcAft>
                <a:spcPts val="0"/>
              </a:spcAft>
              <a:buClr>
                <a:schemeClr val="dk1"/>
              </a:buClr>
              <a:buSzPts val="2000"/>
              <a:buFont typeface="Arial"/>
              <a:buChar char="»"/>
              <a:defRPr sz="2000"/>
            </a:lvl9pPr>
          </a:lstStyle>
          <a:p>
            <a:endParaRPr/>
          </a:p>
        </p:txBody>
      </p:sp>
      <p:sp>
        <p:nvSpPr>
          <p:cNvPr id="24" name="Google Shape;24;p4"/>
          <p:cNvSpPr txBox="1">
            <a:spLocks noGrp="1"/>
          </p:cNvSpPr>
          <p:nvPr>
            <p:ph type="body" idx="2"/>
          </p:nvPr>
        </p:nvSpPr>
        <p:spPr>
          <a:xfrm>
            <a:off x="609601" y="1435102"/>
            <a:ext cx="4011084" cy="4691063"/>
          </a:xfrm>
          <a:prstGeom prst="rect">
            <a:avLst/>
          </a:prstGeom>
          <a:noFill/>
          <a:ln>
            <a:noFill/>
          </a:ln>
        </p:spPr>
        <p:txBody>
          <a:bodyPr spcFirstLastPara="1" wrap="square" lIns="91425" tIns="45700" rIns="91425" bIns="45700" anchor="t" anchorCtr="0">
            <a:noAutofit/>
          </a:bodyPr>
          <a:lstStyle>
            <a:lvl1pPr marL="457177" lvl="0" indent="-228589" algn="l">
              <a:lnSpc>
                <a:spcPct val="100000"/>
              </a:lnSpc>
              <a:spcBef>
                <a:spcPts val="280"/>
              </a:spcBef>
              <a:spcAft>
                <a:spcPts val="0"/>
              </a:spcAft>
              <a:buClr>
                <a:schemeClr val="dk1"/>
              </a:buClr>
              <a:buSzPts val="1400"/>
              <a:buFont typeface="Arial"/>
              <a:buNone/>
              <a:defRPr sz="1400"/>
            </a:lvl1pPr>
            <a:lvl2pPr marL="914355" lvl="1" indent="-228589" algn="l">
              <a:lnSpc>
                <a:spcPct val="100000"/>
              </a:lnSpc>
              <a:spcBef>
                <a:spcPts val="240"/>
              </a:spcBef>
              <a:spcAft>
                <a:spcPts val="0"/>
              </a:spcAft>
              <a:buClr>
                <a:schemeClr val="dk1"/>
              </a:buClr>
              <a:buSzPts val="1200"/>
              <a:buFont typeface="Arial"/>
              <a:buNone/>
              <a:defRPr sz="1200"/>
            </a:lvl2pPr>
            <a:lvl3pPr marL="1371532" lvl="2" indent="-228589" algn="l">
              <a:lnSpc>
                <a:spcPct val="100000"/>
              </a:lnSpc>
              <a:spcBef>
                <a:spcPts val="200"/>
              </a:spcBef>
              <a:spcAft>
                <a:spcPts val="0"/>
              </a:spcAft>
              <a:buClr>
                <a:schemeClr val="dk1"/>
              </a:buClr>
              <a:buSzPts val="1000"/>
              <a:buFont typeface="Arial"/>
              <a:buNone/>
              <a:defRPr sz="1000"/>
            </a:lvl3pPr>
            <a:lvl4pPr marL="1828709" lvl="3" indent="-228589" algn="l">
              <a:lnSpc>
                <a:spcPct val="100000"/>
              </a:lnSpc>
              <a:spcBef>
                <a:spcPts val="180"/>
              </a:spcBef>
              <a:spcAft>
                <a:spcPts val="0"/>
              </a:spcAft>
              <a:buClr>
                <a:schemeClr val="dk1"/>
              </a:buClr>
              <a:buSzPts val="900"/>
              <a:buFont typeface="Arial"/>
              <a:buNone/>
              <a:defRPr sz="900"/>
            </a:lvl4pPr>
            <a:lvl5pPr marL="2285886" lvl="4" indent="-228589" algn="l">
              <a:lnSpc>
                <a:spcPct val="100000"/>
              </a:lnSpc>
              <a:spcBef>
                <a:spcPts val="180"/>
              </a:spcBef>
              <a:spcAft>
                <a:spcPts val="0"/>
              </a:spcAft>
              <a:buClr>
                <a:schemeClr val="dk1"/>
              </a:buClr>
              <a:buSzPts val="900"/>
              <a:buFont typeface="Arial"/>
              <a:buNone/>
              <a:defRPr sz="900"/>
            </a:lvl5pPr>
            <a:lvl6pPr marL="2743063" lvl="5" indent="-228589" algn="l">
              <a:lnSpc>
                <a:spcPct val="100000"/>
              </a:lnSpc>
              <a:spcBef>
                <a:spcPts val="180"/>
              </a:spcBef>
              <a:spcAft>
                <a:spcPts val="0"/>
              </a:spcAft>
              <a:buClr>
                <a:schemeClr val="dk1"/>
              </a:buClr>
              <a:buSzPts val="900"/>
              <a:buFont typeface="Arial"/>
              <a:buNone/>
              <a:defRPr sz="900"/>
            </a:lvl6pPr>
            <a:lvl7pPr marL="3200240" lvl="6" indent="-228589" algn="l">
              <a:lnSpc>
                <a:spcPct val="100000"/>
              </a:lnSpc>
              <a:spcBef>
                <a:spcPts val="180"/>
              </a:spcBef>
              <a:spcAft>
                <a:spcPts val="0"/>
              </a:spcAft>
              <a:buClr>
                <a:schemeClr val="dk1"/>
              </a:buClr>
              <a:buSzPts val="900"/>
              <a:buFont typeface="Arial"/>
              <a:buNone/>
              <a:defRPr sz="900"/>
            </a:lvl7pPr>
            <a:lvl8pPr marL="3657417" lvl="7" indent="-228589" algn="l">
              <a:lnSpc>
                <a:spcPct val="100000"/>
              </a:lnSpc>
              <a:spcBef>
                <a:spcPts val="180"/>
              </a:spcBef>
              <a:spcAft>
                <a:spcPts val="0"/>
              </a:spcAft>
              <a:buClr>
                <a:schemeClr val="dk1"/>
              </a:buClr>
              <a:buSzPts val="900"/>
              <a:buFont typeface="Arial"/>
              <a:buNone/>
              <a:defRPr sz="900"/>
            </a:lvl8pPr>
            <a:lvl9pPr marL="4114595" lvl="8" indent="-228589" algn="l">
              <a:lnSpc>
                <a:spcPct val="100000"/>
              </a:lnSpc>
              <a:spcBef>
                <a:spcPts val="180"/>
              </a:spcBef>
              <a:spcAft>
                <a:spcPts val="0"/>
              </a:spcAft>
              <a:buClr>
                <a:schemeClr val="dk1"/>
              </a:buClr>
              <a:buSzPts val="900"/>
              <a:buFont typeface="Arial"/>
              <a:buNone/>
              <a:defRPr sz="900"/>
            </a:lvl9pPr>
          </a:lstStyle>
          <a:p>
            <a:endParaRPr/>
          </a:p>
        </p:txBody>
      </p:sp>
      <p:sp>
        <p:nvSpPr>
          <p:cNvPr id="25" name="Google Shape;25;p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30705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5"/>
          <p:cNvSpPr>
            <a:spLocks noGrp="1"/>
          </p:cNvSpPr>
          <p:nvPr>
            <p:ph type="pic" idx="2"/>
          </p:nvPr>
        </p:nvSpPr>
        <p:spPr>
          <a:xfrm>
            <a:off x="2389717" y="612775"/>
            <a:ext cx="7315200" cy="4114800"/>
          </a:xfrm>
          <a:prstGeom prst="rect">
            <a:avLst/>
          </a:prstGeom>
          <a:noFill/>
          <a:ln>
            <a:noFill/>
          </a:ln>
        </p:spPr>
      </p:sp>
      <p:sp>
        <p:nvSpPr>
          <p:cNvPr id="31" name="Google Shape;31;p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177" lvl="0" indent="-228589" algn="l">
              <a:lnSpc>
                <a:spcPct val="100000"/>
              </a:lnSpc>
              <a:spcBef>
                <a:spcPts val="280"/>
              </a:spcBef>
              <a:spcAft>
                <a:spcPts val="0"/>
              </a:spcAft>
              <a:buClr>
                <a:schemeClr val="dk1"/>
              </a:buClr>
              <a:buSzPts val="1400"/>
              <a:buFont typeface="Arial"/>
              <a:buNone/>
              <a:defRPr sz="1400"/>
            </a:lvl1pPr>
            <a:lvl2pPr marL="914355" lvl="1" indent="-228589" algn="l">
              <a:lnSpc>
                <a:spcPct val="100000"/>
              </a:lnSpc>
              <a:spcBef>
                <a:spcPts val="240"/>
              </a:spcBef>
              <a:spcAft>
                <a:spcPts val="0"/>
              </a:spcAft>
              <a:buClr>
                <a:schemeClr val="dk1"/>
              </a:buClr>
              <a:buSzPts val="1200"/>
              <a:buFont typeface="Arial"/>
              <a:buNone/>
              <a:defRPr sz="1200"/>
            </a:lvl2pPr>
            <a:lvl3pPr marL="1371532" lvl="2" indent="-228589" algn="l">
              <a:lnSpc>
                <a:spcPct val="100000"/>
              </a:lnSpc>
              <a:spcBef>
                <a:spcPts val="200"/>
              </a:spcBef>
              <a:spcAft>
                <a:spcPts val="0"/>
              </a:spcAft>
              <a:buClr>
                <a:schemeClr val="dk1"/>
              </a:buClr>
              <a:buSzPts val="1000"/>
              <a:buFont typeface="Arial"/>
              <a:buNone/>
              <a:defRPr sz="1000"/>
            </a:lvl3pPr>
            <a:lvl4pPr marL="1828709" lvl="3" indent="-228589" algn="l">
              <a:lnSpc>
                <a:spcPct val="100000"/>
              </a:lnSpc>
              <a:spcBef>
                <a:spcPts val="180"/>
              </a:spcBef>
              <a:spcAft>
                <a:spcPts val="0"/>
              </a:spcAft>
              <a:buClr>
                <a:schemeClr val="dk1"/>
              </a:buClr>
              <a:buSzPts val="900"/>
              <a:buFont typeface="Arial"/>
              <a:buNone/>
              <a:defRPr sz="900"/>
            </a:lvl4pPr>
            <a:lvl5pPr marL="2285886" lvl="4" indent="-228589" algn="l">
              <a:lnSpc>
                <a:spcPct val="100000"/>
              </a:lnSpc>
              <a:spcBef>
                <a:spcPts val="180"/>
              </a:spcBef>
              <a:spcAft>
                <a:spcPts val="0"/>
              </a:spcAft>
              <a:buClr>
                <a:schemeClr val="dk1"/>
              </a:buClr>
              <a:buSzPts val="900"/>
              <a:buFont typeface="Arial"/>
              <a:buNone/>
              <a:defRPr sz="900"/>
            </a:lvl5pPr>
            <a:lvl6pPr marL="2743063" lvl="5" indent="-228589" algn="l">
              <a:lnSpc>
                <a:spcPct val="100000"/>
              </a:lnSpc>
              <a:spcBef>
                <a:spcPts val="180"/>
              </a:spcBef>
              <a:spcAft>
                <a:spcPts val="0"/>
              </a:spcAft>
              <a:buClr>
                <a:schemeClr val="dk1"/>
              </a:buClr>
              <a:buSzPts val="900"/>
              <a:buFont typeface="Arial"/>
              <a:buNone/>
              <a:defRPr sz="900"/>
            </a:lvl6pPr>
            <a:lvl7pPr marL="3200240" lvl="6" indent="-228589" algn="l">
              <a:lnSpc>
                <a:spcPct val="100000"/>
              </a:lnSpc>
              <a:spcBef>
                <a:spcPts val="180"/>
              </a:spcBef>
              <a:spcAft>
                <a:spcPts val="0"/>
              </a:spcAft>
              <a:buClr>
                <a:schemeClr val="dk1"/>
              </a:buClr>
              <a:buSzPts val="900"/>
              <a:buFont typeface="Arial"/>
              <a:buNone/>
              <a:defRPr sz="900"/>
            </a:lvl7pPr>
            <a:lvl8pPr marL="3657417" lvl="7" indent="-228589" algn="l">
              <a:lnSpc>
                <a:spcPct val="100000"/>
              </a:lnSpc>
              <a:spcBef>
                <a:spcPts val="180"/>
              </a:spcBef>
              <a:spcAft>
                <a:spcPts val="0"/>
              </a:spcAft>
              <a:buClr>
                <a:schemeClr val="dk1"/>
              </a:buClr>
              <a:buSzPts val="900"/>
              <a:buFont typeface="Arial"/>
              <a:buNone/>
              <a:defRPr sz="900"/>
            </a:lvl8pPr>
            <a:lvl9pPr marL="4114595" lvl="8" indent="-228589" algn="l">
              <a:lnSpc>
                <a:spcPct val="100000"/>
              </a:lnSpc>
              <a:spcBef>
                <a:spcPts val="180"/>
              </a:spcBef>
              <a:spcAft>
                <a:spcPts val="0"/>
              </a:spcAft>
              <a:buClr>
                <a:schemeClr val="dk1"/>
              </a:buClr>
              <a:buSzPts val="900"/>
              <a:buFont typeface="Arial"/>
              <a:buNone/>
              <a:defRPr sz="900"/>
            </a:lvl9pPr>
          </a:lstStyle>
          <a:p>
            <a:endParaRPr/>
          </a:p>
        </p:txBody>
      </p:sp>
      <p:sp>
        <p:nvSpPr>
          <p:cNvPr id="32" name="Google Shape;32;p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095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Autofit/>
          </a:bodyPr>
          <a:lstStyle>
            <a:lvl1pPr marL="457177" lvl="0" indent="-342883" algn="l">
              <a:lnSpc>
                <a:spcPct val="100000"/>
              </a:lnSpc>
              <a:spcBef>
                <a:spcPts val="360"/>
              </a:spcBef>
              <a:spcAft>
                <a:spcPts val="0"/>
              </a:spcAft>
              <a:buClr>
                <a:schemeClr val="dk1"/>
              </a:buClr>
              <a:buSzPts val="1800"/>
              <a:buChar char="•"/>
              <a:defRPr/>
            </a:lvl1pPr>
            <a:lvl2pPr marL="914355" lvl="1" indent="-342883" algn="l">
              <a:lnSpc>
                <a:spcPct val="100000"/>
              </a:lnSpc>
              <a:spcBef>
                <a:spcPts val="360"/>
              </a:spcBef>
              <a:spcAft>
                <a:spcPts val="0"/>
              </a:spcAft>
              <a:buClr>
                <a:schemeClr val="dk1"/>
              </a:buClr>
              <a:buSzPts val="1800"/>
              <a:buChar char="–"/>
              <a:defRPr/>
            </a:lvl2pPr>
            <a:lvl3pPr marL="1371532" lvl="2" indent="-342883" algn="l">
              <a:lnSpc>
                <a:spcPct val="100000"/>
              </a:lnSpc>
              <a:spcBef>
                <a:spcPts val="360"/>
              </a:spcBef>
              <a:spcAft>
                <a:spcPts val="0"/>
              </a:spcAft>
              <a:buClr>
                <a:schemeClr val="dk1"/>
              </a:buClr>
              <a:buSzPts val="1800"/>
              <a:buChar char="•"/>
              <a:defRPr/>
            </a:lvl3pPr>
            <a:lvl4pPr marL="1828709" lvl="3" indent="-342883" algn="l">
              <a:lnSpc>
                <a:spcPct val="100000"/>
              </a:lnSpc>
              <a:spcBef>
                <a:spcPts val="360"/>
              </a:spcBef>
              <a:spcAft>
                <a:spcPts val="0"/>
              </a:spcAft>
              <a:buClr>
                <a:schemeClr val="dk1"/>
              </a:buClr>
              <a:buSzPts val="1800"/>
              <a:buChar char="–"/>
              <a:defRPr/>
            </a:lvl4pPr>
            <a:lvl5pPr marL="2285886" lvl="4" indent="-342883" algn="l">
              <a:lnSpc>
                <a:spcPct val="100000"/>
              </a:lnSpc>
              <a:spcBef>
                <a:spcPts val="360"/>
              </a:spcBef>
              <a:spcAft>
                <a:spcPts val="0"/>
              </a:spcAft>
              <a:buClr>
                <a:schemeClr val="dk1"/>
              </a:buClr>
              <a:buSzPts val="1800"/>
              <a:buChar char="»"/>
              <a:defRPr/>
            </a:lvl5pPr>
            <a:lvl6pPr marL="2743063" lvl="5" indent="-342883" algn="l">
              <a:lnSpc>
                <a:spcPct val="100000"/>
              </a:lnSpc>
              <a:spcBef>
                <a:spcPts val="360"/>
              </a:spcBef>
              <a:spcAft>
                <a:spcPts val="0"/>
              </a:spcAft>
              <a:buClr>
                <a:schemeClr val="dk1"/>
              </a:buClr>
              <a:buSzPts val="1800"/>
              <a:buChar char="»"/>
              <a:defRPr/>
            </a:lvl6pPr>
            <a:lvl7pPr marL="3200240" lvl="6" indent="-342883" algn="l">
              <a:lnSpc>
                <a:spcPct val="100000"/>
              </a:lnSpc>
              <a:spcBef>
                <a:spcPts val="360"/>
              </a:spcBef>
              <a:spcAft>
                <a:spcPts val="0"/>
              </a:spcAft>
              <a:buClr>
                <a:schemeClr val="dk1"/>
              </a:buClr>
              <a:buSzPts val="1800"/>
              <a:buChar char="»"/>
              <a:defRPr/>
            </a:lvl7pPr>
            <a:lvl8pPr marL="3657417" lvl="7" indent="-342883" algn="l">
              <a:lnSpc>
                <a:spcPct val="100000"/>
              </a:lnSpc>
              <a:spcBef>
                <a:spcPts val="360"/>
              </a:spcBef>
              <a:spcAft>
                <a:spcPts val="0"/>
              </a:spcAft>
              <a:buClr>
                <a:schemeClr val="dk1"/>
              </a:buClr>
              <a:buSzPts val="1800"/>
              <a:buChar char="»"/>
              <a:defRPr/>
            </a:lvl8pPr>
            <a:lvl9pPr marL="4114595" lvl="8" indent="-342883" algn="l">
              <a:lnSpc>
                <a:spcPct val="100000"/>
              </a:lnSpc>
              <a:spcBef>
                <a:spcPts val="36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210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rot="5400000">
            <a:off x="7285040" y="1828802"/>
            <a:ext cx="5851525"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Autofit/>
          </a:bodyPr>
          <a:lstStyle>
            <a:lvl1pPr marL="457177" lvl="0" indent="-342883" algn="l">
              <a:lnSpc>
                <a:spcPct val="100000"/>
              </a:lnSpc>
              <a:spcBef>
                <a:spcPts val="360"/>
              </a:spcBef>
              <a:spcAft>
                <a:spcPts val="0"/>
              </a:spcAft>
              <a:buClr>
                <a:schemeClr val="dk1"/>
              </a:buClr>
              <a:buSzPts val="1800"/>
              <a:buChar char="•"/>
              <a:defRPr/>
            </a:lvl1pPr>
            <a:lvl2pPr marL="914355" lvl="1" indent="-342883" algn="l">
              <a:lnSpc>
                <a:spcPct val="100000"/>
              </a:lnSpc>
              <a:spcBef>
                <a:spcPts val="360"/>
              </a:spcBef>
              <a:spcAft>
                <a:spcPts val="0"/>
              </a:spcAft>
              <a:buClr>
                <a:schemeClr val="dk1"/>
              </a:buClr>
              <a:buSzPts val="1800"/>
              <a:buChar char="–"/>
              <a:defRPr/>
            </a:lvl2pPr>
            <a:lvl3pPr marL="1371532" lvl="2" indent="-342883" algn="l">
              <a:lnSpc>
                <a:spcPct val="100000"/>
              </a:lnSpc>
              <a:spcBef>
                <a:spcPts val="360"/>
              </a:spcBef>
              <a:spcAft>
                <a:spcPts val="0"/>
              </a:spcAft>
              <a:buClr>
                <a:schemeClr val="dk1"/>
              </a:buClr>
              <a:buSzPts val="1800"/>
              <a:buChar char="•"/>
              <a:defRPr/>
            </a:lvl3pPr>
            <a:lvl4pPr marL="1828709" lvl="3" indent="-342883" algn="l">
              <a:lnSpc>
                <a:spcPct val="100000"/>
              </a:lnSpc>
              <a:spcBef>
                <a:spcPts val="360"/>
              </a:spcBef>
              <a:spcAft>
                <a:spcPts val="0"/>
              </a:spcAft>
              <a:buClr>
                <a:schemeClr val="dk1"/>
              </a:buClr>
              <a:buSzPts val="1800"/>
              <a:buChar char="–"/>
              <a:defRPr/>
            </a:lvl4pPr>
            <a:lvl5pPr marL="2285886" lvl="4" indent="-342883" algn="l">
              <a:lnSpc>
                <a:spcPct val="100000"/>
              </a:lnSpc>
              <a:spcBef>
                <a:spcPts val="360"/>
              </a:spcBef>
              <a:spcAft>
                <a:spcPts val="0"/>
              </a:spcAft>
              <a:buClr>
                <a:schemeClr val="dk1"/>
              </a:buClr>
              <a:buSzPts val="1800"/>
              <a:buChar char="»"/>
              <a:defRPr/>
            </a:lvl5pPr>
            <a:lvl6pPr marL="2743063" lvl="5" indent="-342883" algn="l">
              <a:lnSpc>
                <a:spcPct val="100000"/>
              </a:lnSpc>
              <a:spcBef>
                <a:spcPts val="360"/>
              </a:spcBef>
              <a:spcAft>
                <a:spcPts val="0"/>
              </a:spcAft>
              <a:buClr>
                <a:schemeClr val="dk1"/>
              </a:buClr>
              <a:buSzPts val="1800"/>
              <a:buChar char="»"/>
              <a:defRPr/>
            </a:lvl6pPr>
            <a:lvl7pPr marL="3200240" lvl="6" indent="-342883" algn="l">
              <a:lnSpc>
                <a:spcPct val="100000"/>
              </a:lnSpc>
              <a:spcBef>
                <a:spcPts val="360"/>
              </a:spcBef>
              <a:spcAft>
                <a:spcPts val="0"/>
              </a:spcAft>
              <a:buClr>
                <a:schemeClr val="dk1"/>
              </a:buClr>
              <a:buSzPts val="1800"/>
              <a:buChar char="»"/>
              <a:defRPr/>
            </a:lvl7pPr>
            <a:lvl8pPr marL="3657417" lvl="7" indent="-342883" algn="l">
              <a:lnSpc>
                <a:spcPct val="100000"/>
              </a:lnSpc>
              <a:spcBef>
                <a:spcPts val="360"/>
              </a:spcBef>
              <a:spcAft>
                <a:spcPts val="0"/>
              </a:spcAft>
              <a:buClr>
                <a:schemeClr val="dk1"/>
              </a:buClr>
              <a:buSzPts val="1800"/>
              <a:buChar char="»"/>
              <a:defRPr/>
            </a:lvl8pPr>
            <a:lvl9pPr marL="4114595" lvl="8" indent="-342883" algn="l">
              <a:lnSpc>
                <a:spcPct val="100000"/>
              </a:lnSpc>
              <a:spcBef>
                <a:spcPts val="360"/>
              </a:spcBef>
              <a:spcAft>
                <a:spcPts val="0"/>
              </a:spcAft>
              <a:buClr>
                <a:schemeClr val="dk1"/>
              </a:buClr>
              <a:buSzPts val="1800"/>
              <a:buChar char="»"/>
              <a:defRPr/>
            </a:lvl9pPr>
          </a:lstStyle>
          <a:p>
            <a:endParaRPr/>
          </a:p>
        </p:txBody>
      </p:sp>
      <p:sp>
        <p:nvSpPr>
          <p:cNvPr id="44" name="Google Shape;44;p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306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8408426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Google Shape;51;p8"/>
          <p:cNvSpPr txBox="1">
            <a:spLocks noGrp="1"/>
          </p:cNvSpPr>
          <p:nvPr>
            <p:ph type="subTitle" idx="1"/>
          </p:nvPr>
        </p:nvSpPr>
        <p:spPr>
          <a:xfrm>
            <a:off x="2895809" y="3886170"/>
            <a:ext cx="6400384" cy="1752486"/>
          </a:xfrm>
          <a:prstGeom prst="rect">
            <a:avLst/>
          </a:prstGeom>
          <a:noFill/>
          <a:ln>
            <a:noFill/>
          </a:ln>
        </p:spPr>
        <p:txBody>
          <a:bodyPr spcFirstLastPara="1" wrap="square" lIns="91419" tIns="45697" rIns="91419" bIns="45697" anchor="t" anchorCtr="0">
            <a:noAutofit/>
          </a:bodyPr>
          <a:lstStyle/>
          <a:p>
            <a:pPr marL="0" indent="0">
              <a:spcBef>
                <a:spcPts val="0"/>
              </a:spcBef>
            </a:pPr>
            <a:endParaRPr/>
          </a:p>
          <a:p>
            <a:pPr marL="0" indent="0"/>
            <a:endParaRPr>
              <a:solidFill>
                <a:schemeClr val="lt1"/>
              </a:solidFill>
            </a:endParaRPr>
          </a:p>
          <a:p>
            <a:pPr marL="0" indent="0"/>
            <a:endParaRPr>
              <a:solidFill>
                <a:schemeClr val="lt1"/>
              </a:solidFill>
            </a:endParaRPr>
          </a:p>
          <a:p>
            <a:pPr marL="0" indent="0" algn="r">
              <a:spcBef>
                <a:spcPts val="560"/>
              </a:spcBef>
              <a:buSzPts val="2800"/>
            </a:pPr>
            <a:endParaRPr sz="2800">
              <a:solidFill>
                <a:schemeClr val="lt1"/>
              </a:solidFill>
            </a:endParaRPr>
          </a:p>
        </p:txBody>
      </p:sp>
      <p:sp>
        <p:nvSpPr>
          <p:cNvPr id="52" name="Google Shape;52;p8"/>
          <p:cNvSpPr/>
          <p:nvPr/>
        </p:nvSpPr>
        <p:spPr>
          <a:xfrm>
            <a:off x="1847805" y="4718670"/>
            <a:ext cx="8518370" cy="1077108"/>
          </a:xfrm>
          <a:prstGeom prst="rect">
            <a:avLst/>
          </a:prstGeom>
          <a:noFill/>
          <a:ln>
            <a:noFill/>
          </a:ln>
        </p:spPr>
        <p:txBody>
          <a:bodyPr spcFirstLastPara="1" wrap="square" lIns="91419" tIns="45697" rIns="91419" bIns="45697" anchor="t" anchorCtr="0">
            <a:noAutofit/>
          </a:bodyPr>
          <a:lstStyle/>
          <a:p>
            <a:pPr algn="ctr" defTabSz="914355">
              <a:buClr>
                <a:srgbClr val="000000"/>
              </a:buClr>
              <a:buSzPts val="4400"/>
            </a:pPr>
            <a:r>
              <a:rPr lang="en-US" sz="4400" kern="0">
                <a:solidFill>
                  <a:srgbClr val="FFFFFF"/>
                </a:solidFill>
                <a:latin typeface="Arial"/>
                <a:cs typeface="Arial"/>
                <a:sym typeface="Arial"/>
              </a:rPr>
              <a:t>AI In Secondary Education</a:t>
            </a:r>
            <a:endParaRPr sz="1400" kern="0">
              <a:solidFill>
                <a:srgbClr val="000000"/>
              </a:solidFill>
              <a:latin typeface="Arial"/>
              <a:cs typeface="Arial"/>
              <a:sym typeface="Arial"/>
            </a:endParaRPr>
          </a:p>
          <a:p>
            <a:pPr algn="ctr" defTabSz="914355">
              <a:buClr>
                <a:srgbClr val="000000"/>
              </a:buClr>
              <a:buSzPts val="4400"/>
            </a:pPr>
            <a:r>
              <a:rPr lang="en-US" sz="2000" b="1" kern="0">
                <a:solidFill>
                  <a:srgbClr val="FFFFFF"/>
                </a:solidFill>
                <a:latin typeface="Arial"/>
                <a:cs typeface="Arial"/>
                <a:sym typeface="Arial"/>
              </a:rPr>
              <a:t>A School’s Teaching and Learning Experience</a:t>
            </a:r>
            <a:endParaRPr sz="2000" kern="0">
              <a:solidFill>
                <a:srgbClr val="000000"/>
              </a:solidFill>
              <a:latin typeface="Arial"/>
              <a:cs typeface="Arial"/>
              <a:sym typeface="Arial"/>
            </a:endParaRPr>
          </a:p>
        </p:txBody>
      </p:sp>
      <p:sp>
        <p:nvSpPr>
          <p:cNvPr id="53" name="Google Shape;53;p8"/>
          <p:cNvSpPr txBox="1"/>
          <p:nvPr/>
        </p:nvSpPr>
        <p:spPr>
          <a:xfrm>
            <a:off x="5244887" y="5889663"/>
            <a:ext cx="2261534" cy="738617"/>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1400" kern="0">
                <a:solidFill>
                  <a:srgbClr val="FFFFFF"/>
                </a:solidFill>
                <a:latin typeface="Arial"/>
                <a:cs typeface="Arial"/>
                <a:sym typeface="Arial"/>
              </a:rPr>
              <a:t>Dr Phil Sleat </a:t>
            </a:r>
            <a:endParaRPr sz="1400" kern="0">
              <a:solidFill>
                <a:srgbClr val="000000"/>
              </a:solidFill>
              <a:latin typeface="Arial"/>
              <a:cs typeface="Arial"/>
              <a:sym typeface="Arial"/>
            </a:endParaRPr>
          </a:p>
          <a:p>
            <a:pPr defTabSz="914355">
              <a:buClr>
                <a:srgbClr val="000000"/>
              </a:buClr>
            </a:pPr>
            <a:r>
              <a:rPr lang="en-US" sz="1400" kern="0">
                <a:solidFill>
                  <a:srgbClr val="FFFFFF"/>
                </a:solidFill>
                <a:latin typeface="Arial"/>
                <a:cs typeface="Arial"/>
                <a:sym typeface="Arial"/>
              </a:rPr>
              <a:t>Assistant Headteacher</a:t>
            </a:r>
            <a:endParaRPr sz="1400" kern="0">
              <a:solidFill>
                <a:srgbClr val="000000"/>
              </a:solidFill>
              <a:latin typeface="Arial"/>
              <a:cs typeface="Arial"/>
              <a:sym typeface="Arial"/>
            </a:endParaRPr>
          </a:p>
          <a:p>
            <a:pPr defTabSz="914355">
              <a:buClr>
                <a:srgbClr val="000000"/>
              </a:buClr>
            </a:pPr>
            <a:r>
              <a:rPr lang="en-US" sz="1400" kern="0">
                <a:solidFill>
                  <a:srgbClr val="FFFFFF"/>
                </a:solidFill>
                <a:latin typeface="Arial"/>
                <a:cs typeface="Arial"/>
                <a:sym typeface="Arial"/>
              </a:rPr>
              <a:t>Exams and Assessment </a:t>
            </a:r>
            <a:endParaRPr sz="1400" kern="0">
              <a:solidFill>
                <a:srgbClr val="FFFFFF"/>
              </a:solidFill>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p:nvPr/>
        </p:nvSpPr>
        <p:spPr>
          <a:xfrm>
            <a:off x="1709112" y="223945"/>
            <a:ext cx="6264204" cy="523174"/>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800" kern="0">
                <a:solidFill>
                  <a:srgbClr val="FFFFFF"/>
                </a:solidFill>
                <a:latin typeface="Arial"/>
                <a:cs typeface="Arial"/>
                <a:sym typeface="Arial"/>
              </a:rPr>
              <a:t>Use Case 3: Resource Creation</a:t>
            </a:r>
            <a:endParaRPr sz="1050" kern="0">
              <a:solidFill>
                <a:srgbClr val="FFFFFF"/>
              </a:solidFill>
              <a:latin typeface="Arial"/>
              <a:cs typeface="Arial"/>
              <a:sym typeface="Arial"/>
            </a:endParaRPr>
          </a:p>
        </p:txBody>
      </p:sp>
      <p:grpSp>
        <p:nvGrpSpPr>
          <p:cNvPr id="126" name="Google Shape;126;p17"/>
          <p:cNvGrpSpPr/>
          <p:nvPr/>
        </p:nvGrpSpPr>
        <p:grpSpPr>
          <a:xfrm>
            <a:off x="1593832" y="1371261"/>
            <a:ext cx="5768126" cy="1758493"/>
            <a:chOff x="184825" y="1441793"/>
            <a:chExt cx="5768501" cy="1758607"/>
          </a:xfrm>
        </p:grpSpPr>
        <p:sp>
          <p:nvSpPr>
            <p:cNvPr id="127" name="Google Shape;127;p17"/>
            <p:cNvSpPr/>
            <p:nvPr/>
          </p:nvSpPr>
          <p:spPr>
            <a:xfrm>
              <a:off x="184825" y="1441793"/>
              <a:ext cx="5768501" cy="1758607"/>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Prompt</a:t>
              </a:r>
              <a:endParaRPr sz="1400" kern="0">
                <a:solidFill>
                  <a:srgbClr val="000000"/>
                </a:solidFill>
                <a:latin typeface="Arial"/>
                <a:cs typeface="Arial"/>
                <a:sym typeface="Arial"/>
              </a:endParaRPr>
            </a:p>
          </p:txBody>
        </p:sp>
        <p:pic>
          <p:nvPicPr>
            <p:cNvPr id="128" name="Google Shape;128;p17"/>
            <p:cNvPicPr preferRelativeResize="0"/>
            <p:nvPr/>
          </p:nvPicPr>
          <p:blipFill rotWithShape="1">
            <a:blip r:embed="rId3">
              <a:alphaModFix/>
            </a:blip>
            <a:srcRect l="29663" t="1500" r="1878" b="68811"/>
            <a:stretch/>
          </p:blipFill>
          <p:spPr>
            <a:xfrm>
              <a:off x="408562" y="1827822"/>
              <a:ext cx="5321029" cy="1155211"/>
            </a:xfrm>
            <a:prstGeom prst="rect">
              <a:avLst/>
            </a:prstGeom>
            <a:noFill/>
            <a:ln>
              <a:noFill/>
            </a:ln>
          </p:spPr>
        </p:pic>
      </p:grpSp>
      <p:grpSp>
        <p:nvGrpSpPr>
          <p:cNvPr id="129" name="Google Shape;129;p17"/>
          <p:cNvGrpSpPr/>
          <p:nvPr/>
        </p:nvGrpSpPr>
        <p:grpSpPr>
          <a:xfrm>
            <a:off x="2185732" y="1663545"/>
            <a:ext cx="5320684" cy="2888928"/>
            <a:chOff x="661477" y="1663430"/>
            <a:chExt cx="5321030" cy="2889116"/>
          </a:xfrm>
        </p:grpSpPr>
        <p:sp>
          <p:nvSpPr>
            <p:cNvPr id="130" name="Google Shape;130;p17"/>
            <p:cNvSpPr/>
            <p:nvPr/>
          </p:nvSpPr>
          <p:spPr>
            <a:xfrm>
              <a:off x="661477" y="1663430"/>
              <a:ext cx="5321030" cy="2889116"/>
            </a:xfrm>
            <a:prstGeom prst="rect">
              <a:avLst/>
            </a:prstGeom>
            <a:solidFill>
              <a:srgbClr val="92D050"/>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Response</a:t>
              </a:r>
              <a:endParaRPr sz="1400" kern="0">
                <a:solidFill>
                  <a:srgbClr val="000000"/>
                </a:solidFill>
                <a:latin typeface="Arial"/>
                <a:cs typeface="Arial"/>
                <a:sym typeface="Arial"/>
              </a:endParaRPr>
            </a:p>
          </p:txBody>
        </p:sp>
        <p:pic>
          <p:nvPicPr>
            <p:cNvPr id="131" name="Google Shape;131;p17"/>
            <p:cNvPicPr preferRelativeResize="0"/>
            <p:nvPr/>
          </p:nvPicPr>
          <p:blipFill rotWithShape="1">
            <a:blip r:embed="rId3">
              <a:alphaModFix/>
            </a:blip>
            <a:srcRect t="40997" r="34582"/>
            <a:stretch/>
          </p:blipFill>
          <p:spPr>
            <a:xfrm>
              <a:off x="870621" y="2078203"/>
              <a:ext cx="4970837" cy="2244394"/>
            </a:xfrm>
            <a:prstGeom prst="rect">
              <a:avLst/>
            </a:prstGeom>
            <a:noFill/>
            <a:ln>
              <a:noFill/>
            </a:ln>
          </p:spPr>
        </p:pic>
      </p:grpSp>
      <p:grpSp>
        <p:nvGrpSpPr>
          <p:cNvPr id="132" name="Google Shape;132;p17"/>
          <p:cNvGrpSpPr/>
          <p:nvPr/>
        </p:nvGrpSpPr>
        <p:grpSpPr>
          <a:xfrm>
            <a:off x="2811913" y="2107413"/>
            <a:ext cx="7447256" cy="3298251"/>
            <a:chOff x="1159800" y="2389935"/>
            <a:chExt cx="7447741" cy="3298465"/>
          </a:xfrm>
        </p:grpSpPr>
        <p:sp>
          <p:nvSpPr>
            <p:cNvPr id="133" name="Google Shape;133;p17"/>
            <p:cNvSpPr/>
            <p:nvPr/>
          </p:nvSpPr>
          <p:spPr>
            <a:xfrm>
              <a:off x="1159800" y="2389935"/>
              <a:ext cx="7447741" cy="3298465"/>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Prompt</a:t>
              </a:r>
              <a:endParaRPr sz="1400" kern="0">
                <a:solidFill>
                  <a:srgbClr val="000000"/>
                </a:solidFill>
                <a:latin typeface="Arial"/>
                <a:cs typeface="Arial"/>
                <a:sym typeface="Arial"/>
              </a:endParaRPr>
            </a:p>
          </p:txBody>
        </p:sp>
        <p:pic>
          <p:nvPicPr>
            <p:cNvPr id="134" name="Google Shape;134;p17"/>
            <p:cNvPicPr preferRelativeResize="0"/>
            <p:nvPr/>
          </p:nvPicPr>
          <p:blipFill rotWithShape="1">
            <a:blip r:embed="rId4">
              <a:alphaModFix/>
            </a:blip>
            <a:srcRect l="28936" b="73045"/>
            <a:stretch/>
          </p:blipFill>
          <p:spPr>
            <a:xfrm>
              <a:off x="1275471" y="2676142"/>
              <a:ext cx="7207052" cy="2918444"/>
            </a:xfrm>
            <a:prstGeom prst="rect">
              <a:avLst/>
            </a:prstGeom>
            <a:noFill/>
            <a:ln>
              <a:noFill/>
            </a:ln>
          </p:spPr>
        </p:pic>
      </p:grpSp>
      <p:grpSp>
        <p:nvGrpSpPr>
          <p:cNvPr id="135" name="Google Shape;135;p17"/>
          <p:cNvGrpSpPr/>
          <p:nvPr/>
        </p:nvGrpSpPr>
        <p:grpSpPr>
          <a:xfrm>
            <a:off x="3642898" y="2818790"/>
            <a:ext cx="6839994" cy="3968099"/>
            <a:chOff x="1769980" y="2393531"/>
            <a:chExt cx="6840439" cy="3968357"/>
          </a:xfrm>
        </p:grpSpPr>
        <p:sp>
          <p:nvSpPr>
            <p:cNvPr id="136" name="Google Shape;136;p17"/>
            <p:cNvSpPr/>
            <p:nvPr/>
          </p:nvSpPr>
          <p:spPr>
            <a:xfrm>
              <a:off x="1769980" y="2393531"/>
              <a:ext cx="6840439" cy="3968357"/>
            </a:xfrm>
            <a:prstGeom prst="rect">
              <a:avLst/>
            </a:prstGeom>
            <a:solidFill>
              <a:srgbClr val="92D050"/>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Response</a:t>
              </a:r>
              <a:endParaRPr sz="1400" kern="0">
                <a:solidFill>
                  <a:srgbClr val="000000"/>
                </a:solidFill>
                <a:latin typeface="Arial"/>
                <a:cs typeface="Arial"/>
                <a:sym typeface="Arial"/>
              </a:endParaRPr>
            </a:p>
          </p:txBody>
        </p:sp>
        <p:pic>
          <p:nvPicPr>
            <p:cNvPr id="137" name="Google Shape;137;p17"/>
            <p:cNvPicPr preferRelativeResize="0"/>
            <p:nvPr/>
          </p:nvPicPr>
          <p:blipFill rotWithShape="1">
            <a:blip r:embed="rId4">
              <a:alphaModFix/>
            </a:blip>
            <a:srcRect t="50054"/>
            <a:stretch/>
          </p:blipFill>
          <p:spPr>
            <a:xfrm>
              <a:off x="2048656" y="2781542"/>
              <a:ext cx="6283089" cy="335024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p:nvPr/>
        </p:nvSpPr>
        <p:spPr>
          <a:xfrm>
            <a:off x="1709112" y="223946"/>
            <a:ext cx="6264204" cy="954061"/>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800" kern="0">
                <a:solidFill>
                  <a:srgbClr val="FFFFFF"/>
                </a:solidFill>
                <a:latin typeface="Arial"/>
                <a:cs typeface="Arial"/>
                <a:sym typeface="Arial"/>
              </a:rPr>
              <a:t>Use Case 4: Using ChatGPT to support marking and assessment </a:t>
            </a:r>
            <a:endParaRPr sz="1050" kern="0">
              <a:solidFill>
                <a:srgbClr val="FFFFFF"/>
              </a:solidFill>
              <a:latin typeface="Arial"/>
              <a:cs typeface="Arial"/>
              <a:sym typeface="Arial"/>
            </a:endParaRPr>
          </a:p>
        </p:txBody>
      </p:sp>
      <p:grpSp>
        <p:nvGrpSpPr>
          <p:cNvPr id="143" name="Google Shape;143;p18"/>
          <p:cNvGrpSpPr/>
          <p:nvPr/>
        </p:nvGrpSpPr>
        <p:grpSpPr>
          <a:xfrm>
            <a:off x="1655523" y="1369365"/>
            <a:ext cx="8466255" cy="3853437"/>
            <a:chOff x="184825" y="1441793"/>
            <a:chExt cx="8466806" cy="3853688"/>
          </a:xfrm>
        </p:grpSpPr>
        <p:sp>
          <p:nvSpPr>
            <p:cNvPr id="144" name="Google Shape;144;p18"/>
            <p:cNvSpPr/>
            <p:nvPr/>
          </p:nvSpPr>
          <p:spPr>
            <a:xfrm>
              <a:off x="184825" y="1441793"/>
              <a:ext cx="8466806" cy="3853688"/>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Prompt</a:t>
              </a:r>
              <a:endParaRPr sz="1400" kern="0">
                <a:solidFill>
                  <a:srgbClr val="000000"/>
                </a:solidFill>
                <a:latin typeface="Arial"/>
                <a:cs typeface="Arial"/>
                <a:sym typeface="Arial"/>
              </a:endParaRPr>
            </a:p>
          </p:txBody>
        </p:sp>
        <p:pic>
          <p:nvPicPr>
            <p:cNvPr id="145" name="Google Shape;145;p18"/>
            <p:cNvPicPr preferRelativeResize="0"/>
            <p:nvPr/>
          </p:nvPicPr>
          <p:blipFill rotWithShape="1">
            <a:blip r:embed="rId3">
              <a:alphaModFix/>
            </a:blip>
            <a:srcRect l="31656" b="63880"/>
            <a:stretch/>
          </p:blipFill>
          <p:spPr>
            <a:xfrm>
              <a:off x="329522" y="1815664"/>
              <a:ext cx="8160829" cy="3308995"/>
            </a:xfrm>
            <a:prstGeom prst="rect">
              <a:avLst/>
            </a:prstGeom>
            <a:noFill/>
            <a:ln>
              <a:noFill/>
            </a:ln>
          </p:spPr>
        </p:pic>
      </p:grpSp>
      <p:grpSp>
        <p:nvGrpSpPr>
          <p:cNvPr id="146" name="Google Shape;146;p18"/>
          <p:cNvGrpSpPr/>
          <p:nvPr/>
        </p:nvGrpSpPr>
        <p:grpSpPr>
          <a:xfrm>
            <a:off x="2183024" y="2015545"/>
            <a:ext cx="8186986" cy="3942785"/>
            <a:chOff x="280359" y="2508000"/>
            <a:chExt cx="8187519" cy="3943041"/>
          </a:xfrm>
        </p:grpSpPr>
        <p:sp>
          <p:nvSpPr>
            <p:cNvPr id="147" name="Google Shape;147;p18"/>
            <p:cNvSpPr/>
            <p:nvPr/>
          </p:nvSpPr>
          <p:spPr>
            <a:xfrm>
              <a:off x="280359" y="2508000"/>
              <a:ext cx="8187519" cy="3943041"/>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Prompt</a:t>
              </a:r>
              <a:endParaRPr sz="1400" kern="0">
                <a:solidFill>
                  <a:srgbClr val="000000"/>
                </a:solidFill>
                <a:latin typeface="Arial"/>
                <a:cs typeface="Arial"/>
                <a:sym typeface="Arial"/>
              </a:endParaRPr>
            </a:p>
          </p:txBody>
        </p:sp>
        <p:pic>
          <p:nvPicPr>
            <p:cNvPr id="148" name="Google Shape;148;p18"/>
            <p:cNvPicPr preferRelativeResize="0"/>
            <p:nvPr/>
          </p:nvPicPr>
          <p:blipFill rotWithShape="1">
            <a:blip r:embed="rId3">
              <a:alphaModFix/>
            </a:blip>
            <a:srcRect l="38388" t="53669" b="12494"/>
            <a:stretch/>
          </p:blipFill>
          <p:spPr>
            <a:xfrm>
              <a:off x="437940" y="2881873"/>
              <a:ext cx="7853394" cy="3308994"/>
            </a:xfrm>
            <a:prstGeom prst="rect">
              <a:avLst/>
            </a:prstGeom>
            <a:noFill/>
            <a:ln>
              <a:noFill/>
            </a:ln>
          </p:spPr>
        </p:pic>
      </p:grpSp>
      <p:grpSp>
        <p:nvGrpSpPr>
          <p:cNvPr id="149" name="Google Shape;149;p18"/>
          <p:cNvGrpSpPr/>
          <p:nvPr/>
        </p:nvGrpSpPr>
        <p:grpSpPr>
          <a:xfrm>
            <a:off x="3080998" y="2506291"/>
            <a:ext cx="4431730" cy="4210818"/>
            <a:chOff x="1225205" y="2646908"/>
            <a:chExt cx="4432018" cy="4211092"/>
          </a:xfrm>
        </p:grpSpPr>
        <p:sp>
          <p:nvSpPr>
            <p:cNvPr id="150" name="Google Shape;150;p18"/>
            <p:cNvSpPr/>
            <p:nvPr/>
          </p:nvSpPr>
          <p:spPr>
            <a:xfrm>
              <a:off x="1225205" y="2646908"/>
              <a:ext cx="4432018" cy="4211092"/>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Prompt</a:t>
              </a:r>
              <a:endParaRPr sz="1400" kern="0">
                <a:solidFill>
                  <a:srgbClr val="000000"/>
                </a:solidFill>
                <a:latin typeface="Arial"/>
                <a:cs typeface="Arial"/>
                <a:sym typeface="Arial"/>
              </a:endParaRPr>
            </a:p>
          </p:txBody>
        </p:sp>
        <p:pic>
          <p:nvPicPr>
            <p:cNvPr id="151" name="Google Shape;151;p18"/>
            <p:cNvPicPr preferRelativeResize="0"/>
            <p:nvPr/>
          </p:nvPicPr>
          <p:blipFill rotWithShape="1">
            <a:blip r:embed="rId4">
              <a:alphaModFix/>
            </a:blip>
            <a:srcRect l="40238" t="2084" b="44256"/>
            <a:stretch/>
          </p:blipFill>
          <p:spPr>
            <a:xfrm>
              <a:off x="1617897" y="3136109"/>
              <a:ext cx="3737874" cy="3518965"/>
            </a:xfrm>
            <a:prstGeom prst="rect">
              <a:avLst/>
            </a:prstGeom>
            <a:noFill/>
            <a:ln>
              <a:noFill/>
            </a:ln>
          </p:spPr>
        </p:pic>
      </p:grpSp>
      <p:grpSp>
        <p:nvGrpSpPr>
          <p:cNvPr id="152" name="Google Shape;152;p18"/>
          <p:cNvGrpSpPr/>
          <p:nvPr/>
        </p:nvGrpSpPr>
        <p:grpSpPr>
          <a:xfrm>
            <a:off x="2444591" y="1545241"/>
            <a:ext cx="7927030" cy="4152931"/>
            <a:chOff x="920353" y="1545117"/>
            <a:chExt cx="7927546" cy="4153201"/>
          </a:xfrm>
        </p:grpSpPr>
        <p:sp>
          <p:nvSpPr>
            <p:cNvPr id="153" name="Google Shape;153;p18"/>
            <p:cNvSpPr/>
            <p:nvPr/>
          </p:nvSpPr>
          <p:spPr>
            <a:xfrm>
              <a:off x="920353" y="1545117"/>
              <a:ext cx="7927546" cy="4153201"/>
            </a:xfrm>
            <a:prstGeom prst="rect">
              <a:avLst/>
            </a:prstGeom>
            <a:solidFill>
              <a:srgbClr val="92D050"/>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Response</a:t>
              </a:r>
              <a:endParaRPr sz="1400" kern="0">
                <a:solidFill>
                  <a:srgbClr val="000000"/>
                </a:solidFill>
                <a:latin typeface="Arial"/>
                <a:cs typeface="Arial"/>
                <a:sym typeface="Arial"/>
              </a:endParaRPr>
            </a:p>
          </p:txBody>
        </p:sp>
        <p:pic>
          <p:nvPicPr>
            <p:cNvPr id="154" name="Google Shape;154;p18"/>
            <p:cNvPicPr preferRelativeResize="0"/>
            <p:nvPr/>
          </p:nvPicPr>
          <p:blipFill rotWithShape="1">
            <a:blip r:embed="rId4">
              <a:alphaModFix/>
            </a:blip>
            <a:srcRect t="57577"/>
            <a:stretch/>
          </p:blipFill>
          <p:spPr>
            <a:xfrm>
              <a:off x="1187480" y="1978892"/>
              <a:ext cx="7485487" cy="332943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p:nvPr/>
        </p:nvSpPr>
        <p:spPr>
          <a:xfrm>
            <a:off x="1738292" y="204492"/>
            <a:ext cx="6264204" cy="954061"/>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800" kern="0">
                <a:solidFill>
                  <a:srgbClr val="FFFFFF"/>
                </a:solidFill>
                <a:latin typeface="Arial"/>
                <a:cs typeface="Arial"/>
                <a:sym typeface="Arial"/>
              </a:rPr>
              <a:t>Use Case 5 : Supporting Lesson Observations </a:t>
            </a:r>
            <a:endParaRPr sz="1050" kern="0">
              <a:solidFill>
                <a:srgbClr val="FFFFFF"/>
              </a:solidFill>
              <a:latin typeface="Arial"/>
              <a:cs typeface="Arial"/>
              <a:sym typeface="Arial"/>
            </a:endParaRPr>
          </a:p>
        </p:txBody>
      </p:sp>
      <p:sp>
        <p:nvSpPr>
          <p:cNvPr id="160" name="Google Shape;160;p19"/>
          <p:cNvSpPr txBox="1"/>
          <p:nvPr/>
        </p:nvSpPr>
        <p:spPr>
          <a:xfrm>
            <a:off x="1709112" y="1426526"/>
            <a:ext cx="8599799" cy="5016712"/>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000" kern="0">
                <a:solidFill>
                  <a:srgbClr val="FFFFFF"/>
                </a:solidFill>
                <a:latin typeface="Arial"/>
                <a:cs typeface="Arial"/>
                <a:sym typeface="Arial"/>
              </a:rPr>
              <a:t>We have designed a standard Google form to be completed for all observations (SLT, Head of Subject, Peer)</a:t>
            </a:r>
            <a:endParaRPr sz="1400" kern="0">
              <a:solidFill>
                <a:srgbClr val="000000"/>
              </a:solidFill>
              <a:latin typeface="Arial"/>
              <a:cs typeface="Arial"/>
              <a:sym typeface="Arial"/>
            </a:endParaRPr>
          </a:p>
          <a:p>
            <a:pPr defTabSz="914355">
              <a:buClr>
                <a:srgbClr val="000000"/>
              </a:buClr>
            </a:pPr>
            <a:endParaRPr sz="2000" i="1"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The observer can record which teaching foci are positive and which single foci could be improved. The form allows the observer to enter some free form comments.</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The associated Google Sheet is uploaded to ChatGPT which we have ‘taught’ how to interpret it to give detailed feedback.</a:t>
            </a:r>
            <a:endParaRPr sz="1400" kern="0">
              <a:solidFill>
                <a:srgbClr val="000000"/>
              </a:solidFill>
              <a:latin typeface="Arial"/>
              <a:cs typeface="Arial"/>
              <a:sym typeface="Arial"/>
            </a:endParaRPr>
          </a:p>
          <a:p>
            <a:pPr defTabSz="914355">
              <a:buClr>
                <a:srgbClr val="000000"/>
              </a:buClr>
            </a:pPr>
            <a:br>
              <a:rPr lang="en-US" sz="2000" kern="0">
                <a:solidFill>
                  <a:srgbClr val="FFFFFF"/>
                </a:solidFill>
                <a:latin typeface="Arial"/>
                <a:cs typeface="Arial"/>
                <a:sym typeface="Arial"/>
              </a:rPr>
            </a:br>
            <a:r>
              <a:rPr lang="en-US" sz="2000" kern="0">
                <a:solidFill>
                  <a:srgbClr val="FFFFFF"/>
                </a:solidFill>
                <a:latin typeface="Arial"/>
                <a:cs typeface="Arial"/>
                <a:sym typeface="Arial"/>
              </a:rPr>
              <a:t>The feedback includes links for supporting resources to help the teacher improve. </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We can also interrogate the AI to understand where observations have taken place and to learn what issues individual subjects (or indeed the whole school) need to work on.</a:t>
            </a:r>
            <a:endParaRPr sz="1400" kern="0">
              <a:solidFill>
                <a:srgbClr val="000000"/>
              </a:solidFill>
              <a:latin typeface="Arial"/>
              <a:cs typeface="Arial"/>
              <a:sym typeface="Arial"/>
            </a:endParaRPr>
          </a:p>
        </p:txBody>
      </p:sp>
      <p:grpSp>
        <p:nvGrpSpPr>
          <p:cNvPr id="161" name="Google Shape;161;p19"/>
          <p:cNvGrpSpPr/>
          <p:nvPr/>
        </p:nvGrpSpPr>
        <p:grpSpPr>
          <a:xfrm>
            <a:off x="2160312" y="1766047"/>
            <a:ext cx="8322579" cy="4944900"/>
            <a:chOff x="462063" y="1426396"/>
            <a:chExt cx="8323121" cy="4945222"/>
          </a:xfrm>
        </p:grpSpPr>
        <p:sp>
          <p:nvSpPr>
            <p:cNvPr id="162" name="Google Shape;162;p19"/>
            <p:cNvSpPr/>
            <p:nvPr/>
          </p:nvSpPr>
          <p:spPr>
            <a:xfrm>
              <a:off x="462063" y="1426396"/>
              <a:ext cx="8323121" cy="4945222"/>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Prompt</a:t>
              </a:r>
              <a:endParaRPr sz="1400" kern="0">
                <a:solidFill>
                  <a:srgbClr val="000000"/>
                </a:solidFill>
                <a:latin typeface="Arial"/>
                <a:cs typeface="Arial"/>
                <a:sym typeface="Arial"/>
              </a:endParaRPr>
            </a:p>
          </p:txBody>
        </p:sp>
        <p:pic>
          <p:nvPicPr>
            <p:cNvPr id="163" name="Google Shape;163;p19"/>
            <p:cNvPicPr preferRelativeResize="0"/>
            <p:nvPr/>
          </p:nvPicPr>
          <p:blipFill rotWithShape="1">
            <a:blip r:embed="rId3">
              <a:alphaModFix/>
            </a:blip>
            <a:srcRect/>
            <a:stretch/>
          </p:blipFill>
          <p:spPr>
            <a:xfrm>
              <a:off x="580468" y="1774719"/>
              <a:ext cx="7983064" cy="444879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p:nvPr/>
        </p:nvSpPr>
        <p:spPr>
          <a:xfrm>
            <a:off x="1738292" y="204492"/>
            <a:ext cx="6264204" cy="954061"/>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800" kern="0">
                <a:solidFill>
                  <a:srgbClr val="FFFFFF"/>
                </a:solidFill>
                <a:latin typeface="Arial"/>
                <a:cs typeface="Arial"/>
                <a:sym typeface="Arial"/>
              </a:rPr>
              <a:t>Use Case 5 : Supporting Lesson Observations </a:t>
            </a:r>
            <a:endParaRPr sz="1050" kern="0">
              <a:solidFill>
                <a:srgbClr val="FFFFFF"/>
              </a:solidFill>
              <a:latin typeface="Arial"/>
              <a:cs typeface="Arial"/>
              <a:sym typeface="Arial"/>
            </a:endParaRPr>
          </a:p>
        </p:txBody>
      </p:sp>
      <p:grpSp>
        <p:nvGrpSpPr>
          <p:cNvPr id="169" name="Google Shape;169;p20"/>
          <p:cNvGrpSpPr/>
          <p:nvPr/>
        </p:nvGrpSpPr>
        <p:grpSpPr>
          <a:xfrm>
            <a:off x="1709112" y="1441924"/>
            <a:ext cx="2869473" cy="1340231"/>
            <a:chOff x="184826" y="1441794"/>
            <a:chExt cx="2869660" cy="1340318"/>
          </a:xfrm>
        </p:grpSpPr>
        <p:sp>
          <p:nvSpPr>
            <p:cNvPr id="170" name="Google Shape;170;p20"/>
            <p:cNvSpPr/>
            <p:nvPr/>
          </p:nvSpPr>
          <p:spPr>
            <a:xfrm>
              <a:off x="184826" y="1441794"/>
              <a:ext cx="2869660" cy="1340318"/>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Prompt</a:t>
              </a:r>
              <a:endParaRPr sz="1400" kern="0">
                <a:solidFill>
                  <a:srgbClr val="000000"/>
                </a:solidFill>
                <a:latin typeface="Arial"/>
                <a:cs typeface="Arial"/>
                <a:sym typeface="Arial"/>
              </a:endParaRPr>
            </a:p>
          </p:txBody>
        </p:sp>
        <p:pic>
          <p:nvPicPr>
            <p:cNvPr id="171" name="Google Shape;171;p20"/>
            <p:cNvPicPr preferRelativeResize="0"/>
            <p:nvPr/>
          </p:nvPicPr>
          <p:blipFill rotWithShape="1">
            <a:blip r:embed="rId3">
              <a:alphaModFix/>
            </a:blip>
            <a:srcRect/>
            <a:stretch/>
          </p:blipFill>
          <p:spPr>
            <a:xfrm>
              <a:off x="304046" y="1874052"/>
              <a:ext cx="2536277" cy="732961"/>
            </a:xfrm>
            <a:prstGeom prst="rect">
              <a:avLst/>
            </a:prstGeom>
            <a:noFill/>
            <a:ln>
              <a:noFill/>
            </a:ln>
          </p:spPr>
        </p:pic>
      </p:grpSp>
      <p:grpSp>
        <p:nvGrpSpPr>
          <p:cNvPr id="172" name="Google Shape;172;p20"/>
          <p:cNvGrpSpPr/>
          <p:nvPr/>
        </p:nvGrpSpPr>
        <p:grpSpPr>
          <a:xfrm>
            <a:off x="2134447" y="1583978"/>
            <a:ext cx="7994671" cy="5050874"/>
            <a:chOff x="768485" y="1728976"/>
            <a:chExt cx="7995191" cy="5051203"/>
          </a:xfrm>
        </p:grpSpPr>
        <p:sp>
          <p:nvSpPr>
            <p:cNvPr id="173" name="Google Shape;173;p20"/>
            <p:cNvSpPr/>
            <p:nvPr/>
          </p:nvSpPr>
          <p:spPr>
            <a:xfrm>
              <a:off x="768485" y="1728976"/>
              <a:ext cx="7995191" cy="5051203"/>
            </a:xfrm>
            <a:prstGeom prst="rect">
              <a:avLst/>
            </a:prstGeom>
            <a:solidFill>
              <a:srgbClr val="92D050"/>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Response</a:t>
              </a:r>
              <a:endParaRPr sz="1400" kern="0">
                <a:solidFill>
                  <a:srgbClr val="000000"/>
                </a:solidFill>
                <a:latin typeface="Arial"/>
                <a:cs typeface="Arial"/>
                <a:sym typeface="Arial"/>
              </a:endParaRPr>
            </a:p>
          </p:txBody>
        </p:sp>
        <p:pic>
          <p:nvPicPr>
            <p:cNvPr id="174" name="Google Shape;174;p20"/>
            <p:cNvPicPr preferRelativeResize="0"/>
            <p:nvPr/>
          </p:nvPicPr>
          <p:blipFill rotWithShape="1">
            <a:blip r:embed="rId4">
              <a:alphaModFix/>
            </a:blip>
            <a:srcRect/>
            <a:stretch/>
          </p:blipFill>
          <p:spPr>
            <a:xfrm>
              <a:off x="1032031" y="2109660"/>
              <a:ext cx="7449590" cy="4544059"/>
            </a:xfrm>
            <a:prstGeom prst="rect">
              <a:avLst/>
            </a:prstGeom>
            <a:noFill/>
            <a:ln>
              <a:noFill/>
            </a:ln>
          </p:spPr>
        </p:pic>
      </p:grpSp>
      <p:grpSp>
        <p:nvGrpSpPr>
          <p:cNvPr id="175" name="Google Shape;175;p20"/>
          <p:cNvGrpSpPr/>
          <p:nvPr/>
        </p:nvGrpSpPr>
        <p:grpSpPr>
          <a:xfrm>
            <a:off x="2463951" y="1726031"/>
            <a:ext cx="7033539" cy="5050874"/>
            <a:chOff x="923228" y="1725918"/>
            <a:chExt cx="7033997" cy="5051203"/>
          </a:xfrm>
        </p:grpSpPr>
        <p:sp>
          <p:nvSpPr>
            <p:cNvPr id="176" name="Google Shape;176;p20"/>
            <p:cNvSpPr/>
            <p:nvPr/>
          </p:nvSpPr>
          <p:spPr>
            <a:xfrm>
              <a:off x="923228" y="1725918"/>
              <a:ext cx="7033997" cy="5051203"/>
            </a:xfrm>
            <a:prstGeom prst="rect">
              <a:avLst/>
            </a:prstGeom>
            <a:solidFill>
              <a:srgbClr val="92D050"/>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Response</a:t>
              </a:r>
              <a:endParaRPr sz="1400" kern="0">
                <a:solidFill>
                  <a:srgbClr val="000000"/>
                </a:solidFill>
                <a:latin typeface="Arial"/>
                <a:cs typeface="Arial"/>
                <a:sym typeface="Arial"/>
              </a:endParaRPr>
            </a:p>
          </p:txBody>
        </p:sp>
        <p:pic>
          <p:nvPicPr>
            <p:cNvPr id="177" name="Google Shape;177;p20"/>
            <p:cNvPicPr preferRelativeResize="0"/>
            <p:nvPr/>
          </p:nvPicPr>
          <p:blipFill rotWithShape="1">
            <a:blip r:embed="rId5">
              <a:alphaModFix/>
            </a:blip>
            <a:srcRect/>
            <a:stretch/>
          </p:blipFill>
          <p:spPr>
            <a:xfrm>
              <a:off x="1186775" y="2145249"/>
              <a:ext cx="6541826" cy="4489810"/>
            </a:xfrm>
            <a:prstGeom prst="rect">
              <a:avLst/>
            </a:prstGeom>
            <a:noFill/>
            <a:ln>
              <a:noFill/>
            </a:ln>
          </p:spPr>
        </p:pic>
      </p:grpSp>
      <p:grpSp>
        <p:nvGrpSpPr>
          <p:cNvPr id="178" name="Google Shape;178;p20"/>
          <p:cNvGrpSpPr/>
          <p:nvPr/>
        </p:nvGrpSpPr>
        <p:grpSpPr>
          <a:xfrm>
            <a:off x="3343251" y="2385446"/>
            <a:ext cx="6137755" cy="1418047"/>
            <a:chOff x="1819072" y="2385376"/>
            <a:chExt cx="6138154" cy="1418139"/>
          </a:xfrm>
        </p:grpSpPr>
        <p:sp>
          <p:nvSpPr>
            <p:cNvPr id="179" name="Google Shape;179;p20"/>
            <p:cNvSpPr/>
            <p:nvPr/>
          </p:nvSpPr>
          <p:spPr>
            <a:xfrm>
              <a:off x="1819072" y="2385376"/>
              <a:ext cx="6138154" cy="1418139"/>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Prompt</a:t>
              </a:r>
              <a:endParaRPr sz="1400" kern="0">
                <a:solidFill>
                  <a:srgbClr val="000000"/>
                </a:solidFill>
                <a:latin typeface="Arial"/>
                <a:cs typeface="Arial"/>
                <a:sym typeface="Arial"/>
              </a:endParaRPr>
            </a:p>
          </p:txBody>
        </p:sp>
        <p:pic>
          <p:nvPicPr>
            <p:cNvPr id="180" name="Google Shape;180;p20"/>
            <p:cNvPicPr preferRelativeResize="0"/>
            <p:nvPr/>
          </p:nvPicPr>
          <p:blipFill rotWithShape="1">
            <a:blip r:embed="rId6">
              <a:alphaModFix/>
            </a:blip>
            <a:srcRect/>
            <a:stretch/>
          </p:blipFill>
          <p:spPr>
            <a:xfrm>
              <a:off x="1982329" y="2782873"/>
              <a:ext cx="5746271" cy="862993"/>
            </a:xfrm>
            <a:prstGeom prst="rect">
              <a:avLst/>
            </a:prstGeom>
            <a:noFill/>
            <a:ln>
              <a:noFill/>
            </a:ln>
          </p:spPr>
        </p:pic>
      </p:grpSp>
      <p:grpSp>
        <p:nvGrpSpPr>
          <p:cNvPr id="181" name="Google Shape;181;p20"/>
          <p:cNvGrpSpPr/>
          <p:nvPr/>
        </p:nvGrpSpPr>
        <p:grpSpPr>
          <a:xfrm>
            <a:off x="3793351" y="1514256"/>
            <a:ext cx="6264204" cy="4409727"/>
            <a:chOff x="2269201" y="1514131"/>
            <a:chExt cx="6264612" cy="4410014"/>
          </a:xfrm>
        </p:grpSpPr>
        <p:sp>
          <p:nvSpPr>
            <p:cNvPr id="182" name="Google Shape;182;p20"/>
            <p:cNvSpPr/>
            <p:nvPr/>
          </p:nvSpPr>
          <p:spPr>
            <a:xfrm>
              <a:off x="2269201" y="1514131"/>
              <a:ext cx="6264612" cy="4410014"/>
            </a:xfrm>
            <a:prstGeom prst="rect">
              <a:avLst/>
            </a:prstGeom>
            <a:solidFill>
              <a:srgbClr val="92D050"/>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Response</a:t>
              </a:r>
              <a:endParaRPr sz="1400" kern="0">
                <a:solidFill>
                  <a:srgbClr val="000000"/>
                </a:solidFill>
                <a:latin typeface="Arial"/>
                <a:cs typeface="Arial"/>
                <a:sym typeface="Arial"/>
              </a:endParaRPr>
            </a:p>
          </p:txBody>
        </p:sp>
        <p:pic>
          <p:nvPicPr>
            <p:cNvPr id="183" name="Google Shape;183;p20"/>
            <p:cNvPicPr preferRelativeResize="0"/>
            <p:nvPr/>
          </p:nvPicPr>
          <p:blipFill rotWithShape="1">
            <a:blip r:embed="rId7">
              <a:alphaModFix/>
            </a:blip>
            <a:srcRect/>
            <a:stretch/>
          </p:blipFill>
          <p:spPr>
            <a:xfrm>
              <a:off x="2525186" y="1874052"/>
              <a:ext cx="5695586" cy="377367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p:nvPr/>
        </p:nvSpPr>
        <p:spPr>
          <a:xfrm>
            <a:off x="1738292" y="204491"/>
            <a:ext cx="6264204" cy="523174"/>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800" kern="0">
                <a:solidFill>
                  <a:srgbClr val="FFFFFF"/>
                </a:solidFill>
                <a:latin typeface="Arial"/>
                <a:cs typeface="Arial"/>
                <a:sym typeface="Arial"/>
              </a:rPr>
              <a:t>Use Case 6 : Library Management</a:t>
            </a:r>
            <a:endParaRPr sz="1050" kern="0">
              <a:solidFill>
                <a:srgbClr val="FFFFFF"/>
              </a:solidFill>
              <a:latin typeface="Arial"/>
              <a:cs typeface="Arial"/>
              <a:sym typeface="Arial"/>
            </a:endParaRPr>
          </a:p>
        </p:txBody>
      </p:sp>
      <p:grpSp>
        <p:nvGrpSpPr>
          <p:cNvPr id="189" name="Google Shape;189;p21"/>
          <p:cNvGrpSpPr/>
          <p:nvPr/>
        </p:nvGrpSpPr>
        <p:grpSpPr>
          <a:xfrm>
            <a:off x="1617729" y="1519011"/>
            <a:ext cx="5768126" cy="3305817"/>
            <a:chOff x="93436" y="1518887"/>
            <a:chExt cx="5768501" cy="3306032"/>
          </a:xfrm>
        </p:grpSpPr>
        <p:sp>
          <p:nvSpPr>
            <p:cNvPr id="190" name="Google Shape;190;p21"/>
            <p:cNvSpPr/>
            <p:nvPr/>
          </p:nvSpPr>
          <p:spPr>
            <a:xfrm>
              <a:off x="93436" y="1518887"/>
              <a:ext cx="5768501" cy="3306032"/>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Prompt</a:t>
              </a:r>
              <a:endParaRPr sz="1400" kern="0">
                <a:solidFill>
                  <a:srgbClr val="000000"/>
                </a:solidFill>
                <a:latin typeface="Arial"/>
                <a:cs typeface="Arial"/>
                <a:sym typeface="Arial"/>
              </a:endParaRPr>
            </a:p>
          </p:txBody>
        </p:sp>
        <p:pic>
          <p:nvPicPr>
            <p:cNvPr id="191" name="Google Shape;191;p21"/>
            <p:cNvPicPr preferRelativeResize="0"/>
            <p:nvPr/>
          </p:nvPicPr>
          <p:blipFill rotWithShape="1">
            <a:blip r:embed="rId3">
              <a:alphaModFix/>
            </a:blip>
            <a:srcRect/>
            <a:stretch/>
          </p:blipFill>
          <p:spPr>
            <a:xfrm>
              <a:off x="285760" y="1804088"/>
              <a:ext cx="2691927" cy="2016709"/>
            </a:xfrm>
            <a:prstGeom prst="rect">
              <a:avLst/>
            </a:prstGeom>
            <a:noFill/>
            <a:ln>
              <a:noFill/>
            </a:ln>
          </p:spPr>
        </p:pic>
        <p:pic>
          <p:nvPicPr>
            <p:cNvPr id="192" name="Google Shape;192;p21"/>
            <p:cNvPicPr preferRelativeResize="0"/>
            <p:nvPr/>
          </p:nvPicPr>
          <p:blipFill rotWithShape="1">
            <a:blip r:embed="rId4">
              <a:alphaModFix/>
            </a:blip>
            <a:srcRect/>
            <a:stretch/>
          </p:blipFill>
          <p:spPr>
            <a:xfrm>
              <a:off x="285760" y="3815788"/>
              <a:ext cx="5518920" cy="924419"/>
            </a:xfrm>
            <a:prstGeom prst="rect">
              <a:avLst/>
            </a:prstGeom>
            <a:noFill/>
            <a:ln>
              <a:noFill/>
            </a:ln>
          </p:spPr>
        </p:pic>
      </p:grpSp>
      <p:grpSp>
        <p:nvGrpSpPr>
          <p:cNvPr id="193" name="Google Shape;193;p21"/>
          <p:cNvGrpSpPr/>
          <p:nvPr/>
        </p:nvGrpSpPr>
        <p:grpSpPr>
          <a:xfrm>
            <a:off x="2681813" y="2081809"/>
            <a:ext cx="6664285" cy="3618453"/>
            <a:chOff x="1157589" y="2081721"/>
            <a:chExt cx="6664719" cy="3618688"/>
          </a:xfrm>
        </p:grpSpPr>
        <p:sp>
          <p:nvSpPr>
            <p:cNvPr id="194" name="Google Shape;194;p21"/>
            <p:cNvSpPr/>
            <p:nvPr/>
          </p:nvSpPr>
          <p:spPr>
            <a:xfrm>
              <a:off x="1157589" y="2081721"/>
              <a:ext cx="6664719" cy="3618688"/>
            </a:xfrm>
            <a:prstGeom prst="rect">
              <a:avLst/>
            </a:prstGeom>
            <a:solidFill>
              <a:srgbClr val="92D050"/>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Response</a:t>
              </a:r>
              <a:endParaRPr sz="1400" kern="0">
                <a:solidFill>
                  <a:srgbClr val="000000"/>
                </a:solidFill>
                <a:latin typeface="Arial"/>
                <a:cs typeface="Arial"/>
                <a:sym typeface="Arial"/>
              </a:endParaRPr>
            </a:p>
          </p:txBody>
        </p:sp>
        <p:pic>
          <p:nvPicPr>
            <p:cNvPr id="195" name="Google Shape;195;p21"/>
            <p:cNvPicPr preferRelativeResize="0"/>
            <p:nvPr/>
          </p:nvPicPr>
          <p:blipFill rotWithShape="1">
            <a:blip r:embed="rId5">
              <a:alphaModFix/>
            </a:blip>
            <a:srcRect/>
            <a:stretch/>
          </p:blipFill>
          <p:spPr>
            <a:xfrm>
              <a:off x="1535332" y="2474913"/>
              <a:ext cx="5906324" cy="3019846"/>
            </a:xfrm>
            <a:prstGeom prst="rect">
              <a:avLst/>
            </a:prstGeom>
            <a:noFill/>
            <a:ln>
              <a:noFill/>
            </a:ln>
          </p:spPr>
        </p:pic>
      </p:grpSp>
      <p:grpSp>
        <p:nvGrpSpPr>
          <p:cNvPr id="196" name="Google Shape;196;p21"/>
          <p:cNvGrpSpPr/>
          <p:nvPr/>
        </p:nvGrpSpPr>
        <p:grpSpPr>
          <a:xfrm>
            <a:off x="3226533" y="1541274"/>
            <a:ext cx="6664285" cy="5238687"/>
            <a:chOff x="1702344" y="1541151"/>
            <a:chExt cx="6664719" cy="5239028"/>
          </a:xfrm>
        </p:grpSpPr>
        <p:sp>
          <p:nvSpPr>
            <p:cNvPr id="197" name="Google Shape;197;p21"/>
            <p:cNvSpPr/>
            <p:nvPr/>
          </p:nvSpPr>
          <p:spPr>
            <a:xfrm>
              <a:off x="1702344" y="1541151"/>
              <a:ext cx="6664719" cy="5239028"/>
            </a:xfrm>
            <a:prstGeom prst="rect">
              <a:avLst/>
            </a:prstGeom>
            <a:solidFill>
              <a:srgbClr val="92D050"/>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Response</a:t>
              </a:r>
              <a:endParaRPr sz="1400" kern="0">
                <a:solidFill>
                  <a:srgbClr val="000000"/>
                </a:solidFill>
                <a:latin typeface="Arial"/>
                <a:cs typeface="Arial"/>
                <a:sym typeface="Arial"/>
              </a:endParaRPr>
            </a:p>
          </p:txBody>
        </p:sp>
        <p:pic>
          <p:nvPicPr>
            <p:cNvPr id="198" name="Google Shape;198;p21"/>
            <p:cNvPicPr preferRelativeResize="0"/>
            <p:nvPr/>
          </p:nvPicPr>
          <p:blipFill rotWithShape="1">
            <a:blip r:embed="rId6">
              <a:alphaModFix/>
            </a:blip>
            <a:srcRect/>
            <a:stretch/>
          </p:blipFill>
          <p:spPr>
            <a:xfrm>
              <a:off x="2121676" y="1931534"/>
              <a:ext cx="5973009" cy="2562583"/>
            </a:xfrm>
            <a:prstGeom prst="rect">
              <a:avLst/>
            </a:prstGeom>
            <a:noFill/>
            <a:ln>
              <a:noFill/>
            </a:ln>
          </p:spPr>
        </p:pic>
        <p:pic>
          <p:nvPicPr>
            <p:cNvPr id="199" name="Google Shape;199;p21"/>
            <p:cNvPicPr preferRelativeResize="0"/>
            <p:nvPr/>
          </p:nvPicPr>
          <p:blipFill rotWithShape="1">
            <a:blip r:embed="rId7">
              <a:alphaModFix/>
            </a:blip>
            <a:srcRect/>
            <a:stretch/>
          </p:blipFill>
          <p:spPr>
            <a:xfrm>
              <a:off x="2144306" y="4549835"/>
              <a:ext cx="5950379" cy="2075257"/>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p:nvPr/>
        </p:nvSpPr>
        <p:spPr>
          <a:xfrm>
            <a:off x="1738292" y="204492"/>
            <a:ext cx="6264204" cy="707840"/>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4000" kern="0">
                <a:solidFill>
                  <a:srgbClr val="FFFFFF"/>
                </a:solidFill>
                <a:latin typeface="Arial"/>
                <a:cs typeface="Arial"/>
                <a:sym typeface="Arial"/>
              </a:rPr>
              <a:t>Staff experience</a:t>
            </a:r>
            <a:endParaRPr sz="1400" kern="0">
              <a:solidFill>
                <a:srgbClr val="FFFFFF"/>
              </a:solidFill>
              <a:latin typeface="Arial"/>
              <a:cs typeface="Arial"/>
              <a:sym typeface="Arial"/>
            </a:endParaRPr>
          </a:p>
        </p:txBody>
      </p:sp>
      <p:sp>
        <p:nvSpPr>
          <p:cNvPr id="205" name="Google Shape;205;p22"/>
          <p:cNvSpPr txBox="1"/>
          <p:nvPr/>
        </p:nvSpPr>
        <p:spPr>
          <a:xfrm>
            <a:off x="1738292" y="1457222"/>
            <a:ext cx="8624631" cy="4278048"/>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800" kern="0">
                <a:solidFill>
                  <a:srgbClr val="FFFFFF"/>
                </a:solidFill>
                <a:latin typeface="Arial"/>
                <a:cs typeface="Arial"/>
                <a:sym typeface="Arial"/>
              </a:rPr>
              <a:t>65% of our teaching staff are using AI tools several times a week or every day to support lesson planning and resource creation. </a:t>
            </a:r>
            <a:endParaRPr sz="1400" kern="0">
              <a:solidFill>
                <a:srgbClr val="000000"/>
              </a:solidFill>
              <a:latin typeface="Arial"/>
              <a:cs typeface="Arial"/>
              <a:sym typeface="Arial"/>
            </a:endParaRPr>
          </a:p>
          <a:p>
            <a:pPr defTabSz="914355">
              <a:buClr>
                <a:srgbClr val="000000"/>
              </a:buClr>
            </a:pPr>
            <a:endParaRPr sz="2800" kern="0">
              <a:solidFill>
                <a:srgbClr val="FFFFFF"/>
              </a:solidFill>
              <a:latin typeface="Arial"/>
              <a:cs typeface="Arial"/>
              <a:sym typeface="Arial"/>
            </a:endParaRPr>
          </a:p>
          <a:p>
            <a:pPr defTabSz="914355">
              <a:buClr>
                <a:srgbClr val="000000"/>
              </a:buClr>
            </a:pPr>
            <a:r>
              <a:rPr lang="en-US" sz="2800" kern="0">
                <a:solidFill>
                  <a:srgbClr val="FFFFFF"/>
                </a:solidFill>
                <a:latin typeface="Arial"/>
                <a:cs typeface="Arial"/>
                <a:sym typeface="Arial"/>
              </a:rPr>
              <a:t>20% of our staff use AI tools every day.</a:t>
            </a:r>
            <a:endParaRPr sz="1400" kern="0">
              <a:solidFill>
                <a:srgbClr val="000000"/>
              </a:solidFill>
              <a:latin typeface="Arial"/>
              <a:cs typeface="Arial"/>
              <a:sym typeface="Arial"/>
            </a:endParaRPr>
          </a:p>
          <a:p>
            <a:pPr defTabSz="914355">
              <a:buClr>
                <a:srgbClr val="000000"/>
              </a:buClr>
            </a:pPr>
            <a:endParaRPr sz="2800" kern="0">
              <a:solidFill>
                <a:srgbClr val="FFFFFF"/>
              </a:solidFill>
              <a:latin typeface="Arial"/>
              <a:cs typeface="Arial"/>
              <a:sym typeface="Arial"/>
            </a:endParaRPr>
          </a:p>
          <a:p>
            <a:pPr defTabSz="914355">
              <a:buClr>
                <a:srgbClr val="000000"/>
              </a:buClr>
            </a:pPr>
            <a:r>
              <a:rPr lang="en-US" sz="2800" kern="0">
                <a:solidFill>
                  <a:srgbClr val="FFFFFF"/>
                </a:solidFill>
                <a:latin typeface="Arial"/>
                <a:cs typeface="Arial"/>
                <a:sym typeface="Arial"/>
              </a:rPr>
              <a:t>AI tools are saving teachers (on average) approximately 2 hours a week in planning and lesson preparation time.</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3"/>
          <p:cNvSpPr txBox="1"/>
          <p:nvPr/>
        </p:nvSpPr>
        <p:spPr>
          <a:xfrm>
            <a:off x="1709112" y="223945"/>
            <a:ext cx="7664896" cy="707840"/>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4000" kern="0">
                <a:solidFill>
                  <a:srgbClr val="FFFFFF"/>
                </a:solidFill>
                <a:latin typeface="Arial"/>
                <a:cs typeface="Arial"/>
                <a:sym typeface="Arial"/>
              </a:rPr>
              <a:t>Our AI Policy</a:t>
            </a:r>
            <a:endParaRPr sz="1400" kern="0">
              <a:solidFill>
                <a:srgbClr val="FFFFFF"/>
              </a:solidFill>
              <a:latin typeface="Arial"/>
              <a:cs typeface="Arial"/>
              <a:sym typeface="Arial"/>
            </a:endParaRPr>
          </a:p>
        </p:txBody>
      </p:sp>
      <p:sp>
        <p:nvSpPr>
          <p:cNvPr id="211" name="Google Shape;211;p23"/>
          <p:cNvSpPr txBox="1"/>
          <p:nvPr/>
        </p:nvSpPr>
        <p:spPr>
          <a:xfrm>
            <a:off x="1638242" y="1428951"/>
            <a:ext cx="6145201" cy="4585824"/>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400" kern="0">
                <a:solidFill>
                  <a:srgbClr val="FFFFFF"/>
                </a:solidFill>
                <a:latin typeface="Arial"/>
                <a:cs typeface="Arial"/>
                <a:sym typeface="Arial"/>
              </a:rPr>
              <a:t>Our AI AUP helps staff understand how we should be using AI. Key messages include</a:t>
            </a:r>
            <a:endParaRPr sz="1400" kern="0">
              <a:solidFill>
                <a:srgbClr val="000000"/>
              </a:solidFill>
              <a:latin typeface="Arial"/>
              <a:cs typeface="Arial"/>
              <a:sym typeface="Arial"/>
            </a:endParaRPr>
          </a:p>
          <a:p>
            <a:pPr defTabSz="914355">
              <a:buClr>
                <a:srgbClr val="000000"/>
              </a:buClr>
            </a:pPr>
            <a:endParaRPr sz="2400" kern="0">
              <a:solidFill>
                <a:srgbClr val="FFFFFF"/>
              </a:solidFill>
              <a:latin typeface="Arial"/>
              <a:cs typeface="Arial"/>
              <a:sym typeface="Arial"/>
            </a:endParaRPr>
          </a:p>
          <a:p>
            <a:pPr defTabSz="914355">
              <a:buClr>
                <a:srgbClr val="000000"/>
              </a:buClr>
            </a:pPr>
            <a:r>
              <a:rPr lang="en-US" sz="2400" kern="0">
                <a:solidFill>
                  <a:srgbClr val="FFFFFF"/>
                </a:solidFill>
                <a:latin typeface="Arial"/>
                <a:cs typeface="Arial"/>
                <a:sym typeface="Arial"/>
              </a:rPr>
              <a:t>	Privacy of personal data</a:t>
            </a:r>
            <a:endParaRPr sz="1400" kern="0">
              <a:solidFill>
                <a:srgbClr val="000000"/>
              </a:solidFill>
              <a:latin typeface="Arial"/>
              <a:cs typeface="Arial"/>
              <a:sym typeface="Arial"/>
            </a:endParaRPr>
          </a:p>
          <a:p>
            <a:pPr defTabSz="914355">
              <a:buClr>
                <a:srgbClr val="000000"/>
              </a:buClr>
            </a:pPr>
            <a:r>
              <a:rPr lang="en-US" sz="2400" kern="0">
                <a:solidFill>
                  <a:srgbClr val="FFFFFF"/>
                </a:solidFill>
                <a:latin typeface="Arial"/>
                <a:cs typeface="Arial"/>
                <a:sym typeface="Arial"/>
              </a:rPr>
              <a:t>	Human in the Loop</a:t>
            </a:r>
            <a:endParaRPr sz="1400" kern="0">
              <a:solidFill>
                <a:srgbClr val="000000"/>
              </a:solidFill>
              <a:latin typeface="Arial"/>
              <a:cs typeface="Arial"/>
              <a:sym typeface="Arial"/>
            </a:endParaRPr>
          </a:p>
          <a:p>
            <a:pPr defTabSz="914355">
              <a:buClr>
                <a:srgbClr val="000000"/>
              </a:buClr>
            </a:pPr>
            <a:endParaRPr sz="2400" kern="0">
              <a:solidFill>
                <a:srgbClr val="FFFFFF"/>
              </a:solidFill>
              <a:latin typeface="Arial"/>
              <a:cs typeface="Arial"/>
              <a:sym typeface="Arial"/>
            </a:endParaRPr>
          </a:p>
          <a:p>
            <a:pPr defTabSz="914355">
              <a:buClr>
                <a:srgbClr val="000000"/>
              </a:buClr>
            </a:pPr>
            <a:r>
              <a:rPr lang="en-US" sz="2400" kern="0">
                <a:solidFill>
                  <a:srgbClr val="FFFFFF"/>
                </a:solidFill>
                <a:latin typeface="Arial"/>
                <a:cs typeface="Arial"/>
                <a:sym typeface="Arial"/>
              </a:rPr>
              <a:t>The policy also has an Acceptable Use Agreement for KS4 pupils to sign.</a:t>
            </a:r>
            <a:endParaRPr sz="1400" kern="0">
              <a:solidFill>
                <a:srgbClr val="000000"/>
              </a:solidFill>
              <a:latin typeface="Arial"/>
              <a:cs typeface="Arial"/>
              <a:sym typeface="Arial"/>
            </a:endParaRPr>
          </a:p>
          <a:p>
            <a:pPr defTabSz="914355">
              <a:buClr>
                <a:srgbClr val="000000"/>
              </a:buClr>
            </a:pPr>
            <a:endParaRPr sz="2400" kern="0">
              <a:solidFill>
                <a:srgbClr val="FFFFFF"/>
              </a:solidFill>
              <a:latin typeface="Arial"/>
              <a:cs typeface="Arial"/>
              <a:sym typeface="Arial"/>
            </a:endParaRPr>
          </a:p>
          <a:p>
            <a:pPr defTabSz="914355">
              <a:buClr>
                <a:srgbClr val="000000"/>
              </a:buClr>
            </a:pPr>
            <a:r>
              <a:rPr lang="en-US" sz="2400" kern="0">
                <a:solidFill>
                  <a:srgbClr val="FFFFFF"/>
                </a:solidFill>
                <a:latin typeface="Arial"/>
                <a:cs typeface="Arial"/>
                <a:sym typeface="Arial"/>
              </a:rPr>
              <a:t>This explains how the pupils should not be using AI as part of coursework.</a:t>
            </a:r>
            <a:endParaRPr sz="1400" kern="0">
              <a:solidFill>
                <a:srgbClr val="000000"/>
              </a:solidFill>
              <a:latin typeface="Arial"/>
              <a:cs typeface="Arial"/>
              <a:sym typeface="Arial"/>
            </a:endParaRPr>
          </a:p>
          <a:p>
            <a:pPr defTabSz="914355">
              <a:buClr>
                <a:srgbClr val="000000"/>
              </a:buClr>
            </a:pPr>
            <a:endParaRPr sz="1400" kern="0">
              <a:solidFill>
                <a:srgbClr val="FFFFFF"/>
              </a:solidFill>
              <a:latin typeface="Arial"/>
              <a:cs typeface="Arial"/>
              <a:sym typeface="Arial"/>
            </a:endParaRPr>
          </a:p>
          <a:p>
            <a:pPr defTabSz="914355">
              <a:buClr>
                <a:srgbClr val="000000"/>
              </a:buClr>
            </a:pPr>
            <a:endParaRPr sz="1400" kern="0">
              <a:solidFill>
                <a:srgbClr val="FFFFFF"/>
              </a:solidFill>
              <a:latin typeface="Arial"/>
              <a:cs typeface="Arial"/>
              <a:sym typeface="Arial"/>
            </a:endParaRPr>
          </a:p>
        </p:txBody>
      </p:sp>
      <p:pic>
        <p:nvPicPr>
          <p:cNvPr id="212" name="Google Shape;212;p23"/>
          <p:cNvPicPr preferRelativeResize="0"/>
          <p:nvPr/>
        </p:nvPicPr>
        <p:blipFill rotWithShape="1">
          <a:blip r:embed="rId3">
            <a:alphaModFix/>
          </a:blip>
          <a:srcRect/>
          <a:stretch/>
        </p:blipFill>
        <p:spPr>
          <a:xfrm>
            <a:off x="7783443" y="1531557"/>
            <a:ext cx="2574728" cy="34224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4"/>
          <p:cNvSpPr txBox="1"/>
          <p:nvPr/>
        </p:nvSpPr>
        <p:spPr>
          <a:xfrm>
            <a:off x="1709112" y="223946"/>
            <a:ext cx="7664896" cy="707840"/>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4000" kern="0">
                <a:solidFill>
                  <a:srgbClr val="FFFFFF"/>
                </a:solidFill>
                <a:latin typeface="Arial"/>
                <a:cs typeface="Arial"/>
                <a:sym typeface="Arial"/>
              </a:rPr>
              <a:t>Our Year 11 Pupils	</a:t>
            </a:r>
            <a:endParaRPr sz="1400" kern="0">
              <a:solidFill>
                <a:srgbClr val="FFFFFF"/>
              </a:solidFill>
              <a:latin typeface="Arial"/>
              <a:cs typeface="Arial"/>
              <a:sym typeface="Arial"/>
            </a:endParaRPr>
          </a:p>
        </p:txBody>
      </p:sp>
      <p:sp>
        <p:nvSpPr>
          <p:cNvPr id="218" name="Google Shape;218;p24"/>
          <p:cNvSpPr txBox="1"/>
          <p:nvPr/>
        </p:nvSpPr>
        <p:spPr>
          <a:xfrm>
            <a:off x="1645675" y="1384348"/>
            <a:ext cx="8438914" cy="4555047"/>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000" kern="0">
                <a:solidFill>
                  <a:srgbClr val="FFFFFF"/>
                </a:solidFill>
                <a:latin typeface="Arial"/>
                <a:cs typeface="Arial"/>
                <a:sym typeface="Arial"/>
              </a:rPr>
              <a:t>We have surveyed our pupils about their experiences of AI to date</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51% of the pupils told us they were already using AI at home to support their learning.</a:t>
            </a:r>
            <a:endParaRPr sz="1400" kern="0">
              <a:solidFill>
                <a:srgbClr val="000000"/>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	</a:t>
            </a:r>
            <a:endParaRPr sz="1400" kern="0">
              <a:solidFill>
                <a:srgbClr val="000000"/>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52% of the respondents told us that they were aware that AI had been used to provide resources or support the teaching within a lesson.</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23% of the pupils are nervous about how AI might affect their future careers. 23% are also excited to understand how AI could enhance their future careers.</a:t>
            </a:r>
            <a:endParaRPr sz="1400" kern="0">
              <a:solidFill>
                <a:srgbClr val="000000"/>
              </a:solidFill>
              <a:latin typeface="Arial"/>
              <a:cs typeface="Arial"/>
              <a:sym typeface="Arial"/>
            </a:endParaRPr>
          </a:p>
          <a:p>
            <a:pPr defTabSz="914355">
              <a:buClr>
                <a:srgbClr val="000000"/>
              </a:buClr>
            </a:pPr>
            <a:endParaRPr sz="1400" kern="0">
              <a:solidFill>
                <a:srgbClr val="FFFFFF"/>
              </a:solidFill>
              <a:latin typeface="Arial"/>
              <a:cs typeface="Arial"/>
              <a:sym typeface="Arial"/>
            </a:endParaRPr>
          </a:p>
          <a:p>
            <a:pPr defTabSz="914355">
              <a:buClr>
                <a:srgbClr val="000000"/>
              </a:buClr>
            </a:pPr>
            <a:endParaRPr sz="1400" kern="0">
              <a:solidFill>
                <a:srgbClr val="FFFFFF"/>
              </a:solidFill>
              <a:latin typeface="Arial"/>
              <a:cs typeface="Arial"/>
              <a:sym typeface="Arial"/>
            </a:endParaRPr>
          </a:p>
          <a:p>
            <a:pPr defTabSz="914355">
              <a:buClr>
                <a:srgbClr val="000000"/>
              </a:buClr>
            </a:pPr>
            <a:endParaRPr sz="1400" kern="0">
              <a:solidFill>
                <a:srgbClr val="FFFFFF"/>
              </a:solidFill>
              <a:latin typeface="Arial"/>
              <a:cs typeface="Arial"/>
              <a:sym typeface="Arial"/>
            </a:endParaRPr>
          </a:p>
          <a:p>
            <a:pPr defTabSz="914355">
              <a:buClr>
                <a:srgbClr val="000000"/>
              </a:buClr>
            </a:pPr>
            <a:endParaRPr sz="1400" kern="0">
              <a:solidFill>
                <a:srgbClr val="FFFFFF"/>
              </a:solidFill>
              <a:latin typeface="Arial"/>
              <a:cs typeface="Arial"/>
              <a:sym typeface="Arial"/>
            </a:endParaRPr>
          </a:p>
          <a:p>
            <a:pPr defTabSz="914355">
              <a:buClr>
                <a:srgbClr val="000000"/>
              </a:buClr>
            </a:pPr>
            <a:endParaRPr sz="1400" kern="0">
              <a:solidFill>
                <a:srgbClr val="FFFFFF"/>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p:nvPr/>
        </p:nvSpPr>
        <p:spPr>
          <a:xfrm>
            <a:off x="1709112" y="223946"/>
            <a:ext cx="7664896" cy="707840"/>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4000" kern="0">
                <a:solidFill>
                  <a:srgbClr val="FFFFFF"/>
                </a:solidFill>
                <a:latin typeface="Arial"/>
                <a:cs typeface="Arial"/>
                <a:sym typeface="Arial"/>
              </a:rPr>
              <a:t>Top tips and our learning</a:t>
            </a:r>
            <a:endParaRPr sz="1400" kern="0">
              <a:solidFill>
                <a:srgbClr val="FFFFFF"/>
              </a:solidFill>
              <a:latin typeface="Arial"/>
              <a:cs typeface="Arial"/>
              <a:sym typeface="Arial"/>
            </a:endParaRPr>
          </a:p>
        </p:txBody>
      </p:sp>
      <p:sp>
        <p:nvSpPr>
          <p:cNvPr id="224" name="Google Shape;224;p25"/>
          <p:cNvSpPr txBox="1"/>
          <p:nvPr/>
        </p:nvSpPr>
        <p:spPr>
          <a:xfrm>
            <a:off x="1925717" y="1486957"/>
            <a:ext cx="8095258" cy="5324488"/>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000" kern="0">
                <a:solidFill>
                  <a:srgbClr val="FFFFFF"/>
                </a:solidFill>
                <a:latin typeface="Arial"/>
                <a:cs typeface="Arial"/>
                <a:sym typeface="Arial"/>
              </a:rPr>
              <a:t>Find your champions – two or three teachers that are already using AI tools. Ask them to start sharing best practice and perhaps organize some INSET training.</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Think about how to introduce safe use of AI within your PSHE programme. </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Create an AI Policy to explain to staff how best to use AI.</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Start small and identify 2 or 3 ‘use cases’ to play with the technology. Understand the impact of these before moving on to other areas.</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Think about privacy – ensure you are not re-training the language models with your data. Anonymize any data sent to the AI if necessary.</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Remind staff to always keep a ‘human in the loop’.</a:t>
            </a:r>
            <a:endParaRPr sz="1400" kern="0">
              <a:solidFill>
                <a:srgbClr val="000000"/>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txBox="1"/>
          <p:nvPr/>
        </p:nvSpPr>
        <p:spPr>
          <a:xfrm>
            <a:off x="1590174" y="-58534"/>
            <a:ext cx="7664896" cy="1323393"/>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4000" kern="0">
                <a:solidFill>
                  <a:srgbClr val="FFFFFF"/>
                </a:solidFill>
                <a:latin typeface="Arial"/>
                <a:cs typeface="Arial"/>
                <a:sym typeface="Arial"/>
              </a:rPr>
              <a:t>What can you do in your environment?</a:t>
            </a:r>
            <a:endParaRPr sz="1400" kern="0">
              <a:solidFill>
                <a:srgbClr val="FFFFFF"/>
              </a:solidFill>
              <a:latin typeface="Arial"/>
              <a:cs typeface="Arial"/>
              <a:sym typeface="Arial"/>
            </a:endParaRPr>
          </a:p>
        </p:txBody>
      </p:sp>
      <p:pic>
        <p:nvPicPr>
          <p:cNvPr id="230" name="Google Shape;230;p26"/>
          <p:cNvPicPr preferRelativeResize="0"/>
          <p:nvPr/>
        </p:nvPicPr>
        <p:blipFill rotWithShape="1">
          <a:blip r:embed="rId3">
            <a:alphaModFix/>
          </a:blip>
          <a:srcRect/>
          <a:stretch/>
        </p:blipFill>
        <p:spPr>
          <a:xfrm>
            <a:off x="1779813" y="1480460"/>
            <a:ext cx="8632374" cy="4225712"/>
          </a:xfrm>
          <a:prstGeom prst="rect">
            <a:avLst/>
          </a:prstGeom>
          <a:noFill/>
          <a:ln>
            <a:noFill/>
          </a:ln>
        </p:spPr>
      </p:pic>
      <p:sp>
        <p:nvSpPr>
          <p:cNvPr id="231" name="Google Shape;231;p26"/>
          <p:cNvSpPr/>
          <p:nvPr/>
        </p:nvSpPr>
        <p:spPr>
          <a:xfrm>
            <a:off x="7992771" y="5060589"/>
            <a:ext cx="2674932" cy="1799500"/>
          </a:xfrm>
          <a:prstGeom prst="triangle">
            <a:avLst>
              <a:gd name="adj" fmla="val 100000"/>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ctr" anchorCtr="0">
            <a:noAutofit/>
          </a:bodyPr>
          <a:lstStyle/>
          <a:p>
            <a:pPr algn="ctr" defTabSz="914355">
              <a:buClr>
                <a:srgbClr val="000000"/>
              </a:buClr>
            </a:pPr>
            <a:r>
              <a:rPr lang="en-US" sz="2800" kern="0">
                <a:solidFill>
                  <a:srgbClr val="000000"/>
                </a:solidFill>
                <a:latin typeface="Arial"/>
                <a:cs typeface="Arial"/>
                <a:sym typeface="Arial"/>
              </a:rPr>
              <a:t>Over to you</a:t>
            </a:r>
            <a:endParaRPr sz="1400" kern="0">
              <a:solidFill>
                <a:srgbClr val="000000"/>
              </a:solidFill>
              <a:latin typeface="Arial"/>
              <a:cs typeface="Arial"/>
              <a:sym typeface="Arial"/>
            </a:endParaRPr>
          </a:p>
          <a:p>
            <a:pPr algn="ctr" defTabSz="914355">
              <a:buClr>
                <a:srgbClr val="000000"/>
              </a:buClr>
            </a:pPr>
            <a:endParaRPr sz="1400" kern="0">
              <a:solidFill>
                <a:srgbClr val="000000"/>
              </a:solidFill>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9"/>
          <p:cNvSpPr txBox="1"/>
          <p:nvPr/>
        </p:nvSpPr>
        <p:spPr>
          <a:xfrm>
            <a:off x="1709112" y="223945"/>
            <a:ext cx="6264204" cy="707840"/>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4000" kern="0">
                <a:solidFill>
                  <a:srgbClr val="FFFFFF"/>
                </a:solidFill>
                <a:latin typeface="Arial"/>
                <a:cs typeface="Arial"/>
                <a:sym typeface="Arial"/>
              </a:rPr>
              <a:t>Introduction</a:t>
            </a:r>
            <a:endParaRPr sz="1400" kern="0">
              <a:solidFill>
                <a:srgbClr val="FFFFFF"/>
              </a:solidFill>
              <a:latin typeface="Arial"/>
              <a:cs typeface="Arial"/>
              <a:sym typeface="Arial"/>
            </a:endParaRPr>
          </a:p>
        </p:txBody>
      </p:sp>
      <p:sp>
        <p:nvSpPr>
          <p:cNvPr id="59" name="Google Shape;59;p9"/>
          <p:cNvSpPr txBox="1"/>
          <p:nvPr/>
        </p:nvSpPr>
        <p:spPr>
          <a:xfrm>
            <a:off x="1825837" y="1751090"/>
            <a:ext cx="8102613" cy="5170600"/>
          </a:xfrm>
          <a:prstGeom prst="rect">
            <a:avLst/>
          </a:prstGeom>
          <a:noFill/>
          <a:ln>
            <a:noFill/>
          </a:ln>
        </p:spPr>
        <p:txBody>
          <a:bodyPr spcFirstLastPara="1" wrap="square" lIns="91419" tIns="45697" rIns="91419" bIns="45697" anchor="t" anchorCtr="0">
            <a:spAutoFit/>
          </a:bodyPr>
          <a:lstStyle/>
          <a:p>
            <a:pPr marL="285736" indent="-285736" defTabSz="914355">
              <a:buClr>
                <a:srgbClr val="FFFFFF"/>
              </a:buClr>
              <a:buSzPts val="3200"/>
              <a:buFont typeface="Arial"/>
              <a:buChar char="•"/>
            </a:pPr>
            <a:r>
              <a:rPr lang="en-US" sz="3200" kern="0">
                <a:solidFill>
                  <a:srgbClr val="FFFFFF"/>
                </a:solidFill>
                <a:latin typeface="Arial"/>
                <a:cs typeface="Arial"/>
                <a:sym typeface="Arial"/>
              </a:rPr>
              <a:t>Background to our use of AI</a:t>
            </a:r>
            <a:endParaRPr sz="1400" kern="0">
              <a:solidFill>
                <a:srgbClr val="000000"/>
              </a:solidFill>
              <a:latin typeface="Arial"/>
              <a:cs typeface="Arial"/>
              <a:sym typeface="Arial"/>
            </a:endParaRPr>
          </a:p>
          <a:p>
            <a:pPr marL="285736" indent="-285736" defTabSz="914355">
              <a:buClr>
                <a:srgbClr val="FFFFFF"/>
              </a:buClr>
              <a:buSzPts val="3200"/>
              <a:buFont typeface="Arial"/>
              <a:buChar char="•"/>
            </a:pPr>
            <a:r>
              <a:rPr lang="en-US" sz="3200" kern="0">
                <a:solidFill>
                  <a:srgbClr val="FFFFFF"/>
                </a:solidFill>
                <a:latin typeface="Arial"/>
                <a:cs typeface="Arial"/>
                <a:sym typeface="Arial"/>
              </a:rPr>
              <a:t>How we train staff</a:t>
            </a:r>
            <a:endParaRPr sz="1400" kern="0">
              <a:solidFill>
                <a:srgbClr val="000000"/>
              </a:solidFill>
              <a:latin typeface="Arial"/>
              <a:cs typeface="Arial"/>
              <a:sym typeface="Arial"/>
            </a:endParaRPr>
          </a:p>
          <a:p>
            <a:pPr marL="285736" indent="-82546" defTabSz="914355">
              <a:buClr>
                <a:srgbClr val="FFFFFF"/>
              </a:buClr>
              <a:buSzPts val="3200"/>
            </a:pPr>
            <a:endParaRPr sz="3200" kern="0">
              <a:solidFill>
                <a:srgbClr val="FFFFFF"/>
              </a:solidFill>
              <a:latin typeface="Arial"/>
              <a:cs typeface="Arial"/>
              <a:sym typeface="Arial"/>
            </a:endParaRPr>
          </a:p>
          <a:p>
            <a:pPr marL="285736" indent="-285736" defTabSz="914355">
              <a:buClr>
                <a:srgbClr val="FFFFFF"/>
              </a:buClr>
              <a:buSzPts val="3200"/>
              <a:buFont typeface="Arial"/>
              <a:buChar char="•"/>
            </a:pPr>
            <a:r>
              <a:rPr lang="en-US" sz="3200" kern="0">
                <a:solidFill>
                  <a:srgbClr val="FFFFFF"/>
                </a:solidFill>
                <a:latin typeface="Arial"/>
                <a:cs typeface="Arial"/>
                <a:sym typeface="Arial"/>
              </a:rPr>
              <a:t>Six uses of AI at Swanmore</a:t>
            </a:r>
            <a:endParaRPr sz="1400" kern="0">
              <a:solidFill>
                <a:srgbClr val="000000"/>
              </a:solidFill>
              <a:latin typeface="Arial"/>
              <a:cs typeface="Arial"/>
              <a:sym typeface="Arial"/>
            </a:endParaRPr>
          </a:p>
          <a:p>
            <a:pPr marL="285736" indent="-82546" defTabSz="914355">
              <a:buClr>
                <a:srgbClr val="FFFFFF"/>
              </a:buClr>
              <a:buSzPts val="3200"/>
            </a:pPr>
            <a:endParaRPr sz="3200" kern="0">
              <a:solidFill>
                <a:srgbClr val="FFFFFF"/>
              </a:solidFill>
              <a:latin typeface="Arial"/>
              <a:cs typeface="Arial"/>
              <a:sym typeface="Arial"/>
            </a:endParaRPr>
          </a:p>
          <a:p>
            <a:pPr marL="285736" indent="-285736" defTabSz="914355">
              <a:buClr>
                <a:srgbClr val="FFFFFF"/>
              </a:buClr>
              <a:buSzPts val="3200"/>
              <a:buFont typeface="Arial"/>
              <a:buChar char="•"/>
            </a:pPr>
            <a:r>
              <a:rPr lang="en-US" sz="3200" kern="0">
                <a:solidFill>
                  <a:srgbClr val="FFFFFF"/>
                </a:solidFill>
                <a:latin typeface="Arial"/>
                <a:cs typeface="Arial"/>
                <a:sym typeface="Arial"/>
              </a:rPr>
              <a:t>Our staff experience</a:t>
            </a:r>
            <a:endParaRPr sz="1400" kern="0">
              <a:solidFill>
                <a:srgbClr val="000000"/>
              </a:solidFill>
              <a:latin typeface="Arial"/>
              <a:cs typeface="Arial"/>
              <a:sym typeface="Arial"/>
            </a:endParaRPr>
          </a:p>
          <a:p>
            <a:pPr marL="285736" indent="-285736" defTabSz="914355">
              <a:buClr>
                <a:srgbClr val="FFFFFF"/>
              </a:buClr>
              <a:buSzPts val="3200"/>
              <a:buFont typeface="Arial"/>
              <a:buChar char="•"/>
            </a:pPr>
            <a:r>
              <a:rPr lang="en-US" sz="3200" kern="0">
                <a:solidFill>
                  <a:srgbClr val="FFFFFF"/>
                </a:solidFill>
                <a:latin typeface="Arial"/>
                <a:cs typeface="Arial"/>
                <a:sym typeface="Arial"/>
              </a:rPr>
              <a:t>Our AI Acceptable Use Policy</a:t>
            </a:r>
            <a:endParaRPr sz="1400" kern="0">
              <a:solidFill>
                <a:srgbClr val="000000"/>
              </a:solidFill>
              <a:latin typeface="Arial"/>
              <a:cs typeface="Arial"/>
              <a:sym typeface="Arial"/>
            </a:endParaRPr>
          </a:p>
          <a:p>
            <a:pPr marL="285736" indent="-285736" defTabSz="914355">
              <a:buClr>
                <a:srgbClr val="FFFFFF"/>
              </a:buClr>
              <a:buSzPts val="3200"/>
              <a:buFont typeface="Arial"/>
              <a:buChar char="•"/>
            </a:pPr>
            <a:r>
              <a:rPr lang="en-US" sz="3200" kern="0">
                <a:solidFill>
                  <a:srgbClr val="FFFFFF"/>
                </a:solidFill>
                <a:latin typeface="Arial"/>
                <a:cs typeface="Arial"/>
                <a:sym typeface="Arial"/>
              </a:rPr>
              <a:t>Our pupil experience</a:t>
            </a:r>
            <a:endParaRPr sz="1400" kern="0">
              <a:solidFill>
                <a:srgbClr val="000000"/>
              </a:solidFill>
              <a:latin typeface="Arial"/>
              <a:cs typeface="Arial"/>
              <a:sym typeface="Arial"/>
            </a:endParaRPr>
          </a:p>
          <a:p>
            <a:pPr marL="285736" indent="-285736" defTabSz="914355">
              <a:buClr>
                <a:srgbClr val="FFFFFF"/>
              </a:buClr>
              <a:buSzPts val="3200"/>
              <a:buFont typeface="Arial"/>
              <a:buChar char="•"/>
            </a:pPr>
            <a:r>
              <a:rPr lang="en-US" sz="3200" kern="0">
                <a:solidFill>
                  <a:srgbClr val="FFFFFF"/>
                </a:solidFill>
                <a:latin typeface="Arial"/>
                <a:cs typeface="Arial"/>
                <a:sym typeface="Arial"/>
              </a:rPr>
              <a:t>Some top tips</a:t>
            </a:r>
            <a:endParaRPr sz="1400" kern="0">
              <a:solidFill>
                <a:srgbClr val="000000"/>
              </a:solidFill>
              <a:latin typeface="Arial"/>
              <a:cs typeface="Arial"/>
              <a:sym typeface="Arial"/>
            </a:endParaRPr>
          </a:p>
          <a:p>
            <a:pPr defTabSz="914355">
              <a:buClr>
                <a:srgbClr val="000000"/>
              </a:buClr>
            </a:pPr>
            <a:endParaRPr sz="1400" kern="0">
              <a:solidFill>
                <a:srgbClr val="FFFFFF"/>
              </a:solidFill>
              <a:latin typeface="Arial"/>
              <a:cs typeface="Arial"/>
              <a:sym typeface="Arial"/>
            </a:endParaRPr>
          </a:p>
          <a:p>
            <a:pPr defTabSz="914355">
              <a:buClr>
                <a:srgbClr val="000000"/>
              </a:buClr>
            </a:pPr>
            <a:endParaRPr sz="1400" kern="0">
              <a:solidFill>
                <a:srgbClr val="FFFFFF"/>
              </a:solidFill>
              <a:latin typeface="Arial"/>
              <a:cs typeface="Arial"/>
              <a:sym typeface="Arial"/>
            </a:endParaRPr>
          </a:p>
          <a:p>
            <a:pPr defTabSz="914355">
              <a:buClr>
                <a:srgbClr val="000000"/>
              </a:buClr>
            </a:pPr>
            <a:endParaRPr sz="1400" kern="0">
              <a:solidFill>
                <a:srgbClr val="FFFFFF"/>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0"/>
          <p:cNvSpPr txBox="1"/>
          <p:nvPr/>
        </p:nvSpPr>
        <p:spPr>
          <a:xfrm>
            <a:off x="1709112" y="223945"/>
            <a:ext cx="6264204" cy="707840"/>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4000" kern="0">
                <a:solidFill>
                  <a:srgbClr val="FFFFFF"/>
                </a:solidFill>
                <a:latin typeface="Arial"/>
                <a:cs typeface="Arial"/>
                <a:sym typeface="Arial"/>
              </a:rPr>
              <a:t>Background</a:t>
            </a:r>
            <a:endParaRPr sz="1400" kern="0">
              <a:solidFill>
                <a:srgbClr val="FFFFFF"/>
              </a:solidFill>
              <a:latin typeface="Arial"/>
              <a:cs typeface="Arial"/>
              <a:sym typeface="Arial"/>
            </a:endParaRPr>
          </a:p>
        </p:txBody>
      </p:sp>
      <p:sp>
        <p:nvSpPr>
          <p:cNvPr id="65" name="Google Shape;65;p10"/>
          <p:cNvSpPr txBox="1"/>
          <p:nvPr/>
        </p:nvSpPr>
        <p:spPr>
          <a:xfrm>
            <a:off x="1709112" y="1299213"/>
            <a:ext cx="8819704" cy="4093382"/>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000" kern="0">
                <a:solidFill>
                  <a:srgbClr val="FFFFFF"/>
                </a:solidFill>
                <a:latin typeface="Arial"/>
                <a:cs typeface="Arial"/>
                <a:sym typeface="Arial"/>
              </a:rPr>
              <a:t>Swanmore College has been working with AI tools since September 2023.</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Our use has been largely opportunistic and exploratory rather than planned in detail.</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We have however now trained most of our teaching staff and some support staff in the use of Large Language Models and Generative AI.</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We have explored a number of application areas (use cases!) and are beginning to see benefits and impact from the technology. </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We have largely settled on using the free versions of ChatGPT and (to a lessor extent) Google NotebookLM</a:t>
            </a:r>
            <a:endParaRPr sz="2000" kern="0">
              <a:solidFill>
                <a:srgbClr val="FFFFFF"/>
              </a:solidFill>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p:nvPr/>
        </p:nvSpPr>
        <p:spPr>
          <a:xfrm>
            <a:off x="1709112" y="223946"/>
            <a:ext cx="6264204" cy="707840"/>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4000" kern="0">
                <a:solidFill>
                  <a:srgbClr val="FFFFFF"/>
                </a:solidFill>
                <a:latin typeface="Arial"/>
                <a:cs typeface="Arial"/>
                <a:sym typeface="Arial"/>
              </a:rPr>
              <a:t>Training approach </a:t>
            </a:r>
            <a:endParaRPr sz="1400" kern="0">
              <a:solidFill>
                <a:srgbClr val="FFFFFF"/>
              </a:solidFill>
              <a:latin typeface="Arial"/>
              <a:cs typeface="Arial"/>
              <a:sym typeface="Arial"/>
            </a:endParaRPr>
          </a:p>
        </p:txBody>
      </p:sp>
      <p:sp>
        <p:nvSpPr>
          <p:cNvPr id="71" name="Google Shape;71;p11"/>
          <p:cNvSpPr txBox="1"/>
          <p:nvPr/>
        </p:nvSpPr>
        <p:spPr>
          <a:xfrm>
            <a:off x="1627724" y="1345509"/>
            <a:ext cx="8785352" cy="5355266"/>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800" kern="0">
                <a:solidFill>
                  <a:srgbClr val="FFFFFF"/>
                </a:solidFill>
                <a:latin typeface="Arial"/>
                <a:cs typeface="Arial"/>
                <a:sym typeface="Arial"/>
              </a:rPr>
              <a:t>Swanmore runs a series of research based training courses for teachers. These take place in the one hour, directed time, CPD session each week. </a:t>
            </a:r>
            <a:endParaRPr sz="1400" kern="0">
              <a:solidFill>
                <a:srgbClr val="000000"/>
              </a:solidFill>
              <a:latin typeface="Arial"/>
              <a:cs typeface="Arial"/>
              <a:sym typeface="Arial"/>
            </a:endParaRPr>
          </a:p>
          <a:p>
            <a:pPr defTabSz="914355">
              <a:buClr>
                <a:srgbClr val="000000"/>
              </a:buClr>
            </a:pPr>
            <a:endParaRPr sz="2800" kern="0">
              <a:solidFill>
                <a:srgbClr val="FFFFFF"/>
              </a:solidFill>
              <a:latin typeface="Arial"/>
              <a:cs typeface="Arial"/>
              <a:sym typeface="Arial"/>
            </a:endParaRPr>
          </a:p>
          <a:p>
            <a:pPr defTabSz="914355">
              <a:buClr>
                <a:srgbClr val="000000"/>
              </a:buClr>
            </a:pPr>
            <a:r>
              <a:rPr lang="en-US" sz="2800" kern="0">
                <a:solidFill>
                  <a:srgbClr val="FFFFFF"/>
                </a:solidFill>
                <a:latin typeface="Arial"/>
                <a:cs typeface="Arial"/>
                <a:sym typeface="Arial"/>
              </a:rPr>
              <a:t>Our current courses include </a:t>
            </a:r>
            <a:endParaRPr sz="1400" kern="0">
              <a:solidFill>
                <a:srgbClr val="000000"/>
              </a:solidFill>
              <a:latin typeface="Arial"/>
              <a:cs typeface="Arial"/>
              <a:sym typeface="Arial"/>
            </a:endParaRPr>
          </a:p>
          <a:p>
            <a:pPr defTabSz="914355">
              <a:buClr>
                <a:srgbClr val="000000"/>
              </a:buClr>
            </a:pPr>
            <a:endParaRPr sz="2800" kern="0">
              <a:solidFill>
                <a:srgbClr val="FFFFFF"/>
              </a:solidFill>
              <a:latin typeface="Arial"/>
              <a:cs typeface="Arial"/>
              <a:sym typeface="Arial"/>
            </a:endParaRPr>
          </a:p>
          <a:p>
            <a:pPr marL="342883" indent="-342883" defTabSz="914355">
              <a:buClr>
                <a:srgbClr val="FFFFFF"/>
              </a:buClr>
              <a:buSzPts val="2800"/>
              <a:buFont typeface="Arial"/>
              <a:buChar char="•"/>
            </a:pPr>
            <a:r>
              <a:rPr lang="en-US" sz="2800" kern="0">
                <a:solidFill>
                  <a:srgbClr val="FFFFFF"/>
                </a:solidFill>
                <a:latin typeface="Arial"/>
                <a:cs typeface="Arial"/>
                <a:sym typeface="Arial"/>
              </a:rPr>
              <a:t>Challenging our more able</a:t>
            </a:r>
            <a:endParaRPr sz="1400" kern="0">
              <a:solidFill>
                <a:srgbClr val="000000"/>
              </a:solidFill>
              <a:latin typeface="Arial"/>
              <a:cs typeface="Arial"/>
              <a:sym typeface="Arial"/>
            </a:endParaRPr>
          </a:p>
          <a:p>
            <a:pPr marL="342883" indent="-342883" defTabSz="914355">
              <a:buClr>
                <a:srgbClr val="FFFFFF"/>
              </a:buClr>
              <a:buSzPts val="2800"/>
              <a:buFont typeface="Arial"/>
              <a:buChar char="•"/>
            </a:pPr>
            <a:r>
              <a:rPr lang="en-US" sz="2800" kern="0">
                <a:solidFill>
                  <a:srgbClr val="FFFFFF"/>
                </a:solidFill>
                <a:latin typeface="Arial"/>
                <a:cs typeface="Arial"/>
                <a:sym typeface="Arial"/>
              </a:rPr>
              <a:t>Responsive teaching – AfL</a:t>
            </a:r>
            <a:endParaRPr sz="2800" kern="0">
              <a:solidFill>
                <a:srgbClr val="FFFFFF"/>
              </a:solidFill>
              <a:latin typeface="Arial"/>
              <a:cs typeface="Arial"/>
              <a:sym typeface="Arial"/>
            </a:endParaRPr>
          </a:p>
          <a:p>
            <a:pPr marL="342883" indent="-342883" defTabSz="914355">
              <a:buClr>
                <a:srgbClr val="FFFFFF"/>
              </a:buClr>
              <a:buSzPts val="2800"/>
              <a:buFont typeface="Arial"/>
              <a:buChar char="•"/>
            </a:pPr>
            <a:r>
              <a:rPr lang="en-US" sz="2800" kern="0">
                <a:solidFill>
                  <a:srgbClr val="FFFFFF"/>
                </a:solidFill>
                <a:latin typeface="Arial"/>
                <a:cs typeface="Arial"/>
                <a:sym typeface="Arial"/>
              </a:rPr>
              <a:t>Building resilience in our learners</a:t>
            </a:r>
            <a:endParaRPr sz="1400" kern="0">
              <a:solidFill>
                <a:srgbClr val="000000"/>
              </a:solidFill>
              <a:latin typeface="Arial"/>
              <a:cs typeface="Arial"/>
              <a:sym typeface="Arial"/>
            </a:endParaRPr>
          </a:p>
          <a:p>
            <a:pPr marL="342883" indent="-342883" defTabSz="914355">
              <a:buClr>
                <a:srgbClr val="FFFFFF"/>
              </a:buClr>
              <a:buSzPts val="2800"/>
              <a:buFont typeface="Arial"/>
              <a:buChar char="•"/>
            </a:pPr>
            <a:r>
              <a:rPr lang="en-US" sz="2800" kern="0">
                <a:solidFill>
                  <a:srgbClr val="FFFFFF"/>
                </a:solidFill>
                <a:latin typeface="Arial"/>
                <a:cs typeface="Arial"/>
                <a:sym typeface="Arial"/>
              </a:rPr>
              <a:t>AI – Using Technology to Improve Teaching and Learning</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endParaRPr sz="1400" kern="0">
              <a:solidFill>
                <a:srgbClr val="FFFFFF"/>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2"/>
          <p:cNvSpPr txBox="1"/>
          <p:nvPr/>
        </p:nvSpPr>
        <p:spPr>
          <a:xfrm>
            <a:off x="1709112" y="223946"/>
            <a:ext cx="7869164" cy="646284"/>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3600" kern="0">
                <a:solidFill>
                  <a:srgbClr val="FFFFFF"/>
                </a:solidFill>
                <a:latin typeface="Arial"/>
                <a:cs typeface="Arial"/>
                <a:sym typeface="Arial"/>
              </a:rPr>
              <a:t>Training approach – AI Objectives </a:t>
            </a:r>
            <a:endParaRPr sz="1200" kern="0">
              <a:solidFill>
                <a:srgbClr val="FFFFFF"/>
              </a:solidFill>
              <a:latin typeface="Arial"/>
              <a:cs typeface="Arial"/>
              <a:sym typeface="Arial"/>
            </a:endParaRPr>
          </a:p>
        </p:txBody>
      </p:sp>
      <p:sp>
        <p:nvSpPr>
          <p:cNvPr id="77" name="Google Shape;77;p12"/>
          <p:cNvSpPr txBox="1"/>
          <p:nvPr/>
        </p:nvSpPr>
        <p:spPr>
          <a:xfrm>
            <a:off x="1893925" y="1692727"/>
            <a:ext cx="8170702" cy="3077719"/>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000" kern="0">
                <a:solidFill>
                  <a:srgbClr val="FFFFFF"/>
                </a:solidFill>
                <a:latin typeface="Arial"/>
                <a:cs typeface="Arial"/>
                <a:sym typeface="Arial"/>
              </a:rPr>
              <a:t>Objective 1 : Introduction to ChatGPT and large language models</a:t>
            </a:r>
            <a:endParaRPr sz="1400" kern="0">
              <a:solidFill>
                <a:srgbClr val="000000"/>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Objective 2 : Ethics of AI </a:t>
            </a:r>
            <a:endParaRPr sz="1400" kern="0">
              <a:solidFill>
                <a:srgbClr val="000000"/>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Objective 3 : Creating resources in ChatGPT</a:t>
            </a:r>
            <a:endParaRPr sz="1400" kern="0">
              <a:solidFill>
                <a:srgbClr val="000000"/>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Objective 4 : Using ChatGPT to support marking and assessment</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Each session allows the staff to learn some new techniques, to play with the technology in the context of their own subject and to (most importantly) share best practice.</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endParaRPr sz="1400" kern="0">
              <a:solidFill>
                <a:srgbClr val="FFFFFF"/>
              </a:solidFill>
              <a:latin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3"/>
          <p:cNvSpPr txBox="1"/>
          <p:nvPr/>
        </p:nvSpPr>
        <p:spPr>
          <a:xfrm>
            <a:off x="1709113" y="1517641"/>
            <a:ext cx="6478199" cy="4401158"/>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800" kern="0">
                <a:solidFill>
                  <a:srgbClr val="FFFFFF"/>
                </a:solidFill>
                <a:latin typeface="Arial"/>
                <a:cs typeface="Arial"/>
                <a:sym typeface="Arial"/>
              </a:rPr>
              <a:t>Who in your school is making use of AI currently?</a:t>
            </a:r>
            <a:endParaRPr sz="1400" kern="0">
              <a:solidFill>
                <a:srgbClr val="000000"/>
              </a:solidFill>
              <a:latin typeface="Arial"/>
              <a:cs typeface="Arial"/>
              <a:sym typeface="Arial"/>
            </a:endParaRPr>
          </a:p>
          <a:p>
            <a:pPr defTabSz="914355">
              <a:buClr>
                <a:srgbClr val="000000"/>
              </a:buClr>
            </a:pPr>
            <a:endParaRPr sz="2800" kern="0">
              <a:solidFill>
                <a:srgbClr val="FFFFFF"/>
              </a:solidFill>
              <a:latin typeface="Arial"/>
              <a:cs typeface="Arial"/>
              <a:sym typeface="Arial"/>
            </a:endParaRPr>
          </a:p>
          <a:p>
            <a:pPr defTabSz="914355">
              <a:buClr>
                <a:srgbClr val="000000"/>
              </a:buClr>
            </a:pPr>
            <a:r>
              <a:rPr lang="en-US" sz="2800" kern="0">
                <a:solidFill>
                  <a:srgbClr val="FFFFFF"/>
                </a:solidFill>
                <a:latin typeface="Arial"/>
                <a:cs typeface="Arial"/>
                <a:sym typeface="Arial"/>
              </a:rPr>
              <a:t>Who are your AI champions?</a:t>
            </a:r>
            <a:endParaRPr sz="1400" kern="0">
              <a:solidFill>
                <a:srgbClr val="000000"/>
              </a:solidFill>
              <a:latin typeface="Arial"/>
              <a:cs typeface="Arial"/>
              <a:sym typeface="Arial"/>
            </a:endParaRPr>
          </a:p>
          <a:p>
            <a:pPr defTabSz="914355">
              <a:buClr>
                <a:srgbClr val="000000"/>
              </a:buClr>
            </a:pPr>
            <a:endParaRPr sz="2800" kern="0">
              <a:solidFill>
                <a:srgbClr val="FFFFFF"/>
              </a:solidFill>
              <a:latin typeface="Arial"/>
              <a:cs typeface="Arial"/>
              <a:sym typeface="Arial"/>
            </a:endParaRPr>
          </a:p>
          <a:p>
            <a:pPr defTabSz="914355">
              <a:buClr>
                <a:srgbClr val="000000"/>
              </a:buClr>
            </a:pPr>
            <a:r>
              <a:rPr lang="en-US" sz="2800" kern="0">
                <a:solidFill>
                  <a:srgbClr val="FFFFFF"/>
                </a:solidFill>
                <a:latin typeface="Arial"/>
                <a:cs typeface="Arial"/>
                <a:sym typeface="Arial"/>
              </a:rPr>
              <a:t>What are they currently using AI for?</a:t>
            </a:r>
            <a:endParaRPr sz="1400" kern="0">
              <a:solidFill>
                <a:srgbClr val="000000"/>
              </a:solidFill>
              <a:latin typeface="Arial"/>
              <a:cs typeface="Arial"/>
              <a:sym typeface="Arial"/>
            </a:endParaRPr>
          </a:p>
          <a:p>
            <a:pPr defTabSz="914355">
              <a:buClr>
                <a:srgbClr val="000000"/>
              </a:buClr>
            </a:pPr>
            <a:endParaRPr sz="2800" kern="0">
              <a:solidFill>
                <a:srgbClr val="FFFFFF"/>
              </a:solidFill>
              <a:latin typeface="Arial"/>
              <a:cs typeface="Arial"/>
              <a:sym typeface="Arial"/>
            </a:endParaRPr>
          </a:p>
          <a:p>
            <a:pPr defTabSz="914355">
              <a:buClr>
                <a:srgbClr val="000000"/>
              </a:buClr>
            </a:pPr>
            <a:r>
              <a:rPr lang="en-US" sz="2800" kern="0">
                <a:solidFill>
                  <a:srgbClr val="FFFFFF"/>
                </a:solidFill>
                <a:latin typeface="Arial"/>
                <a:cs typeface="Arial"/>
                <a:sym typeface="Arial"/>
              </a:rPr>
              <a:t>How might you share best practice across a wider audience in your school?</a:t>
            </a:r>
            <a:endParaRPr sz="2800" kern="0">
              <a:solidFill>
                <a:srgbClr val="FFFFFF"/>
              </a:solidFill>
              <a:latin typeface="Arial"/>
              <a:cs typeface="Arial"/>
              <a:sym typeface="Arial"/>
            </a:endParaRPr>
          </a:p>
        </p:txBody>
      </p:sp>
      <p:sp>
        <p:nvSpPr>
          <p:cNvPr id="83" name="Google Shape;83;p13"/>
          <p:cNvSpPr txBox="1"/>
          <p:nvPr/>
        </p:nvSpPr>
        <p:spPr>
          <a:xfrm>
            <a:off x="1709112" y="224"/>
            <a:ext cx="7869164" cy="1077172"/>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3200" kern="0">
                <a:solidFill>
                  <a:srgbClr val="FFFFFF"/>
                </a:solidFill>
                <a:latin typeface="Arial"/>
                <a:cs typeface="Arial"/>
                <a:sym typeface="Arial"/>
              </a:rPr>
              <a:t>Training approach – Some questions for you?</a:t>
            </a:r>
            <a:endParaRPr sz="1200" kern="0">
              <a:solidFill>
                <a:srgbClr val="FFFFFF"/>
              </a:solidFill>
              <a:latin typeface="Arial"/>
              <a:cs typeface="Arial"/>
              <a:sym typeface="Arial"/>
            </a:endParaRPr>
          </a:p>
        </p:txBody>
      </p:sp>
      <p:sp>
        <p:nvSpPr>
          <p:cNvPr id="84" name="Google Shape;84;p13"/>
          <p:cNvSpPr/>
          <p:nvPr/>
        </p:nvSpPr>
        <p:spPr>
          <a:xfrm>
            <a:off x="7992771" y="5060589"/>
            <a:ext cx="2674932" cy="1799500"/>
          </a:xfrm>
          <a:prstGeom prst="triangle">
            <a:avLst>
              <a:gd name="adj" fmla="val 100000"/>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ctr" anchorCtr="0">
            <a:noAutofit/>
          </a:bodyPr>
          <a:lstStyle/>
          <a:p>
            <a:pPr algn="ctr" defTabSz="914355">
              <a:buClr>
                <a:srgbClr val="000000"/>
              </a:buClr>
            </a:pPr>
            <a:r>
              <a:rPr lang="en-US" sz="2800" kern="0">
                <a:solidFill>
                  <a:srgbClr val="000000"/>
                </a:solidFill>
                <a:latin typeface="Arial"/>
                <a:cs typeface="Arial"/>
                <a:sym typeface="Arial"/>
              </a:rPr>
              <a:t>Over to you</a:t>
            </a:r>
            <a:endParaRPr sz="1400" kern="0">
              <a:solidFill>
                <a:srgbClr val="000000"/>
              </a:solidFill>
              <a:latin typeface="Arial"/>
              <a:cs typeface="Arial"/>
              <a:sym typeface="Arial"/>
            </a:endParaRPr>
          </a:p>
          <a:p>
            <a:pPr algn="ctr" defTabSz="914355">
              <a:buClr>
                <a:srgbClr val="000000"/>
              </a:buClr>
            </a:pPr>
            <a:endParaRPr sz="1400" kern="0">
              <a:solidFill>
                <a:srgbClr val="000000"/>
              </a:solidFill>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p:nvPr/>
        </p:nvSpPr>
        <p:spPr>
          <a:xfrm>
            <a:off x="1709112" y="225"/>
            <a:ext cx="7869164" cy="584729"/>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3200" kern="0">
                <a:solidFill>
                  <a:srgbClr val="FFFFFF"/>
                </a:solidFill>
                <a:latin typeface="Arial"/>
                <a:cs typeface="Arial"/>
                <a:sym typeface="Arial"/>
              </a:rPr>
              <a:t>How is Swanmore using AI?</a:t>
            </a:r>
            <a:endParaRPr sz="1200" kern="0">
              <a:solidFill>
                <a:srgbClr val="FFFFFF"/>
              </a:solidFill>
              <a:latin typeface="Arial"/>
              <a:cs typeface="Arial"/>
              <a:sym typeface="Arial"/>
            </a:endParaRPr>
          </a:p>
        </p:txBody>
      </p:sp>
      <p:grpSp>
        <p:nvGrpSpPr>
          <p:cNvPr id="90" name="Google Shape;90;p14"/>
          <p:cNvGrpSpPr/>
          <p:nvPr/>
        </p:nvGrpSpPr>
        <p:grpSpPr>
          <a:xfrm>
            <a:off x="1709112" y="1546822"/>
            <a:ext cx="8725142" cy="1176971"/>
            <a:chOff x="184826" y="1546698"/>
            <a:chExt cx="8725710" cy="1177047"/>
          </a:xfrm>
        </p:grpSpPr>
        <p:sp>
          <p:nvSpPr>
            <p:cNvPr id="91" name="Google Shape;91;p14"/>
            <p:cNvSpPr/>
            <p:nvPr/>
          </p:nvSpPr>
          <p:spPr>
            <a:xfrm rot="-5400000">
              <a:off x="3959158" y="-2227634"/>
              <a:ext cx="1177047" cy="8725710"/>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marL="0" lvl="1" algn="ctr" defTabSz="914355">
                <a:buClr>
                  <a:srgbClr val="000000"/>
                </a:buClr>
              </a:pPr>
              <a:r>
                <a:rPr lang="en-US" sz="1400" kern="0">
                  <a:solidFill>
                    <a:srgbClr val="000000"/>
                  </a:solidFill>
                  <a:latin typeface="Arial"/>
                  <a:cs typeface="Arial"/>
                  <a:sym typeface="Arial"/>
                </a:rPr>
                <a:t>Teaching and Learning</a:t>
              </a:r>
              <a:endParaRPr sz="1400" kern="0">
                <a:solidFill>
                  <a:srgbClr val="000000"/>
                </a:solidFill>
                <a:latin typeface="Arial"/>
                <a:cs typeface="Arial"/>
                <a:sym typeface="Arial"/>
              </a:endParaRPr>
            </a:p>
          </p:txBody>
        </p:sp>
        <p:sp>
          <p:nvSpPr>
            <p:cNvPr id="92" name="Google Shape;92;p14"/>
            <p:cNvSpPr/>
            <p:nvPr/>
          </p:nvSpPr>
          <p:spPr>
            <a:xfrm>
              <a:off x="1089498" y="1682885"/>
              <a:ext cx="2227634" cy="875489"/>
            </a:xfrm>
            <a:prstGeom prst="rect">
              <a:avLst/>
            </a:prstGeom>
            <a:solidFill>
              <a:srgbClr val="71BEC4"/>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Use Case 1</a:t>
              </a:r>
              <a:endParaRPr sz="1400" kern="0">
                <a:solidFill>
                  <a:srgbClr val="000000"/>
                </a:solidFill>
                <a:latin typeface="Arial"/>
                <a:cs typeface="Arial"/>
                <a:sym typeface="Arial"/>
              </a:endParaRPr>
            </a:p>
            <a:p>
              <a:pPr algn="ctr" defTabSz="914355">
                <a:buClr>
                  <a:srgbClr val="000000"/>
                </a:buClr>
              </a:pPr>
              <a:endParaRPr sz="1400" kern="0">
                <a:solidFill>
                  <a:srgbClr val="000000"/>
                </a:solidFill>
                <a:latin typeface="Arial"/>
                <a:cs typeface="Arial"/>
                <a:sym typeface="Arial"/>
              </a:endParaRPr>
            </a:p>
            <a:p>
              <a:pPr algn="ctr" defTabSz="914355">
                <a:buClr>
                  <a:srgbClr val="000000"/>
                </a:buClr>
              </a:pPr>
              <a:r>
                <a:rPr lang="en-US" sz="1400" kern="0">
                  <a:solidFill>
                    <a:srgbClr val="000000"/>
                  </a:solidFill>
                  <a:latin typeface="Arial"/>
                  <a:cs typeface="Arial"/>
                  <a:sym typeface="Arial"/>
                </a:rPr>
                <a:t>Inclusion Room</a:t>
              </a:r>
              <a:endParaRPr sz="1400" kern="0">
                <a:solidFill>
                  <a:srgbClr val="000000"/>
                </a:solidFill>
                <a:latin typeface="Arial"/>
                <a:cs typeface="Arial"/>
                <a:sym typeface="Arial"/>
              </a:endParaRPr>
            </a:p>
          </p:txBody>
        </p:sp>
        <p:sp>
          <p:nvSpPr>
            <p:cNvPr id="93" name="Google Shape;93;p14"/>
            <p:cNvSpPr/>
            <p:nvPr/>
          </p:nvSpPr>
          <p:spPr>
            <a:xfrm>
              <a:off x="3599236" y="1682884"/>
              <a:ext cx="2227634" cy="875489"/>
            </a:xfrm>
            <a:prstGeom prst="rect">
              <a:avLst/>
            </a:prstGeom>
            <a:solidFill>
              <a:srgbClr val="71BEC4"/>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Use Case 2</a:t>
              </a:r>
              <a:endParaRPr sz="1400" kern="0">
                <a:solidFill>
                  <a:srgbClr val="000000"/>
                </a:solidFill>
                <a:latin typeface="Arial"/>
                <a:cs typeface="Arial"/>
                <a:sym typeface="Arial"/>
              </a:endParaRPr>
            </a:p>
            <a:p>
              <a:pPr algn="ctr" defTabSz="914355">
                <a:buClr>
                  <a:srgbClr val="000000"/>
                </a:buClr>
              </a:pPr>
              <a:br>
                <a:rPr lang="en-US" sz="1400" kern="0">
                  <a:solidFill>
                    <a:srgbClr val="000000"/>
                  </a:solidFill>
                  <a:latin typeface="Arial"/>
                  <a:cs typeface="Arial"/>
                  <a:sym typeface="Arial"/>
                </a:rPr>
              </a:br>
              <a:r>
                <a:rPr lang="en-US" sz="1400" kern="0">
                  <a:solidFill>
                    <a:srgbClr val="000000"/>
                  </a:solidFill>
                  <a:latin typeface="Arial"/>
                  <a:cs typeface="Arial"/>
                  <a:sym typeface="Arial"/>
                </a:rPr>
                <a:t>Curriculum and Planning</a:t>
              </a:r>
              <a:endParaRPr sz="1400" kern="0">
                <a:solidFill>
                  <a:srgbClr val="000000"/>
                </a:solidFill>
                <a:latin typeface="Arial"/>
                <a:cs typeface="Arial"/>
                <a:sym typeface="Arial"/>
              </a:endParaRPr>
            </a:p>
          </p:txBody>
        </p:sp>
      </p:grpSp>
      <p:sp>
        <p:nvSpPr>
          <p:cNvPr id="94" name="Google Shape;94;p14"/>
          <p:cNvSpPr/>
          <p:nvPr/>
        </p:nvSpPr>
        <p:spPr>
          <a:xfrm>
            <a:off x="7632874" y="1682998"/>
            <a:ext cx="2227489" cy="875432"/>
          </a:xfrm>
          <a:prstGeom prst="rect">
            <a:avLst/>
          </a:prstGeom>
          <a:solidFill>
            <a:srgbClr val="71BEC4"/>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Use Case 3</a:t>
            </a:r>
            <a:endParaRPr sz="1400" kern="0">
              <a:solidFill>
                <a:srgbClr val="000000"/>
              </a:solidFill>
              <a:latin typeface="Arial"/>
              <a:cs typeface="Arial"/>
              <a:sym typeface="Arial"/>
            </a:endParaRPr>
          </a:p>
          <a:p>
            <a:pPr algn="ctr" defTabSz="914355">
              <a:buClr>
                <a:srgbClr val="000000"/>
              </a:buClr>
            </a:pPr>
            <a:endParaRPr sz="1400" kern="0">
              <a:solidFill>
                <a:srgbClr val="000000"/>
              </a:solidFill>
              <a:latin typeface="Arial"/>
              <a:cs typeface="Arial"/>
              <a:sym typeface="Arial"/>
            </a:endParaRPr>
          </a:p>
          <a:p>
            <a:pPr algn="ctr" defTabSz="914355">
              <a:buClr>
                <a:srgbClr val="000000"/>
              </a:buClr>
            </a:pPr>
            <a:r>
              <a:rPr lang="en-US" sz="1400" kern="0">
                <a:solidFill>
                  <a:srgbClr val="000000"/>
                </a:solidFill>
                <a:latin typeface="Arial"/>
                <a:cs typeface="Arial"/>
                <a:sym typeface="Arial"/>
              </a:rPr>
              <a:t>Resource Creation</a:t>
            </a:r>
            <a:endParaRPr sz="1400" kern="0">
              <a:solidFill>
                <a:srgbClr val="000000"/>
              </a:solidFill>
              <a:latin typeface="Arial"/>
              <a:cs typeface="Arial"/>
              <a:sym typeface="Arial"/>
            </a:endParaRPr>
          </a:p>
        </p:txBody>
      </p:sp>
      <p:grpSp>
        <p:nvGrpSpPr>
          <p:cNvPr id="95" name="Google Shape;95;p14"/>
          <p:cNvGrpSpPr/>
          <p:nvPr/>
        </p:nvGrpSpPr>
        <p:grpSpPr>
          <a:xfrm>
            <a:off x="1709112" y="2840516"/>
            <a:ext cx="8725142" cy="1176971"/>
            <a:chOff x="184826" y="2840476"/>
            <a:chExt cx="8725710" cy="1177047"/>
          </a:xfrm>
        </p:grpSpPr>
        <p:sp>
          <p:nvSpPr>
            <p:cNvPr id="96" name="Google Shape;96;p14"/>
            <p:cNvSpPr/>
            <p:nvPr/>
          </p:nvSpPr>
          <p:spPr>
            <a:xfrm rot="-5400000">
              <a:off x="3959158" y="-933856"/>
              <a:ext cx="1177047" cy="8725710"/>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Assessment</a:t>
              </a:r>
              <a:endParaRPr sz="1400" kern="0">
                <a:solidFill>
                  <a:srgbClr val="000000"/>
                </a:solidFill>
                <a:latin typeface="Arial"/>
                <a:cs typeface="Arial"/>
                <a:sym typeface="Arial"/>
              </a:endParaRPr>
            </a:p>
          </p:txBody>
        </p:sp>
        <p:sp>
          <p:nvSpPr>
            <p:cNvPr id="97" name="Google Shape;97;p14"/>
            <p:cNvSpPr/>
            <p:nvPr/>
          </p:nvSpPr>
          <p:spPr>
            <a:xfrm>
              <a:off x="1089498" y="2991254"/>
              <a:ext cx="2227634" cy="875489"/>
            </a:xfrm>
            <a:prstGeom prst="rect">
              <a:avLst/>
            </a:prstGeom>
            <a:solidFill>
              <a:srgbClr val="71BEC4"/>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Use Case 4</a:t>
              </a:r>
              <a:endParaRPr sz="1400" kern="0">
                <a:solidFill>
                  <a:srgbClr val="000000"/>
                </a:solidFill>
                <a:latin typeface="Arial"/>
                <a:cs typeface="Arial"/>
                <a:sym typeface="Arial"/>
              </a:endParaRPr>
            </a:p>
            <a:p>
              <a:pPr algn="ctr" defTabSz="914355">
                <a:buClr>
                  <a:srgbClr val="000000"/>
                </a:buClr>
              </a:pPr>
              <a:endParaRPr sz="1400" kern="0">
                <a:solidFill>
                  <a:srgbClr val="000000"/>
                </a:solidFill>
                <a:latin typeface="Arial"/>
                <a:cs typeface="Arial"/>
                <a:sym typeface="Arial"/>
              </a:endParaRPr>
            </a:p>
            <a:p>
              <a:pPr algn="ctr" defTabSz="914355">
                <a:buClr>
                  <a:srgbClr val="000000"/>
                </a:buClr>
              </a:pPr>
              <a:r>
                <a:rPr lang="en-US" sz="1400" kern="0">
                  <a:solidFill>
                    <a:srgbClr val="000000"/>
                  </a:solidFill>
                  <a:latin typeface="Arial"/>
                  <a:cs typeface="Arial"/>
                  <a:sym typeface="Arial"/>
                </a:rPr>
                <a:t>Marking and moderation</a:t>
              </a:r>
              <a:endParaRPr sz="1400" kern="0">
                <a:solidFill>
                  <a:srgbClr val="000000"/>
                </a:solidFill>
                <a:latin typeface="Arial"/>
                <a:cs typeface="Arial"/>
                <a:sym typeface="Arial"/>
              </a:endParaRPr>
            </a:p>
          </p:txBody>
        </p:sp>
      </p:grpSp>
      <p:grpSp>
        <p:nvGrpSpPr>
          <p:cNvPr id="98" name="Google Shape;98;p14"/>
          <p:cNvGrpSpPr/>
          <p:nvPr/>
        </p:nvGrpSpPr>
        <p:grpSpPr>
          <a:xfrm>
            <a:off x="1709112" y="4134210"/>
            <a:ext cx="8725142" cy="1176971"/>
            <a:chOff x="184826" y="4134254"/>
            <a:chExt cx="8725710" cy="1177047"/>
          </a:xfrm>
        </p:grpSpPr>
        <p:sp>
          <p:nvSpPr>
            <p:cNvPr id="99" name="Google Shape;99;p14"/>
            <p:cNvSpPr/>
            <p:nvPr/>
          </p:nvSpPr>
          <p:spPr>
            <a:xfrm rot="-5400000">
              <a:off x="3959158" y="359922"/>
              <a:ext cx="1177047" cy="8725710"/>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Quality Assurance</a:t>
              </a:r>
              <a:endParaRPr sz="1400" kern="0">
                <a:solidFill>
                  <a:srgbClr val="000000"/>
                </a:solidFill>
                <a:latin typeface="Arial"/>
                <a:cs typeface="Arial"/>
                <a:sym typeface="Arial"/>
              </a:endParaRPr>
            </a:p>
          </p:txBody>
        </p:sp>
        <p:sp>
          <p:nvSpPr>
            <p:cNvPr id="100" name="Google Shape;100;p14"/>
            <p:cNvSpPr/>
            <p:nvPr/>
          </p:nvSpPr>
          <p:spPr>
            <a:xfrm>
              <a:off x="1089498" y="4299626"/>
              <a:ext cx="2227634" cy="875489"/>
            </a:xfrm>
            <a:prstGeom prst="rect">
              <a:avLst/>
            </a:prstGeom>
            <a:solidFill>
              <a:srgbClr val="71BEC4"/>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Use Case 5</a:t>
              </a:r>
              <a:endParaRPr sz="1400" kern="0">
                <a:solidFill>
                  <a:srgbClr val="000000"/>
                </a:solidFill>
                <a:latin typeface="Arial"/>
                <a:cs typeface="Arial"/>
                <a:sym typeface="Arial"/>
              </a:endParaRPr>
            </a:p>
            <a:p>
              <a:pPr algn="ctr" defTabSz="914355">
                <a:buClr>
                  <a:srgbClr val="000000"/>
                </a:buClr>
              </a:pPr>
              <a:endParaRPr sz="1400" kern="0">
                <a:solidFill>
                  <a:srgbClr val="000000"/>
                </a:solidFill>
                <a:latin typeface="Arial"/>
                <a:cs typeface="Arial"/>
                <a:sym typeface="Arial"/>
              </a:endParaRPr>
            </a:p>
            <a:p>
              <a:pPr algn="ctr" defTabSz="914355">
                <a:buClr>
                  <a:srgbClr val="000000"/>
                </a:buClr>
              </a:pPr>
              <a:r>
                <a:rPr lang="en-US" sz="1400" kern="0">
                  <a:solidFill>
                    <a:srgbClr val="000000"/>
                  </a:solidFill>
                  <a:latin typeface="Arial"/>
                  <a:cs typeface="Arial"/>
                  <a:sym typeface="Arial"/>
                </a:rPr>
                <a:t>Lesson Observations</a:t>
              </a:r>
              <a:endParaRPr sz="1400" kern="0">
                <a:solidFill>
                  <a:srgbClr val="000000"/>
                </a:solidFill>
                <a:latin typeface="Arial"/>
                <a:cs typeface="Arial"/>
                <a:sym typeface="Arial"/>
              </a:endParaRPr>
            </a:p>
          </p:txBody>
        </p:sp>
      </p:grpSp>
      <p:grpSp>
        <p:nvGrpSpPr>
          <p:cNvPr id="101" name="Google Shape;101;p14"/>
          <p:cNvGrpSpPr/>
          <p:nvPr/>
        </p:nvGrpSpPr>
        <p:grpSpPr>
          <a:xfrm>
            <a:off x="1733429" y="5427904"/>
            <a:ext cx="8725142" cy="1176971"/>
            <a:chOff x="209145" y="5428032"/>
            <a:chExt cx="8725710" cy="1177047"/>
          </a:xfrm>
        </p:grpSpPr>
        <p:sp>
          <p:nvSpPr>
            <p:cNvPr id="102" name="Google Shape;102;p14"/>
            <p:cNvSpPr/>
            <p:nvPr/>
          </p:nvSpPr>
          <p:spPr>
            <a:xfrm rot="-5400000">
              <a:off x="3983477" y="1653700"/>
              <a:ext cx="1177047" cy="8725710"/>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Support</a:t>
              </a:r>
              <a:endParaRPr sz="1400" kern="0">
                <a:solidFill>
                  <a:srgbClr val="000000"/>
                </a:solidFill>
                <a:latin typeface="Arial"/>
                <a:cs typeface="Arial"/>
                <a:sym typeface="Arial"/>
              </a:endParaRPr>
            </a:p>
          </p:txBody>
        </p:sp>
        <p:sp>
          <p:nvSpPr>
            <p:cNvPr id="103" name="Google Shape;103;p14"/>
            <p:cNvSpPr/>
            <p:nvPr/>
          </p:nvSpPr>
          <p:spPr>
            <a:xfrm>
              <a:off x="1089498" y="5578810"/>
              <a:ext cx="2227634" cy="875489"/>
            </a:xfrm>
            <a:prstGeom prst="rect">
              <a:avLst/>
            </a:prstGeom>
            <a:solidFill>
              <a:srgbClr val="71BEC4"/>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Use Case 6</a:t>
              </a:r>
              <a:endParaRPr sz="1400" kern="0">
                <a:solidFill>
                  <a:srgbClr val="000000"/>
                </a:solidFill>
                <a:latin typeface="Arial"/>
                <a:cs typeface="Arial"/>
                <a:sym typeface="Arial"/>
              </a:endParaRPr>
            </a:p>
            <a:p>
              <a:pPr algn="ctr" defTabSz="914355">
                <a:buClr>
                  <a:srgbClr val="000000"/>
                </a:buClr>
              </a:pPr>
              <a:endParaRPr sz="1400" kern="0">
                <a:solidFill>
                  <a:srgbClr val="000000"/>
                </a:solidFill>
                <a:latin typeface="Arial"/>
                <a:cs typeface="Arial"/>
                <a:sym typeface="Arial"/>
              </a:endParaRPr>
            </a:p>
            <a:p>
              <a:pPr algn="ctr" defTabSz="914355">
                <a:buClr>
                  <a:srgbClr val="000000"/>
                </a:buClr>
              </a:pPr>
              <a:r>
                <a:rPr lang="en-US" sz="1400" kern="0">
                  <a:solidFill>
                    <a:srgbClr val="000000"/>
                  </a:solidFill>
                  <a:latin typeface="Arial"/>
                  <a:cs typeface="Arial"/>
                  <a:sym typeface="Arial"/>
                </a:rPr>
                <a:t>Library Management</a:t>
              </a:r>
              <a:endParaRPr sz="1400" kern="0">
                <a:solidFill>
                  <a:srgbClr val="000000"/>
                </a:solidFill>
                <a:latin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p:nvPr/>
        </p:nvSpPr>
        <p:spPr>
          <a:xfrm>
            <a:off x="1709112" y="223945"/>
            <a:ext cx="6264204" cy="523174"/>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800" kern="0">
                <a:solidFill>
                  <a:srgbClr val="FFFFFF"/>
                </a:solidFill>
                <a:latin typeface="Arial"/>
                <a:cs typeface="Arial"/>
                <a:sym typeface="Arial"/>
              </a:rPr>
              <a:t>Use Case 1 :  Inclusion Room</a:t>
            </a:r>
            <a:endParaRPr sz="1050" kern="0">
              <a:solidFill>
                <a:srgbClr val="FFFFFF"/>
              </a:solidFill>
              <a:latin typeface="Arial"/>
              <a:cs typeface="Arial"/>
              <a:sym typeface="Arial"/>
            </a:endParaRPr>
          </a:p>
        </p:txBody>
      </p:sp>
      <p:sp>
        <p:nvSpPr>
          <p:cNvPr id="109" name="Google Shape;109;p15"/>
          <p:cNvSpPr txBox="1"/>
          <p:nvPr/>
        </p:nvSpPr>
        <p:spPr>
          <a:xfrm>
            <a:off x="1709112" y="1426527"/>
            <a:ext cx="8599799" cy="2800720"/>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000" kern="0">
                <a:solidFill>
                  <a:srgbClr val="FFFFFF"/>
                </a:solidFill>
                <a:latin typeface="Arial"/>
                <a:cs typeface="Arial"/>
                <a:sym typeface="Arial"/>
              </a:rPr>
              <a:t>We have an internal ‘inclusion’ room where pupils can go if they are struggling to remain in lessons.</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The mix of pupils arriving in the inclusion room differs each day. Keeping these pupils on track with their subject curricula has been difficult.</a:t>
            </a:r>
            <a:endParaRPr sz="1400" kern="0">
              <a:solidFill>
                <a:srgbClr val="000000"/>
              </a:solidFill>
              <a:latin typeface="Arial"/>
              <a:cs typeface="Arial"/>
              <a:sym typeface="Arial"/>
            </a:endParaRPr>
          </a:p>
          <a:p>
            <a:pPr defTabSz="914355">
              <a:buClr>
                <a:srgbClr val="000000"/>
              </a:buClr>
            </a:pPr>
            <a:endParaRPr sz="2000" kern="0">
              <a:solidFill>
                <a:srgbClr val="FFFFFF"/>
              </a:solidFill>
              <a:latin typeface="Arial"/>
              <a:cs typeface="Arial"/>
              <a:sym typeface="Arial"/>
            </a:endParaRPr>
          </a:p>
          <a:p>
            <a:pPr defTabSz="914355">
              <a:buClr>
                <a:srgbClr val="000000"/>
              </a:buClr>
            </a:pPr>
            <a:r>
              <a:rPr lang="en-US" sz="2000" kern="0">
                <a:solidFill>
                  <a:srgbClr val="FFFFFF"/>
                </a:solidFill>
                <a:latin typeface="Arial"/>
                <a:cs typeface="Arial"/>
                <a:sym typeface="Arial"/>
              </a:rPr>
              <a:t>ChatGPT has been used to create resources ‘on the fly’ tailored to the needs of the specific pupils and their abilities during any school period.</a:t>
            </a:r>
            <a:endParaRPr sz="1400" kern="0">
              <a:solidFill>
                <a:srgbClr val="000000"/>
              </a:solidFill>
              <a:latin typeface="Arial"/>
              <a:cs typeface="Arial"/>
              <a:sym typeface="Arial"/>
            </a:endParaRPr>
          </a:p>
          <a:p>
            <a:pPr defTabSz="914355">
              <a:buClr>
                <a:srgbClr val="000000"/>
              </a:buClr>
            </a:pPr>
            <a:endParaRPr sz="1600" kern="0">
              <a:solidFill>
                <a:srgbClr val="FFFFFF"/>
              </a:solidFill>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16"/>
          <p:cNvGrpSpPr/>
          <p:nvPr/>
        </p:nvGrpSpPr>
        <p:grpSpPr>
          <a:xfrm>
            <a:off x="1709113" y="1384791"/>
            <a:ext cx="7159091" cy="3371949"/>
            <a:chOff x="184826" y="1384658"/>
            <a:chExt cx="7159557" cy="3372168"/>
          </a:xfrm>
        </p:grpSpPr>
        <p:sp>
          <p:nvSpPr>
            <p:cNvPr id="115" name="Google Shape;115;p16"/>
            <p:cNvSpPr/>
            <p:nvPr/>
          </p:nvSpPr>
          <p:spPr>
            <a:xfrm>
              <a:off x="184826" y="1384658"/>
              <a:ext cx="7159557" cy="3372168"/>
            </a:xfrm>
            <a:prstGeom prst="rect">
              <a:avLst/>
            </a:prstGeom>
            <a:solidFill>
              <a:schemeClr val="accent1"/>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Prompt</a:t>
              </a:r>
              <a:endParaRPr sz="1400" kern="0">
                <a:solidFill>
                  <a:srgbClr val="000000"/>
                </a:solidFill>
                <a:latin typeface="Arial"/>
                <a:cs typeface="Arial"/>
                <a:sym typeface="Arial"/>
              </a:endParaRPr>
            </a:p>
          </p:txBody>
        </p:sp>
        <p:pic>
          <p:nvPicPr>
            <p:cNvPr id="116" name="Google Shape;116;p16"/>
            <p:cNvPicPr preferRelativeResize="0"/>
            <p:nvPr/>
          </p:nvPicPr>
          <p:blipFill rotWithShape="1">
            <a:blip r:embed="rId3">
              <a:alphaModFix/>
            </a:blip>
            <a:srcRect l="29755" b="76839"/>
            <a:stretch/>
          </p:blipFill>
          <p:spPr>
            <a:xfrm>
              <a:off x="291828" y="1966428"/>
              <a:ext cx="6956741" cy="2701425"/>
            </a:xfrm>
            <a:prstGeom prst="rect">
              <a:avLst/>
            </a:prstGeom>
            <a:noFill/>
            <a:ln>
              <a:noFill/>
            </a:ln>
          </p:spPr>
        </p:pic>
      </p:grpSp>
      <p:sp>
        <p:nvSpPr>
          <p:cNvPr id="117" name="Google Shape;117;p16"/>
          <p:cNvSpPr txBox="1"/>
          <p:nvPr/>
        </p:nvSpPr>
        <p:spPr>
          <a:xfrm>
            <a:off x="1709112" y="223945"/>
            <a:ext cx="6264204" cy="523174"/>
          </a:xfrm>
          <a:prstGeom prst="rect">
            <a:avLst/>
          </a:prstGeom>
          <a:noFill/>
          <a:ln>
            <a:noFill/>
          </a:ln>
        </p:spPr>
        <p:txBody>
          <a:bodyPr spcFirstLastPara="1" wrap="square" lIns="91419" tIns="45697" rIns="91419" bIns="45697" anchor="t" anchorCtr="0">
            <a:spAutoFit/>
          </a:bodyPr>
          <a:lstStyle/>
          <a:p>
            <a:pPr defTabSz="914355">
              <a:buClr>
                <a:srgbClr val="000000"/>
              </a:buClr>
            </a:pPr>
            <a:r>
              <a:rPr lang="en-US" sz="2800" kern="0">
                <a:solidFill>
                  <a:srgbClr val="FFFFFF"/>
                </a:solidFill>
                <a:latin typeface="Arial"/>
                <a:cs typeface="Arial"/>
                <a:sym typeface="Arial"/>
              </a:rPr>
              <a:t>Use Case 2: Curriculum and Planning</a:t>
            </a:r>
            <a:endParaRPr sz="1050" kern="0">
              <a:solidFill>
                <a:srgbClr val="FFFFFF"/>
              </a:solidFill>
              <a:latin typeface="Arial"/>
              <a:cs typeface="Arial"/>
              <a:sym typeface="Arial"/>
            </a:endParaRPr>
          </a:p>
        </p:txBody>
      </p:sp>
      <p:grpSp>
        <p:nvGrpSpPr>
          <p:cNvPr id="118" name="Google Shape;118;p16"/>
          <p:cNvGrpSpPr/>
          <p:nvPr/>
        </p:nvGrpSpPr>
        <p:grpSpPr>
          <a:xfrm>
            <a:off x="4617493" y="2044340"/>
            <a:ext cx="5865397" cy="4698154"/>
            <a:chOff x="2986393" y="1966428"/>
            <a:chExt cx="5865779" cy="4698460"/>
          </a:xfrm>
        </p:grpSpPr>
        <p:sp>
          <p:nvSpPr>
            <p:cNvPr id="119" name="Google Shape;119;p16"/>
            <p:cNvSpPr/>
            <p:nvPr/>
          </p:nvSpPr>
          <p:spPr>
            <a:xfrm>
              <a:off x="2986393" y="1966428"/>
              <a:ext cx="5865779" cy="4698460"/>
            </a:xfrm>
            <a:prstGeom prst="rect">
              <a:avLst/>
            </a:prstGeom>
            <a:solidFill>
              <a:srgbClr val="92D050"/>
            </a:solidFill>
            <a:ln w="25400" cap="flat" cmpd="sng">
              <a:solidFill>
                <a:srgbClr val="4E5E5F"/>
              </a:solidFill>
              <a:prstDash val="solid"/>
              <a:round/>
              <a:headEnd type="none" w="sm" len="sm"/>
              <a:tailEnd type="none" w="sm" len="sm"/>
            </a:ln>
          </p:spPr>
          <p:txBody>
            <a:bodyPr spcFirstLastPara="1" wrap="square" lIns="91419" tIns="45697" rIns="91419" bIns="45697" anchor="t" anchorCtr="0">
              <a:noAutofit/>
            </a:bodyPr>
            <a:lstStyle/>
            <a:p>
              <a:pPr algn="ctr" defTabSz="914355">
                <a:buClr>
                  <a:srgbClr val="000000"/>
                </a:buClr>
              </a:pPr>
              <a:r>
                <a:rPr lang="en-US" sz="1400" kern="0">
                  <a:solidFill>
                    <a:srgbClr val="000000"/>
                  </a:solidFill>
                  <a:latin typeface="Arial"/>
                  <a:cs typeface="Arial"/>
                  <a:sym typeface="Arial"/>
                </a:rPr>
                <a:t>Response</a:t>
              </a:r>
              <a:endParaRPr sz="1400" kern="0">
                <a:solidFill>
                  <a:srgbClr val="000000"/>
                </a:solidFill>
                <a:latin typeface="Arial"/>
                <a:cs typeface="Arial"/>
                <a:sym typeface="Arial"/>
              </a:endParaRPr>
            </a:p>
          </p:txBody>
        </p:sp>
        <p:pic>
          <p:nvPicPr>
            <p:cNvPr id="120" name="Google Shape;120;p16"/>
            <p:cNvPicPr preferRelativeResize="0"/>
            <p:nvPr/>
          </p:nvPicPr>
          <p:blipFill rotWithShape="1">
            <a:blip r:embed="rId3">
              <a:alphaModFix/>
            </a:blip>
            <a:srcRect t="38082"/>
            <a:stretch/>
          </p:blipFill>
          <p:spPr>
            <a:xfrm>
              <a:off x="3089264" y="2390122"/>
              <a:ext cx="5660036" cy="412744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1217</Words>
  <Application>Microsoft Office PowerPoint</Application>
  <PresentationFormat>Widescreen</PresentationFormat>
  <Paragraphs>165</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Aptos</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Broadribb, Kate</dc:creator>
  <cp:lastModifiedBy>Broadribb, Kate</cp:lastModifiedBy>
  <cp:revision>1</cp:revision>
  <dcterms:created xsi:type="dcterms:W3CDTF">2025-06-13T12:23:53Z</dcterms:created>
  <dcterms:modified xsi:type="dcterms:W3CDTF">2025-06-13T12:24:57Z</dcterms:modified>
</cp:coreProperties>
</file>