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9" r:id="rId3"/>
    <p:sldId id="298" r:id="rId4"/>
    <p:sldId id="291" r:id="rId5"/>
    <p:sldId id="261" r:id="rId6"/>
    <p:sldId id="264" r:id="rId7"/>
    <p:sldId id="268" r:id="rId8"/>
    <p:sldId id="269" r:id="rId9"/>
    <p:sldId id="270" r:id="rId10"/>
    <p:sldId id="278" r:id="rId11"/>
    <p:sldId id="279" r:id="rId12"/>
    <p:sldId id="280" r:id="rId13"/>
    <p:sldId id="281" r:id="rId14"/>
    <p:sldId id="282" r:id="rId15"/>
    <p:sldId id="283" r:id="rId16"/>
    <p:sldId id="287" r:id="rId17"/>
    <p:sldId id="307" r:id="rId18"/>
    <p:sldId id="286" r:id="rId19"/>
    <p:sldId id="292" r:id="rId20"/>
    <p:sldId id="293" r:id="rId21"/>
    <p:sldId id="294" r:id="rId22"/>
    <p:sldId id="295" r:id="rId23"/>
    <p:sldId id="296" r:id="rId24"/>
    <p:sldId id="297" r:id="rId25"/>
    <p:sldId id="303" r:id="rId26"/>
    <p:sldId id="300" r:id="rId27"/>
    <p:sldId id="304" r:id="rId28"/>
    <p:sldId id="306" r:id="rId29"/>
    <p:sldId id="30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63" d="100"/>
          <a:sy n="63" d="100"/>
        </p:scale>
        <p:origin x="82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94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DE5E374F-8B49-4F1C-9308-0C07AB7660B7}" type="datetimeFigureOut">
              <a:rPr lang="en-GB" smtClean="0"/>
              <a:t>08/07/2024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715741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349054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4334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2321598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58077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333765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3547309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266336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55031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E374F-8B49-4F1C-9308-0C07AB7660B7}" type="datetimeFigureOut">
              <a:rPr lang="en-GB" smtClean="0"/>
              <a:t>08/07/2024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155958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5E374F-8B49-4F1C-9308-0C07AB7660B7}" type="datetimeFigureOut">
              <a:rPr lang="en-GB" smtClean="0"/>
              <a:t>08/07/2024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256607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5E374F-8B49-4F1C-9308-0C07AB7660B7}" type="datetimeFigureOut">
              <a:rPr lang="en-GB" smtClean="0"/>
              <a:t>08/07/2024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342921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5E374F-8B49-4F1C-9308-0C07AB7660B7}" type="datetimeFigureOut">
              <a:rPr lang="en-GB" smtClean="0"/>
              <a:t>08/07/2024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31692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E374F-8B49-4F1C-9308-0C07AB7660B7}" type="datetimeFigureOut">
              <a:rPr lang="en-GB" smtClean="0"/>
              <a:t>08/07/2024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29300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5E374F-8B49-4F1C-9308-0C07AB7660B7}" type="datetimeFigureOut">
              <a:rPr lang="en-GB" smtClean="0"/>
              <a:t>08/07/2024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3865443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5E374F-8B49-4F1C-9308-0C07AB7660B7}" type="datetimeFigureOut">
              <a:rPr lang="en-GB" smtClean="0"/>
              <a:t>08/07/2024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6E60A9-7CB8-4094-8158-4C823415F936}" type="slidenum">
              <a:rPr lang="en-GB" smtClean="0"/>
              <a:t>‹#›</a:t>
            </a:fld>
            <a:endParaRPr lang="en-GB"/>
          </a:p>
        </p:txBody>
      </p:sp>
    </p:spTree>
    <p:extLst>
      <p:ext uri="{BB962C8B-B14F-4D97-AF65-F5344CB8AC3E}">
        <p14:creationId xmlns:p14="http://schemas.microsoft.com/office/powerpoint/2010/main" val="357078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E5E374F-8B49-4F1C-9308-0C07AB7660B7}" type="datetimeFigureOut">
              <a:rPr lang="en-GB" smtClean="0"/>
              <a:t>08/07/2024</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06E60A9-7CB8-4094-8158-4C823415F936}" type="slidenum">
              <a:rPr lang="en-GB" smtClean="0"/>
              <a:t>‹#›</a:t>
            </a:fld>
            <a:endParaRPr lang="en-GB"/>
          </a:p>
        </p:txBody>
      </p:sp>
    </p:spTree>
    <p:extLst>
      <p:ext uri="{BB962C8B-B14F-4D97-AF65-F5344CB8AC3E}">
        <p14:creationId xmlns:p14="http://schemas.microsoft.com/office/powerpoint/2010/main" val="311259384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0968" y="2864555"/>
            <a:ext cx="10358926" cy="3660422"/>
          </a:xfrm>
        </p:spPr>
        <p:txBody>
          <a:bodyPr>
            <a:normAutofit fontScale="90000"/>
          </a:bodyPr>
          <a:lstStyle/>
          <a:p>
            <a:pPr algn="ctr"/>
            <a:r>
              <a:rPr lang="en-US" dirty="0">
                <a:solidFill>
                  <a:schemeClr val="bg1"/>
                </a:solidFill>
              </a:rPr>
              <a:t>Using </a:t>
            </a:r>
            <a:r>
              <a:rPr lang="en-GB" dirty="0">
                <a:solidFill>
                  <a:schemeClr val="bg1"/>
                </a:solidFill>
              </a:rPr>
              <a:t> Regulation  support  plans to  improve  inclusive  teaching</a:t>
            </a: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4028517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3047" y="592189"/>
            <a:ext cx="10969869" cy="5536049"/>
          </a:xfrm>
          <a:prstGeom prst="rect">
            <a:avLst/>
          </a:prstGeom>
        </p:spPr>
      </p:pic>
      <p:sp>
        <p:nvSpPr>
          <p:cNvPr id="4" name="TextBox 3">
            <a:extLst>
              <a:ext uri="{FF2B5EF4-FFF2-40B4-BE49-F238E27FC236}">
                <a16:creationId xmlns:a16="http://schemas.microsoft.com/office/drawing/2014/main" id="{32092E8F-C5AD-07BB-044B-BFE43AD77571}"/>
              </a:ext>
            </a:extLst>
          </p:cNvPr>
          <p:cNvSpPr txBox="1"/>
          <p:nvPr/>
        </p:nvSpPr>
        <p:spPr>
          <a:xfrm>
            <a:off x="6832642" y="4540524"/>
            <a:ext cx="54422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ea typeface="Calibri"/>
              <a:cs typeface="Calibri"/>
            </a:endParaRPr>
          </a:p>
        </p:txBody>
      </p:sp>
    </p:spTree>
    <p:extLst>
      <p:ext uri="{BB962C8B-B14F-4D97-AF65-F5344CB8AC3E}">
        <p14:creationId xmlns:p14="http://schemas.microsoft.com/office/powerpoint/2010/main" val="245544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063" y="703385"/>
            <a:ext cx="11917263" cy="5477607"/>
          </a:xfrm>
          <a:prstGeom prst="rect">
            <a:avLst/>
          </a:prstGeom>
        </p:spPr>
      </p:pic>
    </p:spTree>
    <p:extLst>
      <p:ext uri="{BB962C8B-B14F-4D97-AF65-F5344CB8AC3E}">
        <p14:creationId xmlns:p14="http://schemas.microsoft.com/office/powerpoint/2010/main" val="220349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651" y="677007"/>
            <a:ext cx="11835997" cy="5389685"/>
          </a:xfrm>
          <a:prstGeom prst="rect">
            <a:avLst/>
          </a:prstGeom>
        </p:spPr>
      </p:pic>
    </p:spTree>
    <p:extLst>
      <p:ext uri="{BB962C8B-B14F-4D97-AF65-F5344CB8AC3E}">
        <p14:creationId xmlns:p14="http://schemas.microsoft.com/office/powerpoint/2010/main" val="1220504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597" y="1266091"/>
            <a:ext cx="12152458" cy="4352193"/>
          </a:xfrm>
          <a:prstGeom prst="rect">
            <a:avLst/>
          </a:prstGeom>
        </p:spPr>
      </p:pic>
    </p:spTree>
    <p:extLst>
      <p:ext uri="{BB962C8B-B14F-4D97-AF65-F5344CB8AC3E}">
        <p14:creationId xmlns:p14="http://schemas.microsoft.com/office/powerpoint/2010/main" val="913295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665" y="967154"/>
            <a:ext cx="12422805" cy="4906108"/>
          </a:xfrm>
          <a:prstGeom prst="rect">
            <a:avLst/>
          </a:prstGeom>
        </p:spPr>
      </p:pic>
    </p:spTree>
    <p:extLst>
      <p:ext uri="{BB962C8B-B14F-4D97-AF65-F5344CB8AC3E}">
        <p14:creationId xmlns:p14="http://schemas.microsoft.com/office/powerpoint/2010/main" val="3703249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5288" y="808892"/>
            <a:ext cx="11843019" cy="5433645"/>
          </a:xfrm>
          <a:prstGeom prst="rect">
            <a:avLst/>
          </a:prstGeom>
        </p:spPr>
      </p:pic>
    </p:spTree>
    <p:extLst>
      <p:ext uri="{BB962C8B-B14F-4D97-AF65-F5344CB8AC3E}">
        <p14:creationId xmlns:p14="http://schemas.microsoft.com/office/powerpoint/2010/main" val="24087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9084" y="366666"/>
            <a:ext cx="11301511" cy="5787015"/>
          </a:xfrm>
          <a:prstGeom prst="rect">
            <a:avLst/>
          </a:prstGeom>
        </p:spPr>
      </p:pic>
    </p:spTree>
    <p:extLst>
      <p:ext uri="{BB962C8B-B14F-4D97-AF65-F5344CB8AC3E}">
        <p14:creationId xmlns:p14="http://schemas.microsoft.com/office/powerpoint/2010/main" val="32448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44" y="94463"/>
            <a:ext cx="8526637" cy="6543404"/>
          </a:xfrm>
          <a:prstGeom prst="rect">
            <a:avLst/>
          </a:prstGeom>
        </p:spPr>
      </p:pic>
    </p:spTree>
    <p:extLst>
      <p:ext uri="{BB962C8B-B14F-4D97-AF65-F5344CB8AC3E}">
        <p14:creationId xmlns:p14="http://schemas.microsoft.com/office/powerpoint/2010/main" val="272616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per strategie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861" y="221688"/>
            <a:ext cx="9514724" cy="6506246"/>
          </a:xfrm>
          <a:prstGeom prst="rect">
            <a:avLst/>
          </a:prstGeom>
        </p:spPr>
      </p:pic>
    </p:spTree>
    <p:extLst>
      <p:ext uri="{BB962C8B-B14F-4D97-AF65-F5344CB8AC3E}">
        <p14:creationId xmlns:p14="http://schemas.microsoft.com/office/powerpoint/2010/main" val="719438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er strategie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825" y="297490"/>
            <a:ext cx="9131466" cy="6452758"/>
          </a:xfrm>
          <a:prstGeom prst="rect">
            <a:avLst/>
          </a:prstGeom>
        </p:spPr>
      </p:pic>
    </p:spTree>
    <p:extLst>
      <p:ext uri="{BB962C8B-B14F-4D97-AF65-F5344CB8AC3E}">
        <p14:creationId xmlns:p14="http://schemas.microsoft.com/office/powerpoint/2010/main" val="4227256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7685" y="1166843"/>
            <a:ext cx="9645161" cy="5248616"/>
          </a:xfrm>
          <a:prstGeom prst="rect">
            <a:avLst/>
          </a:prstGeom>
        </p:spPr>
        <p:txBody>
          <a:bodyPr wrap="square">
            <a:spAutoFit/>
          </a:bodyPr>
          <a:lstStyle/>
          <a:p>
            <a:pPr lvl="0">
              <a:lnSpc>
                <a:spcPct val="120000"/>
              </a:lnSpc>
            </a:pPr>
            <a:r>
              <a:rPr lang="en-GB" sz="2800" dirty="0">
                <a:solidFill>
                  <a:prstClr val="black"/>
                </a:solidFill>
              </a:rPr>
              <a:t>Behaviours that challenge shows that a student needs support in order to regulate something. This could be their primary need, emotions, sensory needs or executive functioning skills. This has led us to creating Regulation Support Plans alongside PPPs to help staff support pupils.</a:t>
            </a:r>
          </a:p>
          <a:p>
            <a:pPr lvl="0">
              <a:lnSpc>
                <a:spcPct val="120000"/>
              </a:lnSpc>
            </a:pPr>
            <a:endParaRPr lang="en-GB" sz="2800" dirty="0">
              <a:solidFill>
                <a:prstClr val="black"/>
              </a:solidFill>
            </a:endParaRPr>
          </a:p>
          <a:p>
            <a:pPr lvl="0">
              <a:lnSpc>
                <a:spcPct val="120000"/>
              </a:lnSpc>
            </a:pPr>
            <a:r>
              <a:rPr lang="en-GB" sz="2800" dirty="0">
                <a:solidFill>
                  <a:schemeClr val="bg1"/>
                </a:solidFill>
              </a:rPr>
              <a:t>ANY student who is showing signs of having difficulties in regulating can have a Regulation Support Plan -  not just those with an EHCP. </a:t>
            </a:r>
            <a:endParaRPr lang="en-GB" sz="2800" dirty="0">
              <a:solidFill>
                <a:prstClr val="black"/>
              </a:solidFill>
            </a:endParaRPr>
          </a:p>
        </p:txBody>
      </p:sp>
    </p:spTree>
    <p:extLst>
      <p:ext uri="{BB962C8B-B14F-4D97-AF65-F5344CB8AC3E}">
        <p14:creationId xmlns:p14="http://schemas.microsoft.com/office/powerpoint/2010/main" val="2575692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er strategie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149" y="207987"/>
            <a:ext cx="9200113" cy="6501268"/>
          </a:xfrm>
          <a:prstGeom prst="rect">
            <a:avLst/>
          </a:prstGeom>
        </p:spPr>
      </p:pic>
    </p:spTree>
    <p:extLst>
      <p:ext uri="{BB962C8B-B14F-4D97-AF65-F5344CB8AC3E}">
        <p14:creationId xmlns:p14="http://schemas.microsoft.com/office/powerpoint/2010/main" val="1426056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er strategie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6007" y="205955"/>
            <a:ext cx="9297342" cy="6569975"/>
          </a:xfrm>
          <a:prstGeom prst="rect">
            <a:avLst/>
          </a:prstGeom>
        </p:spPr>
      </p:pic>
    </p:spTree>
    <p:extLst>
      <p:ext uri="{BB962C8B-B14F-4D97-AF65-F5344CB8AC3E}">
        <p14:creationId xmlns:p14="http://schemas.microsoft.com/office/powerpoint/2010/main" val="3861245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er strategie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2060" y="308932"/>
            <a:ext cx="9051193" cy="6396033"/>
          </a:xfrm>
          <a:prstGeom prst="rect">
            <a:avLst/>
          </a:prstGeom>
        </p:spPr>
      </p:pic>
    </p:spTree>
    <p:extLst>
      <p:ext uri="{BB962C8B-B14F-4D97-AF65-F5344CB8AC3E}">
        <p14:creationId xmlns:p14="http://schemas.microsoft.com/office/powerpoint/2010/main" val="1802352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er strategie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149" y="0"/>
            <a:ext cx="9704934" cy="6858000"/>
          </a:xfrm>
          <a:prstGeom prst="rect">
            <a:avLst/>
          </a:prstGeom>
        </p:spPr>
      </p:pic>
    </p:spTree>
    <p:extLst>
      <p:ext uri="{BB962C8B-B14F-4D97-AF65-F5344CB8AC3E}">
        <p14:creationId xmlns:p14="http://schemas.microsoft.com/office/powerpoint/2010/main" val="411098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er strategie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79" y="295551"/>
            <a:ext cx="8875826" cy="6272110"/>
          </a:xfrm>
          <a:prstGeom prst="rect">
            <a:avLst/>
          </a:prstGeom>
        </p:spPr>
      </p:pic>
    </p:spTree>
    <p:extLst>
      <p:ext uri="{BB962C8B-B14F-4D97-AF65-F5344CB8AC3E}">
        <p14:creationId xmlns:p14="http://schemas.microsoft.com/office/powerpoint/2010/main" val="2679504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1" y="685800"/>
            <a:ext cx="9949921" cy="1007534"/>
          </a:xfrm>
        </p:spPr>
        <p:txBody>
          <a:bodyPr/>
          <a:lstStyle/>
          <a:p>
            <a:r>
              <a:rPr lang="en-GB" dirty="0">
                <a:solidFill>
                  <a:schemeClr val="bg1"/>
                </a:solidFill>
              </a:rPr>
              <a:t>EXECUTIVE FUNCTIONING SKILLS</a:t>
            </a:r>
          </a:p>
        </p:txBody>
      </p:sp>
      <p:sp>
        <p:nvSpPr>
          <p:cNvPr id="3" name="Subtitle 2"/>
          <p:cNvSpPr>
            <a:spLocks noGrp="1"/>
          </p:cNvSpPr>
          <p:nvPr>
            <p:ph type="subTitle" idx="1"/>
          </p:nvPr>
        </p:nvSpPr>
        <p:spPr>
          <a:xfrm>
            <a:off x="684211" y="1811867"/>
            <a:ext cx="9949921" cy="3979333"/>
          </a:xfrm>
        </p:spPr>
        <p:txBody>
          <a:bodyPr/>
          <a:lstStyle/>
          <a:p>
            <a:r>
              <a:rPr lang="en-GB" sz="2800" dirty="0"/>
              <a:t>Barkley defines executive functioning as a self directed action intended to change subsequent behaviour… to achieve a more positive consequence.</a:t>
            </a:r>
          </a:p>
          <a:p>
            <a:r>
              <a:rPr lang="en-GB" sz="2800" dirty="0"/>
              <a:t>Wildground believe these are developed in the same way as Vygotsky’s speech to thought;  out loud, to themselves, private thought. </a:t>
            </a:r>
          </a:p>
          <a:p>
            <a:r>
              <a:rPr lang="en-GB" sz="2800" dirty="0"/>
              <a:t>The development of executive functioning skills enable us to do what we think.</a:t>
            </a:r>
          </a:p>
          <a:p>
            <a:endParaRPr lang="en-GB" dirty="0"/>
          </a:p>
          <a:p>
            <a:endParaRPr lang="en-GB" dirty="0"/>
          </a:p>
        </p:txBody>
      </p:sp>
    </p:spTree>
    <p:extLst>
      <p:ext uri="{BB962C8B-B14F-4D97-AF65-F5344CB8AC3E}">
        <p14:creationId xmlns:p14="http://schemas.microsoft.com/office/powerpoint/2010/main" val="989526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42" y="482351"/>
            <a:ext cx="11147665" cy="5757333"/>
          </a:xfrm>
          <a:prstGeom prst="rect">
            <a:avLst/>
          </a:prstGeom>
        </p:spPr>
      </p:pic>
    </p:spTree>
    <p:extLst>
      <p:ext uri="{BB962C8B-B14F-4D97-AF65-F5344CB8AC3E}">
        <p14:creationId xmlns:p14="http://schemas.microsoft.com/office/powerpoint/2010/main" val="2123165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467" y="-19513"/>
            <a:ext cx="6821711" cy="6877513"/>
          </a:xfrm>
          <a:prstGeom prst="rect">
            <a:avLst/>
          </a:prstGeom>
        </p:spPr>
      </p:pic>
    </p:spTree>
    <p:extLst>
      <p:ext uri="{BB962C8B-B14F-4D97-AF65-F5344CB8AC3E}">
        <p14:creationId xmlns:p14="http://schemas.microsoft.com/office/powerpoint/2010/main" val="1639895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733" y="-735"/>
            <a:ext cx="4944004" cy="6858735"/>
          </a:xfrm>
          <a:prstGeom prst="rect">
            <a:avLst/>
          </a:prstGeom>
        </p:spPr>
      </p:pic>
    </p:spTree>
    <p:extLst>
      <p:ext uri="{BB962C8B-B14F-4D97-AF65-F5344CB8AC3E}">
        <p14:creationId xmlns:p14="http://schemas.microsoft.com/office/powerpoint/2010/main" val="3966220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955" y="440266"/>
            <a:ext cx="6897511" cy="6524863"/>
          </a:xfrm>
          <a:prstGeom prst="rect">
            <a:avLst/>
          </a:prstGeom>
          <a:noFill/>
        </p:spPr>
        <p:txBody>
          <a:bodyPr wrap="square" rtlCol="0">
            <a:spAutoFit/>
          </a:bodyPr>
          <a:lstStyle/>
          <a:p>
            <a:r>
              <a:rPr lang="en-GB" sz="2800" dirty="0">
                <a:solidFill>
                  <a:schemeClr val="bg1"/>
                </a:solidFill>
              </a:rPr>
              <a:t>These strategies have been developed to suit our school from </a:t>
            </a:r>
            <a:r>
              <a:rPr lang="en-GB" sz="2800">
                <a:solidFill>
                  <a:schemeClr val="bg1"/>
                </a:solidFill>
              </a:rPr>
              <a:t>the works </a:t>
            </a:r>
            <a:r>
              <a:rPr lang="en-GB" sz="2800" dirty="0">
                <a:solidFill>
                  <a:schemeClr val="bg1"/>
                </a:solidFill>
              </a:rPr>
              <a:t>of:</a:t>
            </a:r>
          </a:p>
          <a:p>
            <a:endParaRPr lang="en-GB" sz="2800" dirty="0">
              <a:solidFill>
                <a:schemeClr val="bg1"/>
              </a:solidFill>
            </a:endParaRPr>
          </a:p>
          <a:p>
            <a:r>
              <a:rPr lang="en-GB" sz="2800" dirty="0">
                <a:solidFill>
                  <a:schemeClr val="bg1"/>
                </a:solidFill>
              </a:rPr>
              <a:t>Russell Barkley</a:t>
            </a:r>
          </a:p>
          <a:p>
            <a:r>
              <a:rPr lang="en-GB" sz="2800" dirty="0" err="1">
                <a:solidFill>
                  <a:schemeClr val="bg1"/>
                </a:solidFill>
              </a:rPr>
              <a:t>Majorie</a:t>
            </a:r>
            <a:r>
              <a:rPr lang="en-GB" sz="2800" dirty="0">
                <a:solidFill>
                  <a:schemeClr val="bg1"/>
                </a:solidFill>
              </a:rPr>
              <a:t> Boxall</a:t>
            </a:r>
          </a:p>
          <a:p>
            <a:r>
              <a:rPr lang="en-GB" sz="2800" dirty="0">
                <a:solidFill>
                  <a:schemeClr val="bg1"/>
                </a:solidFill>
              </a:rPr>
              <a:t>Lev Vygotsky</a:t>
            </a:r>
          </a:p>
          <a:p>
            <a:r>
              <a:rPr lang="en-GB" sz="2800" dirty="0">
                <a:solidFill>
                  <a:schemeClr val="bg1"/>
                </a:solidFill>
              </a:rPr>
              <a:t>Primary Behaviour Service</a:t>
            </a:r>
          </a:p>
          <a:p>
            <a:r>
              <a:rPr lang="en-GB" sz="2800" dirty="0">
                <a:solidFill>
                  <a:schemeClr val="bg1"/>
                </a:solidFill>
              </a:rPr>
              <a:t>Hampshire County Council</a:t>
            </a:r>
          </a:p>
          <a:p>
            <a:r>
              <a:rPr lang="en-GB" sz="2800" dirty="0">
                <a:solidFill>
                  <a:schemeClr val="bg1"/>
                </a:solidFill>
              </a:rPr>
              <a:t>Kit Messenger</a:t>
            </a:r>
          </a:p>
          <a:p>
            <a:r>
              <a:rPr lang="en-GB" sz="2800" dirty="0">
                <a:solidFill>
                  <a:schemeClr val="bg1"/>
                </a:solidFill>
              </a:rPr>
              <a:t>Leah </a:t>
            </a:r>
            <a:r>
              <a:rPr lang="en-GB" sz="2800" dirty="0" err="1">
                <a:solidFill>
                  <a:schemeClr val="bg1"/>
                </a:solidFill>
              </a:rPr>
              <a:t>Kuypers</a:t>
            </a:r>
            <a:endParaRPr lang="en-GB" sz="2800" dirty="0">
              <a:solidFill>
                <a:schemeClr val="bg1"/>
              </a:solidFill>
            </a:endParaRPr>
          </a:p>
          <a:p>
            <a:r>
              <a:rPr lang="en-GB" sz="2800" dirty="0">
                <a:solidFill>
                  <a:schemeClr val="bg1"/>
                </a:solidFill>
              </a:rPr>
              <a:t>Dr Dan Hughes</a:t>
            </a:r>
          </a:p>
          <a:p>
            <a:r>
              <a:rPr lang="en-GB" sz="2800" dirty="0">
                <a:solidFill>
                  <a:schemeClr val="bg1"/>
                </a:solidFill>
              </a:rPr>
              <a:t>Lindsey Biel and Nancy </a:t>
            </a:r>
            <a:r>
              <a:rPr lang="en-GB" sz="2800" dirty="0" err="1">
                <a:solidFill>
                  <a:schemeClr val="bg1"/>
                </a:solidFill>
              </a:rPr>
              <a:t>Peske</a:t>
            </a:r>
            <a:endParaRPr lang="en-GB" sz="2800" dirty="0">
              <a:solidFill>
                <a:schemeClr val="bg1"/>
              </a:solidFill>
            </a:endParaRPr>
          </a:p>
          <a:p>
            <a:endParaRPr lang="en-GB" dirty="0">
              <a:solidFill>
                <a:schemeClr val="bg1"/>
              </a:solidFill>
            </a:endParaRPr>
          </a:p>
          <a:p>
            <a:endParaRPr lang="en-GB" dirty="0"/>
          </a:p>
          <a:p>
            <a:endParaRPr lang="en-GB" dirty="0"/>
          </a:p>
        </p:txBody>
      </p:sp>
    </p:spTree>
    <p:extLst>
      <p:ext uri="{BB962C8B-B14F-4D97-AF65-F5344CB8AC3E}">
        <p14:creationId xmlns:p14="http://schemas.microsoft.com/office/powerpoint/2010/main" val="425996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733" y="-37465"/>
            <a:ext cx="6938833" cy="6895465"/>
          </a:xfrm>
          <a:prstGeom prst="rect">
            <a:avLst/>
          </a:prstGeom>
        </p:spPr>
      </p:pic>
    </p:spTree>
    <p:extLst>
      <p:ext uri="{BB962C8B-B14F-4D97-AF65-F5344CB8AC3E}">
        <p14:creationId xmlns:p14="http://schemas.microsoft.com/office/powerpoint/2010/main" val="2160839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4848742" cy="6897913"/>
          </a:xfrm>
          <a:prstGeom prst="rect">
            <a:avLst/>
          </a:prstGeom>
        </p:spPr>
      </p:pic>
    </p:spTree>
    <p:extLst>
      <p:ext uri="{BB962C8B-B14F-4D97-AF65-F5344CB8AC3E}">
        <p14:creationId xmlns:p14="http://schemas.microsoft.com/office/powerpoint/2010/main" val="161715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1938" y="949569"/>
            <a:ext cx="9495692" cy="3477876"/>
          </a:xfrm>
          <a:prstGeom prst="rect">
            <a:avLst/>
          </a:prstGeom>
          <a:noFill/>
        </p:spPr>
        <p:txBody>
          <a:bodyPr wrap="square" rtlCol="0">
            <a:spAutoFit/>
          </a:bodyPr>
          <a:lstStyle/>
          <a:p>
            <a:pPr algn="ctr"/>
            <a:r>
              <a:rPr lang="en-GB" sz="3600" u="sng" dirty="0">
                <a:solidFill>
                  <a:schemeClr val="bg1"/>
                </a:solidFill>
              </a:rPr>
              <a:t>Using the </a:t>
            </a:r>
            <a:r>
              <a:rPr lang="en-GB" sz="3600" u="sng" dirty="0" err="1">
                <a:solidFill>
                  <a:schemeClr val="bg1"/>
                </a:solidFill>
              </a:rPr>
              <a:t>Boxall</a:t>
            </a:r>
            <a:r>
              <a:rPr lang="en-GB" sz="3600" u="sng" dirty="0">
                <a:solidFill>
                  <a:schemeClr val="bg1"/>
                </a:solidFill>
              </a:rPr>
              <a:t> Profile</a:t>
            </a:r>
            <a:endParaRPr lang="en-GB" sz="3600" dirty="0">
              <a:solidFill>
                <a:schemeClr val="bg1"/>
              </a:solidFill>
            </a:endParaRPr>
          </a:p>
          <a:p>
            <a:pPr algn="ctr"/>
            <a:endParaRPr lang="en-GB" sz="3600" dirty="0">
              <a:solidFill>
                <a:schemeClr val="bg1"/>
              </a:solidFill>
            </a:endParaRPr>
          </a:p>
          <a:p>
            <a:r>
              <a:rPr lang="en-GB" sz="2800" dirty="0">
                <a:solidFill>
                  <a:schemeClr val="bg1"/>
                </a:solidFill>
              </a:rPr>
              <a:t>The Boxall profile is a tool to assesses the social and emotional development of pupils aged 4-18. </a:t>
            </a:r>
          </a:p>
          <a:p>
            <a:endParaRPr lang="en-GB" sz="2800" dirty="0">
              <a:solidFill>
                <a:schemeClr val="bg1"/>
              </a:solidFill>
            </a:endParaRPr>
          </a:p>
          <a:p>
            <a:r>
              <a:rPr lang="en-GB" sz="2800" dirty="0">
                <a:solidFill>
                  <a:schemeClr val="bg1"/>
                </a:solidFill>
              </a:rPr>
              <a:t>The profile is split into 2 sections.</a:t>
            </a:r>
          </a:p>
          <a:p>
            <a:pPr algn="ctr"/>
            <a:endParaRPr lang="en-GB" sz="3600" dirty="0">
              <a:solidFill>
                <a:schemeClr val="bg1"/>
              </a:solidFill>
            </a:endParaRPr>
          </a:p>
        </p:txBody>
      </p:sp>
    </p:spTree>
    <p:extLst>
      <p:ext uri="{BB962C8B-B14F-4D97-AF65-F5344CB8AC3E}">
        <p14:creationId xmlns:p14="http://schemas.microsoft.com/office/powerpoint/2010/main" val="2225126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686" y="413238"/>
            <a:ext cx="11421035" cy="5509201"/>
          </a:xfrm>
          <a:prstGeom prst="rect">
            <a:avLst/>
          </a:prstGeom>
          <a:noFill/>
        </p:spPr>
        <p:txBody>
          <a:bodyPr wrap="square" rtlCol="0">
            <a:spAutoFit/>
          </a:bodyPr>
          <a:lstStyle/>
          <a:p>
            <a:r>
              <a:rPr lang="en-GB" sz="2800" dirty="0">
                <a:solidFill>
                  <a:schemeClr val="bg1"/>
                </a:solidFill>
              </a:rPr>
              <a:t>Section 1 Developmental strands covers  organisation of experience and internalisation of controls. The scores in green indicate the average scores of a competently functioning child.</a:t>
            </a:r>
          </a:p>
          <a:p>
            <a:endParaRPr lang="en-GB" sz="3600" dirty="0">
              <a:solidFill>
                <a:schemeClr val="bg1"/>
              </a:solidFill>
            </a:endParaRPr>
          </a:p>
          <a:p>
            <a:r>
              <a:rPr lang="en-GB" sz="2800" dirty="0">
                <a:solidFill>
                  <a:schemeClr val="bg1"/>
                </a:solidFill>
              </a:rPr>
              <a:t>Section 2 Diagnostic profile covers self-limiting features undeveloped  behaviour and unsupported development.  The scores in green indicate the range of average scores of a competently functioning child.</a:t>
            </a:r>
          </a:p>
          <a:p>
            <a:endParaRPr lang="en-GB" sz="3600" dirty="0">
              <a:solidFill>
                <a:schemeClr val="bg1"/>
              </a:solidFill>
            </a:endParaRPr>
          </a:p>
          <a:p>
            <a:r>
              <a:rPr lang="en-GB" sz="2800" dirty="0">
                <a:solidFill>
                  <a:schemeClr val="bg1"/>
                </a:solidFill>
              </a:rPr>
              <a:t>Beyond the Boxall will help with setting targets and how to adapt and scaffold for the child. These are replicated in the SEMH section of our PPPs.</a:t>
            </a:r>
          </a:p>
        </p:txBody>
      </p:sp>
    </p:spTree>
    <p:extLst>
      <p:ext uri="{BB962C8B-B14F-4D97-AF65-F5344CB8AC3E}">
        <p14:creationId xmlns:p14="http://schemas.microsoft.com/office/powerpoint/2010/main" val="2459332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94" y="0"/>
            <a:ext cx="12236794" cy="6858000"/>
          </a:xfrm>
          <a:prstGeom prst="rect">
            <a:avLst/>
          </a:prstGeom>
        </p:spPr>
      </p:pic>
    </p:spTree>
    <p:extLst>
      <p:ext uri="{BB962C8B-B14F-4D97-AF65-F5344CB8AC3E}">
        <p14:creationId xmlns:p14="http://schemas.microsoft.com/office/powerpoint/2010/main" val="1321051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1547"/>
            <a:ext cx="12191999" cy="6595734"/>
          </a:xfrm>
          <a:prstGeom prst="rect">
            <a:avLst/>
          </a:prstGeom>
        </p:spPr>
      </p:pic>
    </p:spTree>
    <p:extLst>
      <p:ext uri="{BB962C8B-B14F-4D97-AF65-F5344CB8AC3E}">
        <p14:creationId xmlns:p14="http://schemas.microsoft.com/office/powerpoint/2010/main" val="448908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9" cy="6699738"/>
          </a:xfrm>
          <a:prstGeom prst="rect">
            <a:avLst/>
          </a:prstGeom>
        </p:spPr>
      </p:pic>
    </p:spTree>
    <p:extLst>
      <p:ext uri="{BB962C8B-B14F-4D97-AF65-F5344CB8AC3E}">
        <p14:creationId xmlns:p14="http://schemas.microsoft.com/office/powerpoint/2010/main" val="3618108546"/>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Slice</Template>
  <TotalTime>397</TotalTime>
  <Words>302</Words>
  <Application>Microsoft Office PowerPoint</Application>
  <PresentationFormat>Widescreen</PresentationFormat>
  <Paragraphs>30</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Century Gothic</vt:lpstr>
      <vt:lpstr>Wingdings 3</vt:lpstr>
      <vt:lpstr>Slice</vt:lpstr>
      <vt:lpstr>Using  Regulation  support  plans to  improve  inclusive  teaching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FUNCTIONING SKILLS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Regulation support plans 11th March 2024</dc:title>
  <dc:creator>Gillian Jones</dc:creator>
  <cp:lastModifiedBy>Longmore, Laura</cp:lastModifiedBy>
  <cp:revision>30</cp:revision>
  <dcterms:created xsi:type="dcterms:W3CDTF">2024-02-29T10:09:38Z</dcterms:created>
  <dcterms:modified xsi:type="dcterms:W3CDTF">2024-07-08T11:15:24Z</dcterms:modified>
</cp:coreProperties>
</file>