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56" r:id="rId2"/>
    <p:sldId id="2958" r:id="rId3"/>
    <p:sldId id="2959" r:id="rId4"/>
    <p:sldId id="2970" r:id="rId5"/>
    <p:sldId id="281" r:id="rId6"/>
    <p:sldId id="2972" r:id="rId7"/>
    <p:sldId id="2973" r:id="rId8"/>
    <p:sldId id="2960" r:id="rId9"/>
    <p:sldId id="2974" r:id="rId10"/>
    <p:sldId id="288" r:id="rId11"/>
    <p:sldId id="2968" r:id="rId12"/>
    <p:sldId id="2969" r:id="rId13"/>
    <p:sldId id="2965" r:id="rId14"/>
    <p:sldId id="2331" r:id="rId15"/>
    <p:sldId id="2952" r:id="rId16"/>
    <p:sldId id="2346" r:id="rId17"/>
    <p:sldId id="2975" r:id="rId18"/>
    <p:sldId id="2966" r:id="rId19"/>
    <p:sldId id="297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6D016A-3DA9-4D6C-8185-5D248E1234CB}" v="56" dt="2022-01-21T12:01:28.0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99" d="100"/>
          <a:sy n="99" d="100"/>
        </p:scale>
        <p:origin x="13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38F2E1-21B9-4440-98C7-BF4F99C1E209}" type="datetimeFigureOut">
              <a:rPr lang="en-GB" smtClean="0"/>
              <a:t>24/01/2022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15B650-D9F8-4BAD-B900-244781DD8AE6}" type="slidenum">
              <a:rPr lang="en-GB" smtClean="0"/>
              <a:t>‹#›</a:t>
            </a:fld>
            <a:endParaRPr lang="en-GB"/>
          </a:p>
        </p:txBody>
      </p:sp>
    </p:spTree>
    <p:extLst>
      <p:ext uri="{BB962C8B-B14F-4D97-AF65-F5344CB8AC3E}">
        <p14:creationId xmlns:p14="http://schemas.microsoft.com/office/powerpoint/2010/main" val="2403804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8.45 </a:t>
            </a:r>
            <a:r>
              <a:rPr lang="en-GB" dirty="0"/>
              <a:t>-  Governor Services</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section 8 handbook covers how inspectors should carry out inspections of: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Previously Good  schools (the majority of these inspections)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Non-exempt outstanding schools</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Monitoring inspections</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Read through slide stressing that we have spent the majority of the briefing on Section 5 inspections as the handbooks are more similar than previously. Good provision as detailed in the section 5 handbook is what inspectors are looking for. </a:t>
            </a: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F170548C-41B4-4E25-BE14-A1E4B227B25E}" type="slidenum">
              <a:rPr lang="en-GB" smtClean="0"/>
              <a:t>5</a:t>
            </a:fld>
            <a:endParaRPr lang="en-GB"/>
          </a:p>
        </p:txBody>
      </p:sp>
    </p:spTree>
    <p:extLst>
      <p:ext uri="{BB962C8B-B14F-4D97-AF65-F5344CB8AC3E}">
        <p14:creationId xmlns:p14="http://schemas.microsoft.com/office/powerpoint/2010/main" val="3449471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8.50 </a:t>
            </a:r>
            <a:r>
              <a:rPr lang="en-GB" dirty="0"/>
              <a:t>-  Governor Services</a:t>
            </a:r>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Inspectors will always report on how well pupils are helped and protected so that they are kept safe. Inspections of Good and non exempt outstanding schools will always report on the effectiveness of safeguarding.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In almost all cases, a section 8 inspection will last for 2 days (those with under 150 on roll will be one day). Inspections of special schools and PRUs (Education Centres) will always last 2 days.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Inspectors will provide the opportunity for leaders and governors to demonstrate their capacity for driving improvement in their school. The lead inspector will test whether leaders and governors have identified weaknesses or areas needing development at the school. Remind delegates they need to know their schools really well. The inspector will provide time for leaders and governors to present evidence about key improvements in the school, their assessment of current performance, and action planning that supports improvement. Inspectors will always meet with the </a:t>
            </a:r>
            <a:r>
              <a:rPr lang="en-GB" sz="1200" b="0" i="0" u="none" strike="noStrike" kern="1200" baseline="0" dirty="0" err="1">
                <a:solidFill>
                  <a:schemeClr val="tx1"/>
                </a:solidFill>
                <a:latin typeface="+mn-lt"/>
                <a:ea typeface="+mn-ea"/>
                <a:cs typeface="+mn-cs"/>
              </a:rPr>
              <a:t>CoG</a:t>
            </a:r>
            <a:r>
              <a:rPr lang="en-GB" sz="1200" b="0" i="0" u="none" strike="noStrike" kern="1200" baseline="0" dirty="0">
                <a:solidFill>
                  <a:schemeClr val="tx1"/>
                </a:solidFill>
                <a:latin typeface="+mn-lt"/>
                <a:ea typeface="+mn-ea"/>
                <a:cs typeface="+mn-cs"/>
              </a:rPr>
              <a:t> (or chair of the board of trustees) and as many governors/trustees as possible. Governors are also invited to attend the feedback meeting at the end of the inspection.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The arrangements for conversion to a Section 5 haven’t changed. See tutor sheet for explanation. </a:t>
            </a:r>
          </a:p>
        </p:txBody>
      </p:sp>
      <p:sp>
        <p:nvSpPr>
          <p:cNvPr id="4" name="Slide Number Placeholder 3"/>
          <p:cNvSpPr>
            <a:spLocks noGrp="1"/>
          </p:cNvSpPr>
          <p:nvPr>
            <p:ph type="sldNum" sz="quarter" idx="5"/>
          </p:nvPr>
        </p:nvSpPr>
        <p:spPr/>
        <p:txBody>
          <a:bodyPr/>
          <a:lstStyle/>
          <a:p>
            <a:fld id="{F170548C-41B4-4E25-BE14-A1E4B227B25E}" type="slidenum">
              <a:rPr lang="en-GB" smtClean="0"/>
              <a:t>10</a:t>
            </a:fld>
            <a:endParaRPr lang="en-GB"/>
          </a:p>
        </p:txBody>
      </p:sp>
    </p:spTree>
    <p:extLst>
      <p:ext uri="{BB962C8B-B14F-4D97-AF65-F5344CB8AC3E}">
        <p14:creationId xmlns:p14="http://schemas.microsoft.com/office/powerpoint/2010/main" val="2018894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6772EB6-3975-4D52-80ED-BFAA1A69427F}" type="slidenum">
              <a:rPr lang="en-GB" smtClean="0"/>
              <a:t>14</a:t>
            </a:fld>
            <a:endParaRPr lang="en-GB"/>
          </a:p>
        </p:txBody>
      </p:sp>
    </p:spTree>
    <p:extLst>
      <p:ext uri="{BB962C8B-B14F-4D97-AF65-F5344CB8AC3E}">
        <p14:creationId xmlns:p14="http://schemas.microsoft.com/office/powerpoint/2010/main" val="2362642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spTree>
    <p:extLst>
      <p:ext uri="{BB962C8B-B14F-4D97-AF65-F5344CB8AC3E}">
        <p14:creationId xmlns:p14="http://schemas.microsoft.com/office/powerpoint/2010/main" val="192832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457200" y="1916833"/>
            <a:ext cx="8229600" cy="403244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57035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200997"/>
            <a:ext cx="7772400" cy="1362075"/>
          </a:xfrm>
        </p:spPr>
        <p:txBody>
          <a:bodyPr anchor="t"/>
          <a:lstStyle>
            <a:lvl1pPr algn="l">
              <a:defRPr sz="4000" b="1" cap="a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p:cNvSpPr>
            <a:spLocks noGrp="1"/>
          </p:cNvSpPr>
          <p:nvPr>
            <p:ph type="body" idx="1"/>
          </p:nvPr>
        </p:nvSpPr>
        <p:spPr>
          <a:xfrm>
            <a:off x="722313" y="1700810"/>
            <a:ext cx="7772400" cy="1500187"/>
          </a:xfrm>
        </p:spPr>
        <p:txBody>
          <a:bodyPr anchor="b"/>
          <a:lstStyle>
            <a:lvl1pPr marL="0" indent="0">
              <a:buNone/>
              <a:defRPr sz="200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924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sz="half" idx="1"/>
          </p:nvPr>
        </p:nvSpPr>
        <p:spPr>
          <a:xfrm>
            <a:off x="457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916832"/>
            <a:ext cx="4038600" cy="4032448"/>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76163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700808"/>
            <a:ext cx="4040188" cy="63976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348880"/>
            <a:ext cx="4040188" cy="3600400"/>
          </a:xfr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6" y="1709118"/>
            <a:ext cx="4041775" cy="639762"/>
          </a:xfrm>
        </p:spPr>
        <p:txBody>
          <a:bodyPr anchor="b"/>
          <a:lstStyle>
            <a:lvl1pPr marL="0" indent="0">
              <a:buNone/>
              <a:defRPr sz="2400" b="1" baseline="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348880"/>
            <a:ext cx="4041775" cy="3600400"/>
          </a:xfrm>
        </p:spPr>
        <p:txBody>
          <a:bodyPr/>
          <a:lstStyle>
            <a:lvl1pPr>
              <a:defRPr sz="2400" baseline="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826670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dirty="0"/>
          </a:p>
        </p:txBody>
      </p:sp>
    </p:spTree>
    <p:extLst>
      <p:ext uri="{BB962C8B-B14F-4D97-AF65-F5344CB8AC3E}">
        <p14:creationId xmlns:p14="http://schemas.microsoft.com/office/powerpoint/2010/main" val="3244147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3203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Content Placeholder 2"/>
          <p:cNvSpPr>
            <a:spLocks noGrp="1"/>
          </p:cNvSpPr>
          <p:nvPr>
            <p:ph idx="1"/>
          </p:nvPr>
        </p:nvSpPr>
        <p:spPr>
          <a:xfrm>
            <a:off x="3575050" y="1916833"/>
            <a:ext cx="5111750" cy="4032449"/>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1" y="1916834"/>
            <a:ext cx="3008313" cy="4030555"/>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190779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3752" y="4800600"/>
            <a:ext cx="5486400" cy="566738"/>
          </a:xfrm>
        </p:spPr>
        <p:txBody>
          <a:bodyPr anchor="b"/>
          <a:lstStyle>
            <a:lvl1pPr algn="l">
              <a:defRPr sz="2000" b="1" baseline="0">
                <a:latin typeface="Arial" panose="020B0604020202020204" pitchFamily="34" charset="0"/>
              </a:defRPr>
            </a:lvl1pPr>
          </a:lstStyle>
          <a:p>
            <a:r>
              <a:rPr lang="en-US"/>
              <a:t>Click to edit Master title style</a:t>
            </a:r>
            <a:endParaRPr lang="en-GB" dirty="0"/>
          </a:p>
        </p:txBody>
      </p:sp>
      <p:sp>
        <p:nvSpPr>
          <p:cNvPr id="3" name="Picture Placeholder 2"/>
          <p:cNvSpPr>
            <a:spLocks noGrp="1"/>
          </p:cNvSpPr>
          <p:nvPr>
            <p:ph type="pic" idx="1"/>
          </p:nvPr>
        </p:nvSpPr>
        <p:spPr>
          <a:xfrm>
            <a:off x="453752" y="612775"/>
            <a:ext cx="5486400" cy="4114800"/>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453752" y="5367338"/>
            <a:ext cx="5486400" cy="509934"/>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221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tif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74638"/>
            <a:ext cx="6131024"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916833"/>
            <a:ext cx="8229600" cy="40324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81208" b="43192"/>
          <a:stretch/>
        </p:blipFill>
        <p:spPr bwMode="auto">
          <a:xfrm>
            <a:off x="7436140" y="4653137"/>
            <a:ext cx="1888389" cy="22185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6912480" y="260648"/>
            <a:ext cx="1980000" cy="769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p:cNvPicPr>
          <p:nvPr/>
        </p:nvPicPr>
        <p:blipFill>
          <a:blip r:embed="rId13" cstate="print">
            <a:extLst>
              <a:ext uri="{28A0092B-C50C-407E-A947-70E740481C1C}">
                <a14:useLocalDpi xmlns:a14="http://schemas.microsoft.com/office/drawing/2010/main" val="0"/>
              </a:ext>
            </a:extLst>
          </a:blip>
          <a:stretch>
            <a:fillRect/>
          </a:stretch>
        </p:blipFill>
        <p:spPr>
          <a:xfrm>
            <a:off x="396000" y="6062400"/>
            <a:ext cx="1911600" cy="507600"/>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99792" y="6021288"/>
            <a:ext cx="1911600" cy="601642"/>
          </a:xfrm>
          <a:prstGeom prst="rect">
            <a:avLst/>
          </a:prstGeom>
        </p:spPr>
      </p:pic>
    </p:spTree>
    <p:extLst>
      <p:ext uri="{BB962C8B-B14F-4D97-AF65-F5344CB8AC3E}">
        <p14:creationId xmlns:p14="http://schemas.microsoft.com/office/powerpoint/2010/main" val="835836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7" Type="http://schemas.openxmlformats.org/officeDocument/2006/relationships/image" Target="../media/image5.png"/><Relationship Id="rId2" Type="http://schemas.microsoft.com/office/2007/relationships/media" Target="../media/media14.m4a"/><Relationship Id="rId1" Type="http://schemas.openxmlformats.org/officeDocument/2006/relationships/tags" Target="../tags/tag4.xml"/><Relationship Id="rId6" Type="http://schemas.openxmlformats.org/officeDocument/2006/relationships/hyperlink" Target="https://www.gov.uk/government/publications/inspecting-safeguarding-in-early-years-education-and-skills/inspecting-safeguarding-in-early-years-education-and-skills" TargetMode="External"/><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hyperlink" Target="https://www.youtube.com/playlist?list=PLLq-zBnUkspOYxstpxfVrYMfTEk-TJ915"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slideshare.net/Ofstednews/recovery-roadshow" TargetMode="External"/><Relationship Id="rId5" Type="http://schemas.openxmlformats.org/officeDocument/2006/relationships/hyperlink" Target="https://www.gov.uk/government/publications/section-8-school-inspection-handbook-eif/school-inspection-handbook-section-8" TargetMode="External"/><Relationship Id="rId4" Type="http://schemas.openxmlformats.org/officeDocument/2006/relationships/hyperlink" Target="https://www.gov.uk/government/publications/school-inspection-handbook-eif/school-inspection-handbook"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hyperlink" Target="https://www.youtube.com/user/Ofstednews"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7842441-6650-4FFF-AAAF-1EC3FBB3CC77}"/>
              </a:ext>
            </a:extLst>
          </p:cNvPr>
          <p:cNvSpPr>
            <a:spLocks noGrp="1"/>
          </p:cNvSpPr>
          <p:nvPr>
            <p:ph type="subTitle" idx="1"/>
          </p:nvPr>
        </p:nvSpPr>
        <p:spPr>
          <a:xfrm>
            <a:off x="938676" y="1666959"/>
            <a:ext cx="7533685" cy="3759480"/>
          </a:xfrm>
        </p:spPr>
        <p:txBody>
          <a:bodyPr>
            <a:normAutofit fontScale="92500" lnSpcReduction="10000"/>
          </a:bodyPr>
          <a:lstStyle/>
          <a:p>
            <a:r>
              <a:rPr lang="en-GB" sz="4500" b="1" dirty="0">
                <a:solidFill>
                  <a:srgbClr val="0070C0"/>
                </a:solidFill>
              </a:rPr>
              <a:t>Ofsted briefing for HTs of Good and Outstanding Schools to prepare for a Section 8 inspection</a:t>
            </a:r>
          </a:p>
          <a:p>
            <a:r>
              <a:rPr lang="en-GB" sz="1200" b="1" dirty="0">
                <a:solidFill>
                  <a:srgbClr val="0070C0"/>
                </a:solidFill>
              </a:rPr>
              <a:t>Recording- approx. 40mins</a:t>
            </a:r>
          </a:p>
          <a:p>
            <a:endParaRPr lang="en-GB" b="1" dirty="0">
              <a:solidFill>
                <a:schemeClr val="tx1"/>
              </a:solidFill>
            </a:endParaRPr>
          </a:p>
          <a:p>
            <a:r>
              <a:rPr lang="en-GB" b="1">
                <a:solidFill>
                  <a:schemeClr val="tx1"/>
                </a:solidFill>
              </a:rPr>
              <a:t>January 2022 v2</a:t>
            </a:r>
            <a:endParaRPr lang="en-GB" b="1" dirty="0">
              <a:solidFill>
                <a:schemeClr val="tx1"/>
              </a:solidFill>
            </a:endParaRPr>
          </a:p>
          <a:p>
            <a:r>
              <a:rPr lang="en-GB" sz="1200" b="1" dirty="0">
                <a:solidFill>
                  <a:schemeClr val="tx1"/>
                </a:solidFill>
              </a:rPr>
              <a:t>HIAS Secondary Team</a:t>
            </a:r>
          </a:p>
          <a:p>
            <a:endParaRPr lang="en-GB" b="1" dirty="0">
              <a:solidFill>
                <a:schemeClr val="tx1"/>
              </a:solidFill>
            </a:endParaRPr>
          </a:p>
          <a:p>
            <a:endParaRPr lang="en-GB" dirty="0"/>
          </a:p>
        </p:txBody>
      </p:sp>
      <p:pic>
        <p:nvPicPr>
          <p:cNvPr id="5" name="Audio 4">
            <a:hlinkClick r:id="" action="ppaction://media"/>
            <a:extLst>
              <a:ext uri="{FF2B5EF4-FFF2-40B4-BE49-F238E27FC236}">
                <a16:creationId xmlns:a16="http://schemas.microsoft.com/office/drawing/2014/main" id="{05FFD588-DE7C-4CFD-893A-5E7854736A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80153508"/>
      </p:ext>
    </p:extLst>
  </p:cSld>
  <p:clrMapOvr>
    <a:masterClrMapping/>
  </p:clrMapOvr>
  <mc:AlternateContent xmlns:mc="http://schemas.openxmlformats.org/markup-compatibility/2006" xmlns:p14="http://schemas.microsoft.com/office/powerpoint/2010/main">
    <mc:Choice Requires="p14">
      <p:transition spd="slow" p14:dur="2000" advTm="151696"/>
    </mc:Choice>
    <mc:Fallback xmlns="">
      <p:transition spd="slow" advTm="151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314821-1FE3-47E5-8E11-DEECB44DCD66}"/>
              </a:ext>
            </a:extLst>
          </p:cNvPr>
          <p:cNvSpPr>
            <a:spLocks noGrp="1"/>
          </p:cNvSpPr>
          <p:nvPr>
            <p:ph type="title"/>
          </p:nvPr>
        </p:nvSpPr>
        <p:spPr>
          <a:xfrm>
            <a:off x="628650" y="908719"/>
            <a:ext cx="7886700" cy="875112"/>
          </a:xfrm>
        </p:spPr>
        <p:txBody>
          <a:bodyPr>
            <a:normAutofit/>
          </a:bodyPr>
          <a:lstStyle/>
          <a:p>
            <a:r>
              <a:rPr lang="en-GB" sz="3000" b="1" dirty="0">
                <a:solidFill>
                  <a:schemeClr val="tx2">
                    <a:lumMod val="60000"/>
                    <a:lumOff val="40000"/>
                  </a:schemeClr>
                </a:solidFill>
              </a:rPr>
              <a:t>Section 8 inspections of Good schools </a:t>
            </a:r>
          </a:p>
        </p:txBody>
      </p:sp>
      <p:sp>
        <p:nvSpPr>
          <p:cNvPr id="8" name="Content Placeholder 7">
            <a:extLst>
              <a:ext uri="{FF2B5EF4-FFF2-40B4-BE49-F238E27FC236}">
                <a16:creationId xmlns:a16="http://schemas.microsoft.com/office/drawing/2014/main" id="{FE42F7AF-2034-49C7-9D3E-88CF33820953}"/>
              </a:ext>
            </a:extLst>
          </p:cNvPr>
          <p:cNvSpPr>
            <a:spLocks noGrp="1"/>
          </p:cNvSpPr>
          <p:nvPr>
            <p:ph idx="1"/>
          </p:nvPr>
        </p:nvSpPr>
        <p:spPr>
          <a:xfrm>
            <a:off x="457200" y="1603949"/>
            <a:ext cx="8229600" cy="4345334"/>
          </a:xfrm>
        </p:spPr>
        <p:txBody>
          <a:bodyPr>
            <a:normAutofit fontScale="92500"/>
          </a:bodyPr>
          <a:lstStyle/>
          <a:p>
            <a:pPr>
              <a:spcBef>
                <a:spcPts val="450"/>
              </a:spcBef>
              <a:buSzPct val="140000"/>
            </a:pPr>
            <a:r>
              <a:rPr lang="en-GB" dirty="0">
                <a:latin typeface="Arial" panose="020B0604020202020204" pitchFamily="34" charset="0"/>
                <a:cs typeface="Arial" panose="020B0604020202020204" pitchFamily="34" charset="0"/>
              </a:rPr>
              <a:t>Inspectors will continue to report on whether </a:t>
            </a:r>
            <a:r>
              <a:rPr lang="en-GB" b="1" dirty="0">
                <a:latin typeface="Arial" panose="020B0604020202020204" pitchFamily="34" charset="0"/>
                <a:cs typeface="Arial" panose="020B0604020202020204" pitchFamily="34" charset="0"/>
              </a:rPr>
              <a:t>safeguarding</a:t>
            </a:r>
            <a:r>
              <a:rPr lang="en-GB" dirty="0">
                <a:latin typeface="Arial" panose="020B0604020202020204" pitchFamily="34" charset="0"/>
                <a:cs typeface="Arial" panose="020B0604020202020204" pitchFamily="34" charset="0"/>
              </a:rPr>
              <a:t> is effective or ineffective using the same methodology as for Section 5 inspections.</a:t>
            </a:r>
          </a:p>
          <a:p>
            <a:pPr>
              <a:spcBef>
                <a:spcPts val="450"/>
              </a:spcBef>
              <a:buSzPct val="140000"/>
            </a:pPr>
            <a:r>
              <a:rPr lang="en-GB" dirty="0">
                <a:latin typeface="Arial" panose="020B0604020202020204" pitchFamily="34" charset="0"/>
                <a:cs typeface="Arial" panose="020B0604020202020204" pitchFamily="34" charset="0"/>
              </a:rPr>
              <a:t>To ensure the opportunity to gather sufficient evidence while on inspection, the lead inspector’s time </a:t>
            </a:r>
            <a:r>
              <a:rPr lang="en-GB" b="1" dirty="0">
                <a:latin typeface="Arial" panose="020B0604020202020204" pitchFamily="34" charset="0"/>
                <a:cs typeface="Arial" panose="020B0604020202020204" pitchFamily="34" charset="0"/>
              </a:rPr>
              <a:t>on site will be increased to two days </a:t>
            </a:r>
            <a:r>
              <a:rPr lang="en-GB" dirty="0">
                <a:latin typeface="Arial" panose="020B0604020202020204" pitchFamily="34" charset="0"/>
                <a:cs typeface="Arial" panose="020B0604020202020204" pitchFamily="34" charset="0"/>
              </a:rPr>
              <a:t>except in schools with less than 150 pupils.</a:t>
            </a:r>
          </a:p>
          <a:p>
            <a:pPr>
              <a:spcBef>
                <a:spcPts val="450"/>
              </a:spcBef>
              <a:buSzPct val="140000"/>
            </a:pPr>
            <a:r>
              <a:rPr lang="en-GB" dirty="0">
                <a:latin typeface="Arial" panose="020B0604020202020204" pitchFamily="34" charset="0"/>
                <a:cs typeface="Arial" panose="020B0604020202020204" pitchFamily="34" charset="0"/>
              </a:rPr>
              <a:t>Provide an opportunity to demonstrate </a:t>
            </a:r>
            <a:r>
              <a:rPr lang="en-GB" b="1" dirty="0">
                <a:latin typeface="Arial" panose="020B0604020202020204" pitchFamily="34" charset="0"/>
                <a:cs typeface="Arial" panose="020B0604020202020204" pitchFamily="34" charset="0"/>
              </a:rPr>
              <a:t>capacity</a:t>
            </a:r>
          </a:p>
          <a:p>
            <a:pPr>
              <a:spcBef>
                <a:spcPts val="450"/>
              </a:spcBef>
              <a:buSzPct val="140000"/>
            </a:pPr>
            <a:r>
              <a:rPr lang="en-GB" dirty="0">
                <a:latin typeface="Arial" panose="020B0604020202020204" pitchFamily="34" charset="0"/>
                <a:cs typeface="Arial" panose="020B0604020202020204" pitchFamily="34" charset="0"/>
              </a:rPr>
              <a:t>Arrangements for conversion and follow-on inspections will remain the same where appropriate.</a:t>
            </a:r>
          </a:p>
          <a:p>
            <a:pPr>
              <a:spcBef>
                <a:spcPts val="450"/>
              </a:spcBef>
              <a:buSzPct val="140000"/>
            </a:pPr>
            <a:endParaRPr lang="en-GB" dirty="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8BAA377E-1E93-43FF-B3E5-F8450DCFCC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5671712"/>
      </p:ext>
    </p:extLst>
  </p:cSld>
  <p:clrMapOvr>
    <a:masterClrMapping/>
  </p:clrMapOvr>
  <mc:AlternateContent xmlns:mc="http://schemas.openxmlformats.org/markup-compatibility/2006" xmlns:p14="http://schemas.microsoft.com/office/powerpoint/2010/main">
    <mc:Choice Requires="p14">
      <p:transition spd="slow" p14:dur="2000" advTm="99228"/>
    </mc:Choice>
    <mc:Fallback xmlns="">
      <p:transition spd="slow" advTm="9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4C68322-0A20-443B-8BDF-E6092679D959}"/>
              </a:ext>
            </a:extLst>
          </p:cNvPr>
          <p:cNvSpPr>
            <a:spLocks noGrp="1"/>
          </p:cNvSpPr>
          <p:nvPr>
            <p:ph type="title"/>
          </p:nvPr>
        </p:nvSpPr>
        <p:spPr/>
        <p:txBody>
          <a:bodyPr/>
          <a:lstStyle/>
          <a:p>
            <a:r>
              <a:rPr lang="en-GB" b="1" dirty="0">
                <a:solidFill>
                  <a:srgbClr val="0070C0"/>
                </a:solidFill>
              </a:rPr>
              <a:t>What is Ofsted’s intention?</a:t>
            </a:r>
          </a:p>
        </p:txBody>
      </p:sp>
      <p:sp>
        <p:nvSpPr>
          <p:cNvPr id="2" name="Content Placeholder 1">
            <a:extLst>
              <a:ext uri="{FF2B5EF4-FFF2-40B4-BE49-F238E27FC236}">
                <a16:creationId xmlns:a16="http://schemas.microsoft.com/office/drawing/2014/main" id="{70B3E99C-7F21-4B23-A846-F1ECBC0F3627}"/>
              </a:ext>
            </a:extLst>
          </p:cNvPr>
          <p:cNvSpPr>
            <a:spLocks noGrp="1"/>
          </p:cNvSpPr>
          <p:nvPr>
            <p:ph idx="1"/>
          </p:nvPr>
        </p:nvSpPr>
        <p:spPr>
          <a:xfrm>
            <a:off x="457200" y="1148668"/>
            <a:ext cx="8229600" cy="4889395"/>
          </a:xfrm>
        </p:spPr>
        <p:txBody>
          <a:bodyPr>
            <a:normAutofit fontScale="85000" lnSpcReduction="10000"/>
          </a:bodyPr>
          <a:lstStyle/>
          <a:p>
            <a:pPr marL="285750" indent="-285750">
              <a:lnSpc>
                <a:spcPct val="107000"/>
              </a:lnSpc>
              <a:spcAft>
                <a:spcPts val="800"/>
              </a:spcAft>
            </a:pPr>
            <a:r>
              <a:rPr lang="en-GB" sz="2600" dirty="0">
                <a:latin typeface="+mn-lt"/>
                <a:ea typeface="Calibri" panose="020F0502020204030204" pitchFamily="34" charset="0"/>
                <a:cs typeface="Calibri" panose="020F0502020204030204" pitchFamily="34" charset="0"/>
              </a:rPr>
              <a:t>Return to the “normal” inspection rounds focuses on the </a:t>
            </a:r>
            <a:r>
              <a:rPr lang="en-GB" sz="2600" b="1" dirty="0">
                <a:latin typeface="+mn-lt"/>
                <a:ea typeface="Calibri" panose="020F0502020204030204" pitchFamily="34" charset="0"/>
                <a:cs typeface="Calibri" panose="020F0502020204030204" pitchFamily="34" charset="0"/>
              </a:rPr>
              <a:t>curriculum</a:t>
            </a:r>
            <a:r>
              <a:rPr lang="en-GB" sz="2600" dirty="0">
                <a:latin typeface="+mn-lt"/>
                <a:ea typeface="Calibri" panose="020F0502020204030204" pitchFamily="34" charset="0"/>
                <a:cs typeface="Calibri" panose="020F0502020204030204" pitchFamily="34" charset="0"/>
              </a:rPr>
              <a:t> - a very big change to previous frameworks. </a:t>
            </a:r>
          </a:p>
          <a:p>
            <a:pPr marL="285750">
              <a:lnSpc>
                <a:spcPct val="107000"/>
              </a:lnSpc>
              <a:spcAft>
                <a:spcPts val="800"/>
              </a:spcAft>
            </a:pPr>
            <a:r>
              <a:rPr lang="en-GB" sz="2600" dirty="0">
                <a:latin typeface="+mn-lt"/>
                <a:ea typeface="Calibri" panose="020F0502020204030204" pitchFamily="34" charset="0"/>
                <a:cs typeface="Calibri" panose="020F0502020204030204" pitchFamily="34" charset="0"/>
              </a:rPr>
              <a:t>“</a:t>
            </a:r>
            <a:r>
              <a:rPr lang="en-GB" sz="2600" b="1" dirty="0">
                <a:latin typeface="+mn-lt"/>
                <a:ea typeface="Calibri" panose="020F0502020204030204" pitchFamily="34" charset="0"/>
                <a:cs typeface="Calibri" panose="020F0502020204030204" pitchFamily="34" charset="0"/>
              </a:rPr>
              <a:t>Deep Dive</a:t>
            </a:r>
            <a:r>
              <a:rPr lang="en-GB" sz="2600" dirty="0">
                <a:latin typeface="+mn-lt"/>
                <a:ea typeface="Calibri" panose="020F0502020204030204" pitchFamily="34" charset="0"/>
                <a:cs typeface="Calibri" panose="020F0502020204030204" pitchFamily="34" charset="0"/>
              </a:rPr>
              <a:t>” methodology of selected subjects is to enable inspectors to judge the Quality of Education</a:t>
            </a:r>
          </a:p>
          <a:p>
            <a:pPr marL="285750">
              <a:lnSpc>
                <a:spcPct val="107000"/>
              </a:lnSpc>
              <a:spcAft>
                <a:spcPts val="800"/>
              </a:spcAft>
            </a:pPr>
            <a:r>
              <a:rPr lang="en-GB" sz="2600" dirty="0">
                <a:latin typeface="+mn-lt"/>
                <a:ea typeface="Calibri" panose="020F0502020204030204" pitchFamily="34" charset="0"/>
                <a:cs typeface="Calibri" panose="020F0502020204030204" pitchFamily="34" charset="0"/>
              </a:rPr>
              <a:t>Enhanced focus on </a:t>
            </a:r>
            <a:r>
              <a:rPr lang="en-GB" sz="2600" b="1" dirty="0">
                <a:latin typeface="+mn-lt"/>
                <a:ea typeface="Calibri" panose="020F0502020204030204" pitchFamily="34" charset="0"/>
                <a:cs typeface="Calibri" panose="020F0502020204030204" pitchFamily="34" charset="0"/>
              </a:rPr>
              <a:t>Personal Development, Relationships, Sex, Health and Education (RSHE), Special Educational Needs &amp; Disabilities (SEND) and vulnerable pupils</a:t>
            </a:r>
            <a:r>
              <a:rPr lang="en-GB" sz="2600" dirty="0">
                <a:latin typeface="+mn-lt"/>
                <a:ea typeface="Calibri" panose="020F0502020204030204" pitchFamily="34" charset="0"/>
                <a:cs typeface="Calibri" panose="020F0502020204030204" pitchFamily="34" charset="0"/>
              </a:rPr>
              <a:t>, as well as those with </a:t>
            </a:r>
            <a:r>
              <a:rPr lang="en-GB" sz="2600" b="1" dirty="0">
                <a:latin typeface="+mn-lt"/>
                <a:ea typeface="Calibri" panose="020F0502020204030204" pitchFamily="34" charset="0"/>
                <a:cs typeface="Calibri" panose="020F0502020204030204" pitchFamily="34" charset="0"/>
              </a:rPr>
              <a:t>protected characteristics</a:t>
            </a:r>
            <a:r>
              <a:rPr lang="en-GB" sz="2600" dirty="0">
                <a:latin typeface="+mn-lt"/>
                <a:ea typeface="Calibri" panose="020F0502020204030204" pitchFamily="34" charset="0"/>
                <a:cs typeface="Calibri" panose="020F0502020204030204" pitchFamily="34" charset="0"/>
              </a:rPr>
              <a:t>.</a:t>
            </a:r>
          </a:p>
          <a:p>
            <a:pPr marL="285750">
              <a:lnSpc>
                <a:spcPct val="107000"/>
              </a:lnSpc>
              <a:spcAft>
                <a:spcPts val="800"/>
              </a:spcAft>
            </a:pPr>
            <a:r>
              <a:rPr lang="en-GB" sz="2600" dirty="0">
                <a:latin typeface="+mn-lt"/>
                <a:ea typeface="Calibri" panose="020F0502020204030204" pitchFamily="34" charset="0"/>
                <a:cs typeface="Calibri" panose="020F0502020204030204" pitchFamily="34" charset="0"/>
              </a:rPr>
              <a:t>Clarity of all </a:t>
            </a:r>
            <a:r>
              <a:rPr lang="en-GB" sz="2600" b="1" dirty="0">
                <a:latin typeface="+mn-lt"/>
                <a:ea typeface="Calibri" panose="020F0502020204030204" pitchFamily="34" charset="0"/>
                <a:cs typeface="Calibri" panose="020F0502020204030204" pitchFamily="34" charset="0"/>
              </a:rPr>
              <a:t>staff awareness </a:t>
            </a:r>
            <a:r>
              <a:rPr lang="en-GB" sz="2600" dirty="0">
                <a:latin typeface="+mn-lt"/>
                <a:ea typeface="Calibri" panose="020F0502020204030204" pitchFamily="34" charset="0"/>
                <a:cs typeface="Calibri" panose="020F0502020204030204" pitchFamily="34" charset="0"/>
              </a:rPr>
              <a:t>of these aspects and their </a:t>
            </a:r>
            <a:r>
              <a:rPr lang="en-GB" sz="2600" b="1" dirty="0">
                <a:latin typeface="+mn-lt"/>
                <a:ea typeface="Calibri" panose="020F0502020204030204" pitchFamily="34" charset="0"/>
                <a:cs typeface="Calibri" panose="020F0502020204030204" pitchFamily="34" charset="0"/>
              </a:rPr>
              <a:t>skills to implement</a:t>
            </a:r>
          </a:p>
          <a:p>
            <a:pPr marL="285750">
              <a:lnSpc>
                <a:spcPct val="107000"/>
              </a:lnSpc>
              <a:spcAft>
                <a:spcPts val="800"/>
              </a:spcAft>
            </a:pPr>
            <a:r>
              <a:rPr lang="en-GB" sz="2600" b="1" dirty="0">
                <a:latin typeface="+mn-lt"/>
                <a:ea typeface="Calibri" panose="020F0502020204030204" pitchFamily="34" charset="0"/>
                <a:cs typeface="Calibri" panose="020F0502020204030204" pitchFamily="34" charset="0"/>
              </a:rPr>
              <a:t>Safeguarding</a:t>
            </a:r>
            <a:r>
              <a:rPr lang="en-GB" sz="2600" dirty="0">
                <a:latin typeface="+mn-lt"/>
                <a:ea typeface="Calibri" panose="020F0502020204030204" pitchFamily="34" charset="0"/>
                <a:cs typeface="Calibri" panose="020F0502020204030204" pitchFamily="34" charset="0"/>
              </a:rPr>
              <a:t>, a key and “limiting” judgement in all inspections</a:t>
            </a:r>
            <a:endParaRPr lang="en-GB" sz="2600" b="1" dirty="0">
              <a:latin typeface="+mn-lt"/>
              <a:ea typeface="Calibri" panose="020F0502020204030204" pitchFamily="34" charset="0"/>
              <a:cs typeface="Calibri" panose="020F0502020204030204" pitchFamily="34" charset="0"/>
            </a:endParaRPr>
          </a:p>
          <a:p>
            <a:pPr marL="685800" lvl="1">
              <a:lnSpc>
                <a:spcPct val="107000"/>
              </a:lnSpc>
              <a:spcAft>
                <a:spcPts val="800"/>
              </a:spcAft>
            </a:pPr>
            <a:endParaRPr lang="en-GB" sz="2200" dirty="0">
              <a:latin typeface="+mn-lt"/>
              <a:ea typeface="Calibri" panose="020F0502020204030204" pitchFamily="34" charset="0"/>
              <a:cs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9DE27F2F-A341-4B93-B3B2-FC8A8196F89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8878702"/>
      </p:ext>
    </p:extLst>
  </p:cSld>
  <p:clrMapOvr>
    <a:masterClrMapping/>
  </p:clrMapOvr>
  <mc:AlternateContent xmlns:mc="http://schemas.openxmlformats.org/markup-compatibility/2006" xmlns:p14="http://schemas.microsoft.com/office/powerpoint/2010/main">
    <mc:Choice Requires="p14">
      <p:transition spd="slow" p14:dur="2000" advTm="210197"/>
    </mc:Choice>
    <mc:Fallback xmlns="">
      <p:transition spd="slow" advTm="210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C1ED8-BBD3-4D0C-9533-4F7AA64002FA}"/>
              </a:ext>
            </a:extLst>
          </p:cNvPr>
          <p:cNvSpPr>
            <a:spLocks noGrp="1"/>
          </p:cNvSpPr>
          <p:nvPr>
            <p:ph type="title"/>
          </p:nvPr>
        </p:nvSpPr>
        <p:spPr>
          <a:xfrm>
            <a:off x="457199" y="184235"/>
            <a:ext cx="6131024" cy="1143000"/>
          </a:xfrm>
        </p:spPr>
        <p:txBody>
          <a:bodyPr/>
          <a:lstStyle/>
          <a:p>
            <a:r>
              <a:rPr lang="en-GB" b="1" dirty="0">
                <a:solidFill>
                  <a:schemeClr val="accent1"/>
                </a:solidFill>
              </a:rPr>
              <a:t>Safeguarding</a:t>
            </a:r>
            <a:endParaRPr lang="en-GB" b="1" dirty="0"/>
          </a:p>
        </p:txBody>
      </p:sp>
      <p:sp>
        <p:nvSpPr>
          <p:cNvPr id="8" name="Content Placeholder 7">
            <a:extLst>
              <a:ext uri="{FF2B5EF4-FFF2-40B4-BE49-F238E27FC236}">
                <a16:creationId xmlns:a16="http://schemas.microsoft.com/office/drawing/2014/main" id="{8F09FC55-0AA0-411C-97F8-6DB21CC521E9}"/>
              </a:ext>
            </a:extLst>
          </p:cNvPr>
          <p:cNvSpPr>
            <a:spLocks noGrp="1"/>
          </p:cNvSpPr>
          <p:nvPr>
            <p:ph idx="1"/>
          </p:nvPr>
        </p:nvSpPr>
        <p:spPr>
          <a:xfrm>
            <a:off x="311542" y="1127604"/>
            <a:ext cx="8229600" cy="4942293"/>
          </a:xfrm>
        </p:spPr>
        <p:txBody>
          <a:bodyPr>
            <a:normAutofit fontScale="62500" lnSpcReduction="20000"/>
          </a:bodyPr>
          <a:lstStyle/>
          <a:p>
            <a:pPr marL="0" indent="0">
              <a:buNone/>
            </a:pPr>
            <a:r>
              <a:rPr lang="en-GB" dirty="0"/>
              <a:t>Schools need to anticipate Ofsted’s evidence trail:</a:t>
            </a:r>
          </a:p>
          <a:p>
            <a:r>
              <a:rPr lang="en-GB" dirty="0"/>
              <a:t>Have a secure and evidenced systematic </a:t>
            </a:r>
            <a:r>
              <a:rPr lang="en-GB" b="1" dirty="0"/>
              <a:t>monitoring schedule</a:t>
            </a:r>
            <a:r>
              <a:rPr lang="en-GB" dirty="0"/>
              <a:t> (activities and dates) based on Annual Safeguarding return/ KCSIE/ stakeholder surveys</a:t>
            </a:r>
          </a:p>
          <a:p>
            <a:r>
              <a:rPr lang="en-GB" dirty="0"/>
              <a:t>Include regular reviews of </a:t>
            </a:r>
            <a:r>
              <a:rPr lang="en-GB" b="1" dirty="0"/>
              <a:t>case studies </a:t>
            </a:r>
          </a:p>
          <a:p>
            <a:r>
              <a:rPr lang="en-GB" b="1" dirty="0"/>
              <a:t>Watch language - </a:t>
            </a:r>
            <a:r>
              <a:rPr lang="en-GB" dirty="0"/>
              <a:t>safeguarding records need to be coherent, followed through, use professional and factual language and avoid unhelpful emotive terms</a:t>
            </a:r>
          </a:p>
          <a:p>
            <a:r>
              <a:rPr lang="en-GB" dirty="0"/>
              <a:t> </a:t>
            </a:r>
            <a:r>
              <a:rPr lang="en-GB" b="1" dirty="0"/>
              <a:t>Act</a:t>
            </a:r>
            <a:r>
              <a:rPr lang="en-GB" dirty="0"/>
              <a:t> upon monitoring findings and </a:t>
            </a:r>
            <a:r>
              <a:rPr lang="en-GB" b="1" dirty="0"/>
              <a:t>check</a:t>
            </a:r>
            <a:r>
              <a:rPr lang="en-GB" dirty="0"/>
              <a:t> for change/impact</a:t>
            </a:r>
          </a:p>
          <a:p>
            <a:r>
              <a:rPr lang="en-GB" b="1" dirty="0"/>
              <a:t>Governor minutes </a:t>
            </a:r>
            <a:r>
              <a:rPr lang="en-GB" dirty="0"/>
              <a:t>indicate that questions, and governor monitoring activity, are based on the monitoring schedule and its evidence</a:t>
            </a:r>
          </a:p>
          <a:p>
            <a:r>
              <a:rPr lang="en-GB" b="1" dirty="0"/>
              <a:t>New Headteachers - </a:t>
            </a:r>
            <a:r>
              <a:rPr lang="en-GB" dirty="0"/>
              <a:t>check safeguarding records for historic not just open or on-going cases and for children open to social care involvement and contact LADO re staff/adult concerns so you know what has gone before (make no assumptions)</a:t>
            </a:r>
          </a:p>
          <a:p>
            <a:r>
              <a:rPr lang="en-GB" b="1" dirty="0"/>
              <a:t>Peer on Peer </a:t>
            </a:r>
            <a:r>
              <a:rPr lang="en-GB" dirty="0"/>
              <a:t>incidents are CP concerns- always investigate robustly and respond</a:t>
            </a:r>
          </a:p>
          <a:p>
            <a:r>
              <a:rPr lang="en-GB" dirty="0"/>
              <a:t>Know that </a:t>
            </a:r>
            <a:r>
              <a:rPr lang="en-GB" b="1" dirty="0"/>
              <a:t>record keeping is robust </a:t>
            </a:r>
            <a:r>
              <a:rPr lang="en-GB" dirty="0"/>
              <a:t>and be able to </a:t>
            </a:r>
            <a:r>
              <a:rPr lang="en-GB" b="1" dirty="0"/>
              <a:t>demonstrate action was taken</a:t>
            </a:r>
          </a:p>
        </p:txBody>
      </p:sp>
      <p:pic>
        <p:nvPicPr>
          <p:cNvPr id="2" name="Audio 1">
            <a:hlinkClick r:id="" action="ppaction://media"/>
            <a:extLst>
              <a:ext uri="{FF2B5EF4-FFF2-40B4-BE49-F238E27FC236}">
                <a16:creationId xmlns:a16="http://schemas.microsoft.com/office/drawing/2014/main" id="{951EF1CF-F535-4089-ACFC-B94B23E2AD8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2699804145"/>
      </p:ext>
    </p:extLst>
  </p:cSld>
  <p:clrMapOvr>
    <a:masterClrMapping/>
  </p:clrMapOvr>
  <mc:AlternateContent xmlns:mc="http://schemas.openxmlformats.org/markup-compatibility/2006" xmlns:p14="http://schemas.microsoft.com/office/powerpoint/2010/main">
    <mc:Choice Requires="p14">
      <p:transition spd="slow" p14:dur="2000" advTm="66140"/>
    </mc:Choice>
    <mc:Fallback xmlns="">
      <p:transition spd="slow" advTm="6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103A-EB96-49EB-9AEB-DB7428F00295}"/>
              </a:ext>
            </a:extLst>
          </p:cNvPr>
          <p:cNvSpPr>
            <a:spLocks noGrp="1"/>
          </p:cNvSpPr>
          <p:nvPr>
            <p:ph type="title"/>
          </p:nvPr>
        </p:nvSpPr>
        <p:spPr>
          <a:xfrm>
            <a:off x="457200" y="274638"/>
            <a:ext cx="6947012" cy="1143000"/>
          </a:xfrm>
        </p:spPr>
        <p:txBody>
          <a:bodyPr/>
          <a:lstStyle/>
          <a:p>
            <a:r>
              <a:rPr lang="en-GB" b="1" dirty="0">
                <a:solidFill>
                  <a:srgbClr val="0070C0"/>
                </a:solidFill>
              </a:rPr>
              <a:t>Some additional notes</a:t>
            </a:r>
          </a:p>
        </p:txBody>
      </p:sp>
      <p:sp>
        <p:nvSpPr>
          <p:cNvPr id="3" name="Content Placeholder 2">
            <a:extLst>
              <a:ext uri="{FF2B5EF4-FFF2-40B4-BE49-F238E27FC236}">
                <a16:creationId xmlns:a16="http://schemas.microsoft.com/office/drawing/2014/main" id="{CC101355-E5C9-4A9E-9721-70A3D20A8462}"/>
              </a:ext>
            </a:extLst>
          </p:cNvPr>
          <p:cNvSpPr>
            <a:spLocks noGrp="1"/>
          </p:cNvSpPr>
          <p:nvPr>
            <p:ph idx="1"/>
          </p:nvPr>
        </p:nvSpPr>
        <p:spPr>
          <a:xfrm>
            <a:off x="457200" y="1412775"/>
            <a:ext cx="8229600" cy="4032449"/>
          </a:xfrm>
        </p:spPr>
        <p:txBody>
          <a:bodyPr>
            <a:normAutofit/>
          </a:bodyPr>
          <a:lstStyle/>
          <a:p>
            <a:r>
              <a:rPr lang="en-GB" dirty="0"/>
              <a:t>Very important to note that it is the responsibility of the school to ensure safeguarding checks have been made on any/all differently-managed or alternative provisions. </a:t>
            </a:r>
            <a:r>
              <a:rPr lang="en-GB" b="1" dirty="0"/>
              <a:t>Please check!</a:t>
            </a:r>
          </a:p>
          <a:p>
            <a:r>
              <a:rPr lang="en-GB" dirty="0"/>
              <a:t>If HTs have any concerns about this, please get in touch with the Hants SEND team, ideally through their case worker, but if not, to </a:t>
            </a:r>
            <a:r>
              <a:rPr lang="pl-PL" dirty="0"/>
              <a:t>Jayne</a:t>
            </a:r>
            <a:r>
              <a:rPr lang="en-GB" dirty="0"/>
              <a:t>: </a:t>
            </a:r>
          </a:p>
          <a:p>
            <a:pPr lvl="1"/>
            <a:r>
              <a:rPr lang="pl-PL" dirty="0"/>
              <a:t>Jayne.Howarth@hants.gov.uk</a:t>
            </a:r>
            <a:endParaRPr lang="en-GB" dirty="0"/>
          </a:p>
        </p:txBody>
      </p:sp>
      <p:pic>
        <p:nvPicPr>
          <p:cNvPr id="4" name="Audio 3">
            <a:hlinkClick r:id="" action="ppaction://media"/>
            <a:extLst>
              <a:ext uri="{FF2B5EF4-FFF2-40B4-BE49-F238E27FC236}">
                <a16:creationId xmlns:a16="http://schemas.microsoft.com/office/drawing/2014/main" id="{058D836E-A7E8-449A-8EE5-163B5FF201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3433167"/>
      </p:ext>
    </p:extLst>
  </p:cSld>
  <p:clrMapOvr>
    <a:masterClrMapping/>
  </p:clrMapOvr>
  <mc:AlternateContent xmlns:mc="http://schemas.openxmlformats.org/markup-compatibility/2006" xmlns:p14="http://schemas.microsoft.com/office/powerpoint/2010/main">
    <mc:Choice Requires="p14">
      <p:transition spd="slow" p14:dur="2000" advTm="59998"/>
    </mc:Choice>
    <mc:Fallback xmlns="">
      <p:transition spd="slow" advTm="599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9ACCFA-A9EA-4845-B34C-75E38BB80770}"/>
              </a:ext>
            </a:extLst>
          </p:cNvPr>
          <p:cNvSpPr>
            <a:spLocks noGrp="1"/>
          </p:cNvSpPr>
          <p:nvPr>
            <p:ph sz="half" idx="1"/>
          </p:nvPr>
        </p:nvSpPr>
        <p:spPr>
          <a:xfrm>
            <a:off x="215516" y="1052736"/>
            <a:ext cx="8712968" cy="5688632"/>
          </a:xfrm>
        </p:spPr>
        <p:txBody>
          <a:bodyPr>
            <a:normAutofit/>
          </a:bodyPr>
          <a:lstStyle/>
          <a:p>
            <a:pPr marL="0" indent="0">
              <a:lnSpc>
                <a:spcPct val="107000"/>
              </a:lnSpc>
              <a:spcAft>
                <a:spcPts val="800"/>
              </a:spcAft>
              <a:buNone/>
            </a:pPr>
            <a:r>
              <a:rPr lang="en-GB" sz="2000" dirty="0">
                <a:ea typeface="Calibri" panose="020F0502020204030204" pitchFamily="34" charset="0"/>
                <a:cs typeface="Times New Roman" panose="02020603050405020304" pitchFamily="18" charset="0"/>
              </a:rPr>
              <a:t>S</a:t>
            </a:r>
            <a:r>
              <a:rPr lang="en-GB" sz="2000" dirty="0">
                <a:effectLst/>
                <a:latin typeface="Arial" panose="020B0604020202020204" pitchFamily="34" charset="0"/>
                <a:ea typeface="Calibri" panose="020F0502020204030204" pitchFamily="34" charset="0"/>
                <a:cs typeface="Times New Roman" panose="02020603050405020304" pitchFamily="18" charset="0"/>
              </a:rPr>
              <a:t>afeguarding guidance has also been updated. Check that your DSL is really clear</a:t>
            </a:r>
            <a:r>
              <a:rPr lang="en-GB" sz="2000" dirty="0">
                <a:ea typeface="Calibri" panose="020F0502020204030204" pitchFamily="34" charset="0"/>
                <a:cs typeface="Times New Roman" panose="02020603050405020304" pitchFamily="18" charset="0"/>
              </a:rPr>
              <a:t> and disseminates to ALL staff effectively:</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6"/>
              </a:rPr>
              <a:t>https://www.gov.uk/government/publications/inspecting-safeguarding-in-early-years-education-and-skills/inspecting-safeguarding-in-early-years-education-and-skills</a:t>
            </a:r>
            <a:r>
              <a:rPr lang="en-GB" sz="2000" dirty="0">
                <a:effectLst/>
                <a:latin typeface="Arial" panose="020B0604020202020204" pitchFamily="34" charset="0"/>
                <a:ea typeface="Calibri" panose="020F0502020204030204" pitchFamily="34" charset="0"/>
                <a:cs typeface="Times New Roman" panose="02020603050405020304" pitchFamily="18" charset="0"/>
              </a:rPr>
              <a:t>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highlights the June 2021 review of sexual abuse in schools and colleges </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n-GB" sz="2000" dirty="0">
                <a:effectLst/>
                <a:latin typeface="Arial" panose="020B0604020202020204" pitchFamily="34" charset="0"/>
                <a:ea typeface="Calibri" panose="020F0502020204030204" pitchFamily="34" charset="0"/>
                <a:cs typeface="Times New Roman" panose="02020603050405020304" pitchFamily="18" charset="0"/>
              </a:rPr>
              <a:t>senior leaders should assume that sexual harassment and abuse happening in their school and that they should have a whole school approach in place to respond to these issues. </a:t>
            </a:r>
            <a:r>
              <a:rPr lang="en-GB" sz="2000" b="1" dirty="0">
                <a:effectLst/>
                <a:latin typeface="Arial" panose="020B0604020202020204" pitchFamily="34" charset="0"/>
                <a:ea typeface="Calibri" panose="020F0502020204030204" pitchFamily="34" charset="0"/>
                <a:cs typeface="Times New Roman" panose="02020603050405020304" pitchFamily="18" charset="0"/>
              </a:rPr>
              <a:t>Is it effective?</a:t>
            </a:r>
          </a:p>
          <a:p>
            <a:pPr>
              <a:lnSpc>
                <a:spcPct val="107000"/>
              </a:lnSpc>
              <a:spcAft>
                <a:spcPts val="800"/>
              </a:spcAft>
            </a:pPr>
            <a:r>
              <a:rPr lang="en-GB" sz="2000" b="1" dirty="0">
                <a:ea typeface="Calibri" panose="020F0502020204030204" pitchFamily="34" charset="0"/>
                <a:cs typeface="Times New Roman" panose="02020603050405020304" pitchFamily="18" charset="0"/>
              </a:rPr>
              <a:t>Survey your parents, staff and pupils – don’t be caught out!</a:t>
            </a:r>
            <a:endParaRPr lang="en-GB" sz="2000" b="1"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13" name="Title 12">
            <a:extLst>
              <a:ext uri="{FF2B5EF4-FFF2-40B4-BE49-F238E27FC236}">
                <a16:creationId xmlns:a16="http://schemas.microsoft.com/office/drawing/2014/main" id="{0339987B-8161-46CF-8A9A-A5229D1D9005}"/>
              </a:ext>
            </a:extLst>
          </p:cNvPr>
          <p:cNvSpPr>
            <a:spLocks noGrp="1"/>
          </p:cNvSpPr>
          <p:nvPr>
            <p:ph type="title"/>
          </p:nvPr>
        </p:nvSpPr>
        <p:spPr>
          <a:xfrm>
            <a:off x="457201" y="0"/>
            <a:ext cx="6131024" cy="1143000"/>
          </a:xfrm>
        </p:spPr>
        <p:txBody>
          <a:bodyPr/>
          <a:lstStyle/>
          <a:p>
            <a:r>
              <a:rPr lang="en-GB" b="1" dirty="0">
                <a:solidFill>
                  <a:schemeClr val="accent1"/>
                </a:solidFill>
              </a:rPr>
              <a:t>Safeguarding</a:t>
            </a:r>
            <a:endParaRPr lang="en-GB" b="1" dirty="0"/>
          </a:p>
        </p:txBody>
      </p:sp>
      <p:pic>
        <p:nvPicPr>
          <p:cNvPr id="2" name="Audio 1">
            <a:hlinkClick r:id="" action="ppaction://media"/>
            <a:extLst>
              <a:ext uri="{FF2B5EF4-FFF2-40B4-BE49-F238E27FC236}">
                <a16:creationId xmlns:a16="http://schemas.microsoft.com/office/drawing/2014/main" id="{3D660998-E7D9-402B-BCEC-121427DD130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3729423016"/>
      </p:ext>
    </p:extLst>
  </p:cSld>
  <p:clrMapOvr>
    <a:masterClrMapping/>
  </p:clrMapOvr>
  <mc:AlternateContent xmlns:mc="http://schemas.openxmlformats.org/markup-compatibility/2006" xmlns:p14="http://schemas.microsoft.com/office/powerpoint/2010/main">
    <mc:Choice Requires="p14">
      <p:transition spd="slow" p14:dur="2000" advTm="89522"/>
    </mc:Choice>
    <mc:Fallback xmlns="">
      <p:transition spd="slow" advTm="89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C1ED8-BBD3-4D0C-9533-4F7AA64002FA}"/>
              </a:ext>
            </a:extLst>
          </p:cNvPr>
          <p:cNvSpPr>
            <a:spLocks noGrp="1"/>
          </p:cNvSpPr>
          <p:nvPr>
            <p:ph type="title"/>
          </p:nvPr>
        </p:nvSpPr>
        <p:spPr>
          <a:xfrm>
            <a:off x="457199" y="0"/>
            <a:ext cx="6131024" cy="1143000"/>
          </a:xfrm>
        </p:spPr>
        <p:txBody>
          <a:bodyPr/>
          <a:lstStyle/>
          <a:p>
            <a:r>
              <a:rPr lang="en-GB" b="1" dirty="0"/>
              <a:t>Ofsted – updated guidance</a:t>
            </a:r>
          </a:p>
        </p:txBody>
      </p:sp>
      <p:sp>
        <p:nvSpPr>
          <p:cNvPr id="8" name="Content Placeholder 7">
            <a:extLst>
              <a:ext uri="{FF2B5EF4-FFF2-40B4-BE49-F238E27FC236}">
                <a16:creationId xmlns:a16="http://schemas.microsoft.com/office/drawing/2014/main" id="{8F09FC55-0AA0-411C-97F8-6DB21CC521E9}"/>
              </a:ext>
            </a:extLst>
          </p:cNvPr>
          <p:cNvSpPr>
            <a:spLocks noGrp="1"/>
          </p:cNvSpPr>
          <p:nvPr>
            <p:ph idx="1"/>
          </p:nvPr>
        </p:nvSpPr>
        <p:spPr>
          <a:xfrm>
            <a:off x="392465" y="1029961"/>
            <a:ext cx="8229600" cy="4650648"/>
          </a:xfrm>
        </p:spPr>
        <p:txBody>
          <a:bodyPr>
            <a:normAutofit fontScale="85000" lnSpcReduction="10000"/>
          </a:bodyPr>
          <a:lstStyle/>
          <a:p>
            <a:pPr>
              <a:lnSpc>
                <a:spcPct val="107000"/>
              </a:lnSpc>
              <a:spcAft>
                <a:spcPts val="800"/>
              </a:spcAft>
            </a:pPr>
            <a:r>
              <a:rPr lang="en-GB" sz="2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4"/>
              </a:rPr>
              <a:t>https://www.gov.uk/government/publications/school-inspection-handbook-eif/school-inspection-handbook</a:t>
            </a:r>
            <a:r>
              <a:rPr lang="en-GB" sz="2400" dirty="0">
                <a:effectLst/>
                <a:latin typeface="Arial" panose="020B0604020202020204" pitchFamily="34" charset="0"/>
                <a:ea typeface="Calibri" panose="020F0502020204030204" pitchFamily="34" charset="0"/>
                <a:cs typeface="Times New Roman" panose="02020603050405020304" pitchFamily="18" charset="0"/>
              </a:rPr>
              <a:t> </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u="sng" dirty="0">
                <a:solidFill>
                  <a:srgbClr val="0563C1"/>
                </a:solidFill>
                <a:effectLst/>
                <a:latin typeface="Arial" panose="020B0604020202020204" pitchFamily="34" charset="0"/>
                <a:ea typeface="Calibri" panose="020F0502020204030204" pitchFamily="34" charset="0"/>
                <a:cs typeface="Times New Roman" panose="02020603050405020304" pitchFamily="18" charset="0"/>
                <a:hlinkClick r:id="rId5"/>
              </a:rPr>
              <a:t>https://www.gov.uk/government/publications/section-8-school-inspection-handbook-eif/school-inspection-handbook-section-8</a:t>
            </a:r>
            <a:r>
              <a:rPr lang="en-GB" sz="2400" dirty="0">
                <a:effectLst/>
                <a:latin typeface="Arial" panose="020B0604020202020204" pitchFamily="34" charset="0"/>
                <a:ea typeface="Calibri" panose="020F0502020204030204" pitchFamily="34" charset="0"/>
                <a:cs typeface="Times New Roman" panose="02020603050405020304" pitchFamily="18" charset="0"/>
              </a:rPr>
              <a:t> </a:t>
            </a:r>
          </a:p>
          <a:p>
            <a:pPr marL="0" indent="0">
              <a:buNone/>
            </a:pPr>
            <a:endParaRPr lang="en-GB" sz="2400" b="1" dirty="0">
              <a:effectLst/>
              <a:latin typeface="Arial "/>
              <a:ea typeface="Calibri" panose="020F0502020204030204" pitchFamily="34" charset="0"/>
            </a:endParaRPr>
          </a:p>
          <a:p>
            <a:pPr marL="0" indent="0">
              <a:buNone/>
            </a:pPr>
            <a:r>
              <a:rPr lang="en-GB" sz="2400" b="1" dirty="0">
                <a:effectLst/>
                <a:latin typeface="Arial "/>
                <a:ea typeface="Calibri" panose="020F0502020204030204" pitchFamily="34" charset="0"/>
              </a:rPr>
              <a:t>Recovery roadshow</a:t>
            </a:r>
          </a:p>
          <a:p>
            <a:r>
              <a:rPr lang="en-GB" sz="2400" u="sng" dirty="0">
                <a:solidFill>
                  <a:srgbClr val="0563C1"/>
                </a:solidFill>
                <a:effectLst/>
                <a:latin typeface="Arial "/>
                <a:ea typeface="Calibri" panose="020F0502020204030204" pitchFamily="34" charset="0"/>
                <a:hlinkClick r:id="rId6"/>
              </a:rPr>
              <a:t>https://www.slideshare.net/Ofstednews/recovery-roadshow</a:t>
            </a:r>
            <a:r>
              <a:rPr lang="en-GB" sz="2400" dirty="0">
                <a:effectLst/>
                <a:latin typeface="Arial "/>
                <a:ea typeface="Calibri" panose="020F0502020204030204" pitchFamily="34" charset="0"/>
              </a:rPr>
              <a:t> </a:t>
            </a:r>
          </a:p>
          <a:p>
            <a:pPr marL="0" indent="0">
              <a:buNone/>
            </a:pPr>
            <a:endParaRPr lang="en-GB" sz="2400" u="sng" dirty="0">
              <a:solidFill>
                <a:srgbClr val="0563C1"/>
              </a:solidFill>
              <a:effectLst/>
              <a:latin typeface="Arial "/>
              <a:ea typeface="Calibri" panose="020F0502020204030204" pitchFamily="34" charset="0"/>
              <a:hlinkClick r:id="rId7"/>
            </a:endParaRPr>
          </a:p>
          <a:p>
            <a:pPr marL="0" indent="0">
              <a:buNone/>
            </a:pPr>
            <a:r>
              <a:rPr lang="en-GB" sz="2400" b="1" dirty="0">
                <a:effectLst/>
                <a:latin typeface="Arial "/>
                <a:ea typeface="Calibri" panose="020F0502020204030204" pitchFamily="34" charset="0"/>
              </a:rPr>
              <a:t>Subject research and reports</a:t>
            </a:r>
            <a:endParaRPr lang="en-GB" sz="2400" b="1" dirty="0">
              <a:effectLst/>
              <a:latin typeface="Arial "/>
              <a:ea typeface="Calibri" panose="020F0502020204030204" pitchFamily="34" charset="0"/>
              <a:hlinkClick r:id="rId7">
                <a:extLst>
                  <a:ext uri="{A12FA001-AC4F-418D-AE19-62706E023703}">
                    <ahyp:hlinkClr xmlns:ahyp="http://schemas.microsoft.com/office/drawing/2018/hyperlinkcolor" val="tx"/>
                  </a:ext>
                </a:extLst>
              </a:hlinkClick>
            </a:endParaRPr>
          </a:p>
          <a:p>
            <a:r>
              <a:rPr lang="en-GB" sz="2400" u="sng" dirty="0">
                <a:solidFill>
                  <a:srgbClr val="0000FF"/>
                </a:solidFill>
                <a:effectLst/>
                <a:latin typeface="Arial "/>
                <a:ea typeface="Calibri" panose="020F0502020204030204" pitchFamily="34" charset="0"/>
                <a:hlinkClick r:id="rId7">
                  <a:extLst>
                    <a:ext uri="{A12FA001-AC4F-418D-AE19-62706E023703}">
                      <ahyp:hlinkClr xmlns:ahyp="http://schemas.microsoft.com/office/drawing/2018/hyperlinkcolor" val="tx"/>
                    </a:ext>
                  </a:extLst>
                </a:hlinkClick>
              </a:rPr>
              <a:t>Ofsted's Subject Leads talk about their specialisms. - YouTube</a:t>
            </a:r>
            <a:endParaRPr lang="en-GB" sz="2400" dirty="0">
              <a:effectLst/>
              <a:latin typeface="Arial "/>
              <a:ea typeface="Calibri" panose="020F0502020204030204" pitchFamily="34" charset="0"/>
            </a:endParaRPr>
          </a:p>
          <a:p>
            <a:pPr marL="0" indent="0">
              <a:buNone/>
            </a:pPr>
            <a:r>
              <a:rPr lang="en-GB" sz="2400" dirty="0">
                <a:solidFill>
                  <a:srgbClr val="0B0C0C"/>
                </a:solidFill>
                <a:effectLst/>
                <a:latin typeface="Arial "/>
                <a:ea typeface="Times New Roman" panose="02020603050405020304" pitchFamily="18" charset="0"/>
              </a:rPr>
              <a:t>     </a:t>
            </a:r>
          </a:p>
          <a:p>
            <a:pPr marL="0" indent="0">
              <a:buNone/>
            </a:pPr>
            <a:r>
              <a:rPr lang="en-GB" sz="2400" dirty="0">
                <a:solidFill>
                  <a:srgbClr val="0B0C0C"/>
                </a:solidFill>
                <a:latin typeface="Arial "/>
                <a:ea typeface="Times New Roman" panose="02020603050405020304" pitchFamily="18" charset="0"/>
              </a:rPr>
              <a:t>Do u</a:t>
            </a:r>
            <a:r>
              <a:rPr lang="en-GB" sz="2400" dirty="0">
                <a:solidFill>
                  <a:srgbClr val="0B0C0C"/>
                </a:solidFill>
                <a:effectLst/>
                <a:latin typeface="Arial "/>
                <a:ea typeface="Times New Roman" panose="02020603050405020304" pitchFamily="18" charset="0"/>
              </a:rPr>
              <a:t>rge </a:t>
            </a:r>
            <a:r>
              <a:rPr lang="en-GB" sz="2400" dirty="0">
                <a:solidFill>
                  <a:srgbClr val="0B0C0C"/>
                </a:solidFill>
                <a:latin typeface="Arial "/>
                <a:ea typeface="Times New Roman" panose="02020603050405020304" pitchFamily="18" charset="0"/>
              </a:rPr>
              <a:t>staff to access these</a:t>
            </a:r>
          </a:p>
          <a:p>
            <a:pPr>
              <a:lnSpc>
                <a:spcPct val="107000"/>
              </a:lnSpc>
              <a:spcAft>
                <a:spcPts val="800"/>
              </a:spcAft>
            </a:pPr>
            <a:endParaRPr lang="en-GB" sz="24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5052C774-C82C-482C-BC94-6F7815101C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27574643"/>
      </p:ext>
    </p:extLst>
  </p:cSld>
  <p:clrMapOvr>
    <a:masterClrMapping/>
  </p:clrMapOvr>
  <mc:AlternateContent xmlns:mc="http://schemas.openxmlformats.org/markup-compatibility/2006" xmlns:p14="http://schemas.microsoft.com/office/powerpoint/2010/main">
    <mc:Choice Requires="p14">
      <p:transition spd="slow" p14:dur="2000" advTm="34027"/>
    </mc:Choice>
    <mc:Fallback xmlns="">
      <p:transition spd="slow" advTm="34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4CBFF-B7F8-4C76-8EE3-0A3E8130FC4E}"/>
              </a:ext>
            </a:extLst>
          </p:cNvPr>
          <p:cNvSpPr>
            <a:spLocks noGrp="1"/>
          </p:cNvSpPr>
          <p:nvPr>
            <p:ph type="title"/>
          </p:nvPr>
        </p:nvSpPr>
        <p:spPr>
          <a:xfrm>
            <a:off x="457200" y="274638"/>
            <a:ext cx="6707087" cy="1143000"/>
          </a:xfrm>
        </p:spPr>
        <p:txBody>
          <a:bodyPr/>
          <a:lstStyle/>
          <a:p>
            <a:r>
              <a:rPr lang="en-GB" b="1" dirty="0"/>
              <a:t>Revised IDSR – November 2021</a:t>
            </a:r>
          </a:p>
        </p:txBody>
      </p:sp>
      <p:sp>
        <p:nvSpPr>
          <p:cNvPr id="3" name="Content Placeholder 2">
            <a:extLst>
              <a:ext uri="{FF2B5EF4-FFF2-40B4-BE49-F238E27FC236}">
                <a16:creationId xmlns:a16="http://schemas.microsoft.com/office/drawing/2014/main" id="{1EE1DF1D-8DDF-46D0-98B6-F87D8FBABDDE}"/>
              </a:ext>
            </a:extLst>
          </p:cNvPr>
          <p:cNvSpPr>
            <a:spLocks noGrp="1"/>
          </p:cNvSpPr>
          <p:nvPr>
            <p:ph idx="1"/>
          </p:nvPr>
        </p:nvSpPr>
        <p:spPr>
          <a:xfrm>
            <a:off x="416560" y="1404070"/>
            <a:ext cx="8208576" cy="5049266"/>
          </a:xfrm>
        </p:spPr>
        <p:txBody>
          <a:bodyPr>
            <a:normAutofit fontScale="70000" lnSpcReduction="20000"/>
          </a:bodyPr>
          <a:lstStyle/>
          <a:p>
            <a:pPr marL="0" indent="0" algn="l" rtl="0">
              <a:buNone/>
            </a:pPr>
            <a:r>
              <a:rPr lang="en-US" sz="3200" b="0" i="0" dirty="0">
                <a:solidFill>
                  <a:srgbClr val="000000"/>
                </a:solidFill>
                <a:effectLst/>
                <a:latin typeface="+mn-lt"/>
              </a:rPr>
              <a:t>November release:</a:t>
            </a:r>
          </a:p>
          <a:p>
            <a:pPr algn="l" rtl="0">
              <a:buFont typeface="Arial" panose="020B0604020202020204" pitchFamily="34" charset="0"/>
              <a:buChar char="•"/>
            </a:pPr>
            <a:r>
              <a:rPr lang="en-US" sz="3200" b="0" i="0" dirty="0">
                <a:solidFill>
                  <a:srgbClr val="000000"/>
                </a:solidFill>
                <a:effectLst/>
                <a:latin typeface="+mn-lt"/>
              </a:rPr>
              <a:t>contextual information based on the January 2021 census including pupil movement information</a:t>
            </a:r>
          </a:p>
          <a:p>
            <a:pPr algn="l" rtl="0">
              <a:buFont typeface="Arial" panose="020B0604020202020204" pitchFamily="34" charset="0"/>
              <a:buChar char="•"/>
            </a:pPr>
            <a:r>
              <a:rPr lang="en-US" sz="3200" b="0" i="0" dirty="0">
                <a:solidFill>
                  <a:srgbClr val="000000"/>
                </a:solidFill>
                <a:effectLst/>
                <a:latin typeface="+mn-lt"/>
              </a:rPr>
              <a:t>exclusions data has been updated for 2019/20 – now entitled </a:t>
            </a:r>
            <a:r>
              <a:rPr lang="en-US" sz="3200" b="1" i="0" dirty="0">
                <a:solidFill>
                  <a:srgbClr val="000000"/>
                </a:solidFill>
                <a:effectLst/>
                <a:latin typeface="+mn-lt"/>
              </a:rPr>
              <a:t>suspensions</a:t>
            </a:r>
            <a:r>
              <a:rPr lang="en-US" sz="3200" b="0" i="0" dirty="0">
                <a:solidFill>
                  <a:srgbClr val="000000"/>
                </a:solidFill>
                <a:effectLst/>
                <a:latin typeface="+mn-lt"/>
              </a:rPr>
              <a:t> to differentiate from </a:t>
            </a:r>
            <a:r>
              <a:rPr lang="en-US" sz="3200" b="0" i="0" dirty="0" err="1">
                <a:solidFill>
                  <a:srgbClr val="000000"/>
                </a:solidFill>
                <a:effectLst/>
                <a:latin typeface="+mn-lt"/>
              </a:rPr>
              <a:t>PEx</a:t>
            </a:r>
            <a:endParaRPr lang="en-US" sz="3200" b="0" i="0" dirty="0">
              <a:solidFill>
                <a:srgbClr val="000000"/>
              </a:solidFill>
              <a:effectLst/>
              <a:latin typeface="+mn-lt"/>
            </a:endParaRPr>
          </a:p>
          <a:p>
            <a:pPr algn="l" rtl="0">
              <a:buFont typeface="Arial" panose="020B0604020202020204" pitchFamily="34" charset="0"/>
              <a:buChar char="•"/>
            </a:pPr>
            <a:r>
              <a:rPr lang="en-US" sz="3200" b="0" i="0" dirty="0">
                <a:solidFill>
                  <a:srgbClr val="000000"/>
                </a:solidFill>
                <a:effectLst/>
                <a:latin typeface="+mn-lt"/>
              </a:rPr>
              <a:t>autumn 2020 one term absence release refreshed with pupil group data</a:t>
            </a:r>
          </a:p>
          <a:p>
            <a:pPr algn="l" rtl="0">
              <a:buFont typeface="Arial" panose="020B0604020202020204" pitchFamily="34" charset="0"/>
              <a:buChar char="•"/>
            </a:pPr>
            <a:r>
              <a:rPr lang="en-US" sz="3200" b="0" i="0" dirty="0">
                <a:solidFill>
                  <a:srgbClr val="000000"/>
                </a:solidFill>
                <a:effectLst/>
                <a:latin typeface="+mn-lt"/>
              </a:rPr>
              <a:t>2021 key stage 4 subject entries data</a:t>
            </a:r>
          </a:p>
          <a:p>
            <a:pPr algn="l" rtl="0">
              <a:buFont typeface="Arial" panose="020B0604020202020204" pitchFamily="34" charset="0"/>
              <a:buChar char="•"/>
            </a:pPr>
            <a:r>
              <a:rPr lang="en-US" sz="3200" b="0" i="0" dirty="0">
                <a:solidFill>
                  <a:srgbClr val="000000"/>
                </a:solidFill>
                <a:effectLst/>
                <a:latin typeface="+mn-lt"/>
              </a:rPr>
              <a:t>latest key stage 4 destinations data</a:t>
            </a:r>
          </a:p>
          <a:p>
            <a:pPr algn="l" rtl="0">
              <a:buFont typeface="Arial" panose="020B0604020202020204" pitchFamily="34" charset="0"/>
              <a:buChar char="•"/>
            </a:pPr>
            <a:r>
              <a:rPr lang="en-US" sz="3200" b="0" i="0" dirty="0">
                <a:solidFill>
                  <a:srgbClr val="000000"/>
                </a:solidFill>
                <a:effectLst/>
                <a:latin typeface="+mn-lt"/>
              </a:rPr>
              <a:t>latest school workforce census data</a:t>
            </a:r>
          </a:p>
          <a:p>
            <a:pPr algn="l" rtl="0">
              <a:buFont typeface="Arial" panose="020B0604020202020204" pitchFamily="34" charset="0"/>
              <a:buChar char="•"/>
            </a:pPr>
            <a:r>
              <a:rPr lang="en-US" sz="3200" b="0" i="0" dirty="0">
                <a:solidFill>
                  <a:srgbClr val="000000"/>
                </a:solidFill>
                <a:effectLst/>
                <a:latin typeface="+mn-lt"/>
              </a:rPr>
              <a:t>latest MAT/LA data</a:t>
            </a:r>
          </a:p>
          <a:p>
            <a:pPr algn="l" rtl="0">
              <a:buFont typeface="Arial" panose="020B0604020202020204" pitchFamily="34" charset="0"/>
              <a:buChar char="•"/>
            </a:pPr>
            <a:r>
              <a:rPr lang="en-US" sz="3200" b="0" i="0" dirty="0">
                <a:solidFill>
                  <a:srgbClr val="000000"/>
                </a:solidFill>
                <a:effectLst/>
                <a:latin typeface="+mn-lt"/>
              </a:rPr>
              <a:t>latest financial data</a:t>
            </a:r>
            <a:endParaRPr lang="en-US" sz="3200" dirty="0">
              <a:solidFill>
                <a:srgbClr val="000000"/>
              </a:solidFill>
              <a:latin typeface="+mn-lt"/>
            </a:endParaRPr>
          </a:p>
          <a:p>
            <a:pPr algn="l" rtl="0">
              <a:buFont typeface="Arial" panose="020B0604020202020204" pitchFamily="34" charset="0"/>
              <a:buChar char="•"/>
            </a:pPr>
            <a:r>
              <a:rPr lang="en-US" sz="3200" b="0" i="0" dirty="0">
                <a:solidFill>
                  <a:srgbClr val="000000"/>
                </a:solidFill>
                <a:effectLst/>
                <a:latin typeface="+mn-lt"/>
              </a:rPr>
              <a:t>No school performance data beyond 2019</a:t>
            </a:r>
          </a:p>
          <a:p>
            <a:pPr algn="l" rtl="0">
              <a:buFont typeface="Arial" panose="020B0604020202020204" pitchFamily="34" charset="0"/>
              <a:buChar char="•"/>
            </a:pPr>
            <a:r>
              <a:rPr lang="en-US" sz="3200" dirty="0">
                <a:solidFill>
                  <a:srgbClr val="000000"/>
                </a:solidFill>
                <a:latin typeface="+mn-lt"/>
              </a:rPr>
              <a:t>Accessed as pre-inspection information</a:t>
            </a:r>
            <a:endParaRPr lang="en-US" sz="3200" b="0" i="0" dirty="0">
              <a:solidFill>
                <a:srgbClr val="000000"/>
              </a:solidFill>
              <a:effectLst/>
              <a:latin typeface="+mn-lt"/>
            </a:endParaRPr>
          </a:p>
          <a:p>
            <a:endParaRPr lang="en-GB" dirty="0"/>
          </a:p>
        </p:txBody>
      </p:sp>
      <p:pic>
        <p:nvPicPr>
          <p:cNvPr id="4" name="Audio 3">
            <a:hlinkClick r:id="" action="ppaction://media"/>
            <a:extLst>
              <a:ext uri="{FF2B5EF4-FFF2-40B4-BE49-F238E27FC236}">
                <a16:creationId xmlns:a16="http://schemas.microsoft.com/office/drawing/2014/main" id="{AF776F19-A7D5-4D51-93DB-37E13736FC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0202618"/>
      </p:ext>
    </p:extLst>
  </p:cSld>
  <p:clrMapOvr>
    <a:masterClrMapping/>
  </p:clrMapOvr>
  <mc:AlternateContent xmlns:mc="http://schemas.openxmlformats.org/markup-compatibility/2006" xmlns:p14="http://schemas.microsoft.com/office/powerpoint/2010/main">
    <mc:Choice Requires="p14">
      <p:transition spd="slow" p14:dur="2000" advTm="47100"/>
    </mc:Choice>
    <mc:Fallback xmlns="">
      <p:transition spd="slow" advTm="47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D1C8-DB3B-4190-AA2D-745334A3D0A6}"/>
              </a:ext>
            </a:extLst>
          </p:cNvPr>
          <p:cNvSpPr>
            <a:spLocks noGrp="1"/>
          </p:cNvSpPr>
          <p:nvPr>
            <p:ph type="title"/>
          </p:nvPr>
        </p:nvSpPr>
        <p:spPr/>
        <p:txBody>
          <a:bodyPr/>
          <a:lstStyle/>
          <a:p>
            <a:r>
              <a:rPr lang="en-GB" dirty="0"/>
              <a:t>Public face of the school ?</a:t>
            </a:r>
          </a:p>
        </p:txBody>
      </p:sp>
      <p:sp>
        <p:nvSpPr>
          <p:cNvPr id="3" name="Content Placeholder 2">
            <a:extLst>
              <a:ext uri="{FF2B5EF4-FFF2-40B4-BE49-F238E27FC236}">
                <a16:creationId xmlns:a16="http://schemas.microsoft.com/office/drawing/2014/main" id="{DA9D3373-82DD-42C1-84A9-18C5A6A4BA4D}"/>
              </a:ext>
            </a:extLst>
          </p:cNvPr>
          <p:cNvSpPr>
            <a:spLocks noGrp="1"/>
          </p:cNvSpPr>
          <p:nvPr>
            <p:ph idx="1"/>
          </p:nvPr>
        </p:nvSpPr>
        <p:spPr>
          <a:xfrm>
            <a:off x="457200" y="1417639"/>
            <a:ext cx="8229600" cy="4531644"/>
          </a:xfrm>
        </p:spPr>
        <p:txBody>
          <a:bodyPr>
            <a:normAutofit fontScale="92500"/>
          </a:bodyPr>
          <a:lstStyle/>
          <a:p>
            <a:r>
              <a:rPr lang="en-GB" dirty="0">
                <a:effectLst/>
                <a:latin typeface="Arial" panose="020B0604020202020204" pitchFamily="34" charset="0"/>
                <a:ea typeface="Calibri" panose="020F0502020204030204" pitchFamily="34" charset="0"/>
                <a:cs typeface="Times New Roman" panose="02020603050405020304" pitchFamily="18" charset="0"/>
              </a:rPr>
              <a:t>Finally, don’t forget that the public face of your school is represented on your school website and it is one of the main sources of information for the Lead Inspector as they prepare for your inspection.</a:t>
            </a:r>
          </a:p>
          <a:p>
            <a:r>
              <a:rPr lang="en-GB" dirty="0">
                <a:effectLst/>
                <a:latin typeface="Arial" panose="020B0604020202020204" pitchFamily="34" charset="0"/>
                <a:ea typeface="Calibri" panose="020F0502020204030204" pitchFamily="34" charset="0"/>
                <a:cs typeface="Times New Roman" panose="02020603050405020304" pitchFamily="18" charset="0"/>
              </a:rPr>
              <a:t>Do make sure all policies and guidance are regularly updated there to avoid any last-minute fluster to find the right copy of the school documents</a:t>
            </a:r>
          </a:p>
          <a:p>
            <a:r>
              <a:rPr lang="en-GB" dirty="0">
                <a:ea typeface="Calibri" panose="020F0502020204030204" pitchFamily="34" charset="0"/>
                <a:cs typeface="Times New Roman" panose="02020603050405020304" pitchFamily="18" charset="0"/>
              </a:rPr>
              <a:t>The Secondary HIAS team can easily check this for you should you want an external check and they can be booked in the usual way</a:t>
            </a:r>
            <a:endParaRPr lang="en-GB"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5" name="Audio 4">
            <a:hlinkClick r:id="" action="ppaction://media"/>
            <a:extLst>
              <a:ext uri="{FF2B5EF4-FFF2-40B4-BE49-F238E27FC236}">
                <a16:creationId xmlns:a16="http://schemas.microsoft.com/office/drawing/2014/main" id="{0FF930A2-1DF2-4D08-A9CD-CE86D509BE0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25620224"/>
      </p:ext>
    </p:extLst>
  </p:cSld>
  <p:clrMapOvr>
    <a:masterClrMapping/>
  </p:clrMapOvr>
  <mc:AlternateContent xmlns:mc="http://schemas.openxmlformats.org/markup-compatibility/2006" xmlns:p14="http://schemas.microsoft.com/office/powerpoint/2010/main">
    <mc:Choice Requires="p14">
      <p:transition spd="slow" p14:dur="2000" advTm="72274"/>
    </mc:Choice>
    <mc:Fallback xmlns="">
      <p:transition spd="slow" advTm="72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49306-57A7-41F5-9A34-668A3F13B9D2}"/>
              </a:ext>
            </a:extLst>
          </p:cNvPr>
          <p:cNvSpPr>
            <a:spLocks noGrp="1"/>
          </p:cNvSpPr>
          <p:nvPr>
            <p:ph type="title"/>
          </p:nvPr>
        </p:nvSpPr>
        <p:spPr>
          <a:xfrm>
            <a:off x="457200" y="274638"/>
            <a:ext cx="6421029" cy="1143000"/>
          </a:xfrm>
        </p:spPr>
        <p:txBody>
          <a:bodyPr/>
          <a:lstStyle/>
          <a:p>
            <a:r>
              <a:rPr lang="en-GB" dirty="0"/>
              <a:t>What do the HT Ofsted Inspectors at HSEL say?</a:t>
            </a:r>
          </a:p>
        </p:txBody>
      </p:sp>
      <p:sp>
        <p:nvSpPr>
          <p:cNvPr id="3" name="Content Placeholder 2">
            <a:extLst>
              <a:ext uri="{FF2B5EF4-FFF2-40B4-BE49-F238E27FC236}">
                <a16:creationId xmlns:a16="http://schemas.microsoft.com/office/drawing/2014/main" id="{C1C4ECDF-C097-40FB-91FA-52894C28826F}"/>
              </a:ext>
            </a:extLst>
          </p:cNvPr>
          <p:cNvSpPr>
            <a:spLocks noGrp="1"/>
          </p:cNvSpPr>
          <p:nvPr>
            <p:ph idx="1"/>
          </p:nvPr>
        </p:nvSpPr>
        <p:spPr>
          <a:xfrm>
            <a:off x="457200" y="1520323"/>
            <a:ext cx="8229600" cy="4411139"/>
          </a:xfrm>
        </p:spPr>
        <p:txBody>
          <a:bodyPr>
            <a:normAutofit fontScale="85000" lnSpcReduction="20000"/>
          </a:bodyPr>
          <a:lstStyle/>
          <a:p>
            <a:r>
              <a:rPr lang="en-GB" dirty="0"/>
              <a:t>If needed, do request a deferral. </a:t>
            </a:r>
          </a:p>
          <a:p>
            <a:r>
              <a:rPr lang="en-GB" dirty="0"/>
              <a:t>The process is very rigorous and you still need to focus on Quality of Education. You need your middle leaders to be on fire about their curricula and demonstrating that what is planned actually goes on in the classroom. inspectors will be wanting to talk to pupils about their learning, how they are doing it and how they are overcoming any Covid impact. it is not the case that Covid can be used as an excuse. </a:t>
            </a:r>
          </a:p>
          <a:p>
            <a:r>
              <a:rPr lang="en-GB" dirty="0"/>
              <a:t>Recommendation: going on the Ofsted </a:t>
            </a:r>
            <a:r>
              <a:rPr lang="en-GB" dirty="0" err="1"/>
              <a:t>Youtube</a:t>
            </a:r>
            <a:r>
              <a:rPr lang="en-GB" dirty="0"/>
              <a:t> channel </a:t>
            </a:r>
            <a:r>
              <a:rPr lang="en-GB" dirty="0">
                <a:hlinkClick r:id="rId4"/>
              </a:rPr>
              <a:t>https://www.youtube.com/user/Ofstednews</a:t>
            </a:r>
            <a:r>
              <a:rPr lang="en-GB" dirty="0"/>
              <a:t>  you will see officials talking the language that you should expect to hear used in schools during an inspection. Prepare your middle leaders for this.</a:t>
            </a:r>
          </a:p>
        </p:txBody>
      </p:sp>
      <p:pic>
        <p:nvPicPr>
          <p:cNvPr id="4" name="Audio 3">
            <a:hlinkClick r:id="" action="ppaction://media"/>
            <a:extLst>
              <a:ext uri="{FF2B5EF4-FFF2-40B4-BE49-F238E27FC236}">
                <a16:creationId xmlns:a16="http://schemas.microsoft.com/office/drawing/2014/main" id="{F6F88E3F-7C1A-460E-936F-195E9D4E74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72118374"/>
      </p:ext>
    </p:extLst>
  </p:cSld>
  <p:clrMapOvr>
    <a:masterClrMapping/>
  </p:clrMapOvr>
  <mc:AlternateContent xmlns:mc="http://schemas.openxmlformats.org/markup-compatibility/2006" xmlns:p14="http://schemas.microsoft.com/office/powerpoint/2010/main">
    <mc:Choice Requires="p14">
      <p:transition spd="slow" p14:dur="2000" advTm="92750"/>
    </mc:Choice>
    <mc:Fallback xmlns="">
      <p:transition spd="slow" advTm="92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65814BF-A5B0-417A-95B0-758915290EC9}"/>
              </a:ext>
            </a:extLst>
          </p:cNvPr>
          <p:cNvSpPr txBox="1"/>
          <p:nvPr/>
        </p:nvSpPr>
        <p:spPr>
          <a:xfrm>
            <a:off x="412230" y="397239"/>
            <a:ext cx="7150308" cy="5693866"/>
          </a:xfrm>
          <a:prstGeom prst="rect">
            <a:avLst/>
          </a:prstGeom>
          <a:noFill/>
        </p:spPr>
        <p:txBody>
          <a:bodyPr wrap="square">
            <a:spAutoFit/>
          </a:bodyPr>
          <a:lstStyle/>
          <a:p>
            <a:r>
              <a:rPr lang="en-GB" dirty="0">
                <a:solidFill>
                  <a:schemeClr val="tx2">
                    <a:lumMod val="60000"/>
                    <a:lumOff val="40000"/>
                  </a:schemeClr>
                </a:solidFill>
              </a:rPr>
              <a:t>Useful links and documents: </a:t>
            </a:r>
          </a:p>
          <a:p>
            <a:r>
              <a:rPr lang="en-GB" dirty="0"/>
              <a:t>-Model child protection and safeguarding policies Statutory procedures | Hampshire County Council (hants.gov.uk) </a:t>
            </a:r>
          </a:p>
          <a:p>
            <a:endParaRPr lang="en-GB" dirty="0"/>
          </a:p>
          <a:p>
            <a:r>
              <a:rPr lang="en-GB" dirty="0"/>
              <a:t>-Pan Hampshire Toolkit for Challenging and Responding to Prejudicial Language and Behaviour Online Training - Course:</a:t>
            </a:r>
          </a:p>
          <a:p>
            <a:r>
              <a:rPr lang="en-GB" dirty="0"/>
              <a:t>Pan Hampshire Toolkit for Challenging and Responding to Prejudicial Language and Behaviour (mylearningapp.com)</a:t>
            </a:r>
          </a:p>
          <a:p>
            <a:endParaRPr lang="en-GB" dirty="0"/>
          </a:p>
          <a:p>
            <a:r>
              <a:rPr lang="en-GB" dirty="0"/>
              <a:t> -SEN Support Guidance for Schools  HIAS SEN Moodle (hants.gov.uk)</a:t>
            </a:r>
          </a:p>
          <a:p>
            <a:endParaRPr lang="en-GB" dirty="0"/>
          </a:p>
          <a:p>
            <a:r>
              <a:rPr lang="en-GB" dirty="0"/>
              <a:t>-Relationships Education, Relationships and Sex Education (RSE) and Health Education Relationships and sex education (RSE) and health education - GOV.UK (www.gov.uk) </a:t>
            </a:r>
          </a:p>
          <a:p>
            <a:endParaRPr lang="en-GB" dirty="0"/>
          </a:p>
          <a:p>
            <a:r>
              <a:rPr lang="en-GB" dirty="0"/>
              <a:t>-HIAS Good Practice Reviews: School Culture . HIAS Leadership Moodle (hants.gov.uk)</a:t>
            </a:r>
          </a:p>
          <a:p>
            <a:r>
              <a:rPr lang="en-GB" dirty="0"/>
              <a:t> </a:t>
            </a:r>
            <a:r>
              <a:rPr lang="en-GB" sz="1100" dirty="0"/>
              <a:t>Please contact your LLP or Natalie or Jean if you need to discuss further any aspects of this, prior to or indeed during your inspection.</a:t>
            </a:r>
          </a:p>
          <a:p>
            <a:r>
              <a:rPr lang="en-GB" sz="1100" dirty="0"/>
              <a:t> • Natalie Smith – Natalie.Smith2@hants.gov.uk • Jean Thorpe – Jean.thorpe@hants.gov.uk</a:t>
            </a:r>
          </a:p>
        </p:txBody>
      </p:sp>
      <p:pic>
        <p:nvPicPr>
          <p:cNvPr id="2" name="Audio 1">
            <a:hlinkClick r:id="" action="ppaction://media"/>
            <a:extLst>
              <a:ext uri="{FF2B5EF4-FFF2-40B4-BE49-F238E27FC236}">
                <a16:creationId xmlns:a16="http://schemas.microsoft.com/office/drawing/2014/main" id="{212F3965-B083-4D1B-9297-825C1A053E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71435993"/>
      </p:ext>
    </p:extLst>
  </p:cSld>
  <p:clrMapOvr>
    <a:masterClrMapping/>
  </p:clrMapOvr>
  <mc:AlternateContent xmlns:mc="http://schemas.openxmlformats.org/markup-compatibility/2006" xmlns:p14="http://schemas.microsoft.com/office/powerpoint/2010/main">
    <mc:Choice Requires="p14">
      <p:transition spd="slow" p14:dur="2000" advTm="101202"/>
    </mc:Choice>
    <mc:Fallback xmlns="">
      <p:transition spd="slow" advTm="101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20A34-E927-42AC-9765-2B665DA584F9}"/>
              </a:ext>
            </a:extLst>
          </p:cNvPr>
          <p:cNvSpPr>
            <a:spLocks noGrp="1"/>
          </p:cNvSpPr>
          <p:nvPr>
            <p:ph type="title"/>
          </p:nvPr>
        </p:nvSpPr>
        <p:spPr>
          <a:xfrm>
            <a:off x="335820" y="339374"/>
            <a:ext cx="6550503" cy="1143000"/>
          </a:xfrm>
        </p:spPr>
        <p:txBody>
          <a:bodyPr/>
          <a:lstStyle/>
          <a:p>
            <a:r>
              <a:rPr lang="en-GB" b="1" dirty="0">
                <a:solidFill>
                  <a:srgbClr val="0070C0"/>
                </a:solidFill>
              </a:rPr>
              <a:t>A return to “normal” inspections but not in usual cycle</a:t>
            </a:r>
          </a:p>
        </p:txBody>
      </p:sp>
      <p:sp>
        <p:nvSpPr>
          <p:cNvPr id="3" name="Content Placeholder 2">
            <a:extLst>
              <a:ext uri="{FF2B5EF4-FFF2-40B4-BE49-F238E27FC236}">
                <a16:creationId xmlns:a16="http://schemas.microsoft.com/office/drawing/2014/main" id="{54F8F58F-D858-42EA-A7AB-2C23583A3BED}"/>
              </a:ext>
            </a:extLst>
          </p:cNvPr>
          <p:cNvSpPr>
            <a:spLocks noGrp="1"/>
          </p:cNvSpPr>
          <p:nvPr>
            <p:ph idx="1"/>
          </p:nvPr>
        </p:nvSpPr>
        <p:spPr>
          <a:xfrm>
            <a:off x="392464" y="1807066"/>
            <a:ext cx="8229600" cy="4384976"/>
          </a:xfrm>
        </p:spPr>
        <p:txBody>
          <a:bodyPr>
            <a:normAutofit/>
          </a:bodyPr>
          <a:lstStyle/>
          <a:p>
            <a:r>
              <a:rPr lang="en-GB" sz="2200" dirty="0"/>
              <a:t>Delays due to Pandemic pause in inspections</a:t>
            </a:r>
          </a:p>
          <a:p>
            <a:pPr lvl="1"/>
            <a:r>
              <a:rPr lang="en-GB" sz="2200" dirty="0"/>
              <a:t>For </a:t>
            </a:r>
            <a:r>
              <a:rPr lang="en-GB" sz="2200" b="1" dirty="0"/>
              <a:t>Good schools</a:t>
            </a:r>
            <a:r>
              <a:rPr lang="en-GB" sz="2200" dirty="0"/>
              <a:t>, normally within 5 school years from the end of the year in which the last inspection took place</a:t>
            </a:r>
          </a:p>
          <a:p>
            <a:pPr lvl="1"/>
            <a:r>
              <a:rPr lang="en-GB" sz="2200" dirty="0"/>
              <a:t>Now </a:t>
            </a:r>
            <a:r>
              <a:rPr lang="en-GB" sz="2200" b="1" dirty="0"/>
              <a:t>monitoring</a:t>
            </a:r>
            <a:r>
              <a:rPr lang="en-GB" sz="2200" dirty="0"/>
              <a:t> inspections (Section 8) may have an additional 6 terms extension</a:t>
            </a:r>
          </a:p>
          <a:p>
            <a:pPr lvl="1"/>
            <a:r>
              <a:rPr lang="en-GB" sz="2200" dirty="0"/>
              <a:t>For </a:t>
            </a:r>
            <a:r>
              <a:rPr lang="en-GB" sz="2200" b="1" dirty="0"/>
              <a:t>Requires Improvement </a:t>
            </a:r>
            <a:r>
              <a:rPr lang="en-GB" sz="2200" dirty="0"/>
              <a:t>schools, section 5 should take place 30 months after report publication </a:t>
            </a:r>
          </a:p>
          <a:p>
            <a:pPr lvl="1"/>
            <a:r>
              <a:rPr lang="en-GB" sz="2200" dirty="0"/>
              <a:t>Now</a:t>
            </a:r>
            <a:r>
              <a:rPr lang="en-GB" sz="2200" b="1" dirty="0"/>
              <a:t> Full</a:t>
            </a:r>
            <a:r>
              <a:rPr lang="en-GB" sz="2200" dirty="0"/>
              <a:t> inspections (section 5) may have a possible extension of 6 terms</a:t>
            </a:r>
          </a:p>
          <a:p>
            <a:pPr marL="457200" lvl="1" indent="0">
              <a:buNone/>
            </a:pPr>
            <a:r>
              <a:rPr lang="en-GB" dirty="0"/>
              <a:t>But, all schools will now be inspected</a:t>
            </a:r>
          </a:p>
          <a:p>
            <a:pPr lvl="1"/>
            <a:endParaRPr lang="en-GB" dirty="0"/>
          </a:p>
        </p:txBody>
      </p:sp>
      <p:pic>
        <p:nvPicPr>
          <p:cNvPr id="4" name="Audio 3">
            <a:hlinkClick r:id="" action="ppaction://media"/>
            <a:extLst>
              <a:ext uri="{FF2B5EF4-FFF2-40B4-BE49-F238E27FC236}">
                <a16:creationId xmlns:a16="http://schemas.microsoft.com/office/drawing/2014/main" id="{07D944C8-B8D7-40CA-ADD3-C8F72852CD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38477258"/>
      </p:ext>
    </p:extLst>
  </p:cSld>
  <p:clrMapOvr>
    <a:masterClrMapping/>
  </p:clrMapOvr>
  <mc:AlternateContent xmlns:mc="http://schemas.openxmlformats.org/markup-compatibility/2006" xmlns:p14="http://schemas.microsoft.com/office/powerpoint/2010/main">
    <mc:Choice Requires="p14">
      <p:transition spd="slow" p14:dur="2000" advTm="98439"/>
    </mc:Choice>
    <mc:Fallback xmlns="">
      <p:transition spd="slow" advTm="98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653E5-2F59-4859-AB33-2DEEA0FC564A}"/>
              </a:ext>
            </a:extLst>
          </p:cNvPr>
          <p:cNvSpPr>
            <a:spLocks noGrp="1"/>
          </p:cNvSpPr>
          <p:nvPr>
            <p:ph type="title"/>
          </p:nvPr>
        </p:nvSpPr>
        <p:spPr>
          <a:xfrm>
            <a:off x="457200" y="396019"/>
            <a:ext cx="6404845" cy="1143000"/>
          </a:xfrm>
        </p:spPr>
        <p:txBody>
          <a:bodyPr/>
          <a:lstStyle/>
          <a:p>
            <a:r>
              <a:rPr lang="en-GB" b="1" dirty="0">
                <a:solidFill>
                  <a:srgbClr val="0070C0"/>
                </a:solidFill>
              </a:rPr>
              <a:t>Outstanding settings no longer exempt from routine inspections</a:t>
            </a:r>
          </a:p>
        </p:txBody>
      </p:sp>
      <p:sp>
        <p:nvSpPr>
          <p:cNvPr id="3" name="Content Placeholder 2">
            <a:extLst>
              <a:ext uri="{FF2B5EF4-FFF2-40B4-BE49-F238E27FC236}">
                <a16:creationId xmlns:a16="http://schemas.microsoft.com/office/drawing/2014/main" id="{3051BB20-ED45-4378-B748-756AD6B8FD0F}"/>
              </a:ext>
            </a:extLst>
          </p:cNvPr>
          <p:cNvSpPr>
            <a:spLocks noGrp="1"/>
          </p:cNvSpPr>
          <p:nvPr>
            <p:ph idx="1"/>
          </p:nvPr>
        </p:nvSpPr>
        <p:spPr/>
        <p:txBody>
          <a:bodyPr>
            <a:normAutofit/>
          </a:bodyPr>
          <a:lstStyle/>
          <a:p>
            <a:r>
              <a:rPr lang="en-GB" dirty="0"/>
              <a:t>Formerly exempt outstanding schools will have a section 5 or 8 inspection </a:t>
            </a:r>
          </a:p>
          <a:p>
            <a:r>
              <a:rPr lang="en-GB" dirty="0"/>
              <a:t>If previous inspection was before 2015 it will be a full section 5</a:t>
            </a:r>
          </a:p>
          <a:p>
            <a:r>
              <a:rPr lang="en-GB" dirty="0"/>
              <a:t>If post 2015 – section 8 monitoring inspection with a subsequent section 5 within a year </a:t>
            </a:r>
            <a:r>
              <a:rPr lang="en-GB" b="1" dirty="0"/>
              <a:t>if</a:t>
            </a:r>
            <a:r>
              <a:rPr lang="en-GB" dirty="0"/>
              <a:t> it is believed the school </a:t>
            </a:r>
            <a:r>
              <a:rPr lang="en-GB" b="1" dirty="0"/>
              <a:t>may</a:t>
            </a:r>
            <a:r>
              <a:rPr lang="en-GB" dirty="0"/>
              <a:t> not be deserving of its previous outstanding judgement</a:t>
            </a:r>
          </a:p>
          <a:p>
            <a:endParaRPr lang="en-GB" dirty="0"/>
          </a:p>
        </p:txBody>
      </p:sp>
      <p:pic>
        <p:nvPicPr>
          <p:cNvPr id="4" name="Audio 3">
            <a:hlinkClick r:id="" action="ppaction://media"/>
            <a:extLst>
              <a:ext uri="{FF2B5EF4-FFF2-40B4-BE49-F238E27FC236}">
                <a16:creationId xmlns:a16="http://schemas.microsoft.com/office/drawing/2014/main" id="{231AE167-2B5C-47FD-9C4D-B192C94568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620437902"/>
      </p:ext>
    </p:extLst>
  </p:cSld>
  <p:clrMapOvr>
    <a:masterClrMapping/>
  </p:clrMapOvr>
  <mc:AlternateContent xmlns:mc="http://schemas.openxmlformats.org/markup-compatibility/2006" xmlns:p14="http://schemas.microsoft.com/office/powerpoint/2010/main">
    <mc:Choice Requires="p14">
      <p:transition spd="slow" p14:dur="2000" advTm="61658"/>
    </mc:Choice>
    <mc:Fallback xmlns="">
      <p:transition spd="slow" advTm="61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4B43A-41C3-4B93-9227-EB85A0457A92}"/>
              </a:ext>
            </a:extLst>
          </p:cNvPr>
          <p:cNvSpPr>
            <a:spLocks noGrp="1"/>
          </p:cNvSpPr>
          <p:nvPr>
            <p:ph type="title"/>
          </p:nvPr>
        </p:nvSpPr>
        <p:spPr>
          <a:xfrm>
            <a:off x="384372" y="355558"/>
            <a:ext cx="6590962" cy="1143000"/>
          </a:xfrm>
        </p:spPr>
        <p:txBody>
          <a:bodyPr/>
          <a:lstStyle/>
          <a:p>
            <a:r>
              <a:rPr lang="en-GB" b="1" dirty="0">
                <a:solidFill>
                  <a:srgbClr val="0070C0"/>
                </a:solidFill>
              </a:rPr>
              <a:t>A return to “normal” inspections but now in usual cycle</a:t>
            </a:r>
            <a:endParaRPr lang="en-GB" dirty="0"/>
          </a:p>
        </p:txBody>
      </p:sp>
      <p:sp>
        <p:nvSpPr>
          <p:cNvPr id="3" name="Content Placeholder 2">
            <a:extLst>
              <a:ext uri="{FF2B5EF4-FFF2-40B4-BE49-F238E27FC236}">
                <a16:creationId xmlns:a16="http://schemas.microsoft.com/office/drawing/2014/main" id="{6CAD859E-41AE-47B4-862B-EE4AE0BF93AB}"/>
              </a:ext>
            </a:extLst>
          </p:cNvPr>
          <p:cNvSpPr>
            <a:spLocks noGrp="1"/>
          </p:cNvSpPr>
          <p:nvPr>
            <p:ph idx="1"/>
          </p:nvPr>
        </p:nvSpPr>
        <p:spPr>
          <a:xfrm>
            <a:off x="384372" y="1601244"/>
            <a:ext cx="8229600" cy="4417308"/>
          </a:xfrm>
        </p:spPr>
        <p:txBody>
          <a:bodyPr>
            <a:normAutofit fontScale="77500" lnSpcReduction="20000"/>
          </a:bodyPr>
          <a:lstStyle/>
          <a:p>
            <a:pPr algn="l"/>
            <a:r>
              <a:rPr lang="en-GB" b="0" i="0" dirty="0">
                <a:effectLst/>
                <a:latin typeface="+mj-lt"/>
              </a:rPr>
              <a:t>Ofsted will inspect all schools and further education providers by summer 2025 after receiving a £24 million boost to speed up visits.</a:t>
            </a:r>
          </a:p>
          <a:p>
            <a:pPr algn="l"/>
            <a:r>
              <a:rPr lang="en-GB" b="0" i="0" dirty="0">
                <a:effectLst/>
                <a:latin typeface="+mj-lt"/>
              </a:rPr>
              <a:t>The watchdog was asked by the government to hasten inspections in order to give a quicker assessment of how well education is recovering from the pandemic.</a:t>
            </a:r>
          </a:p>
          <a:p>
            <a:pPr algn="l"/>
            <a:r>
              <a:rPr lang="en-GB" b="0" i="0" dirty="0">
                <a:effectLst/>
                <a:latin typeface="+mj-lt"/>
              </a:rPr>
              <a:t>Ofsted say the extra £24 million in funding over the next three financial years, as part of the recent spending review, will mean that all schools will be visited within the original five-year window.</a:t>
            </a:r>
          </a:p>
          <a:p>
            <a:pPr lvl="1"/>
            <a:r>
              <a:rPr lang="en-GB" b="1" i="0" dirty="0">
                <a:solidFill>
                  <a:srgbClr val="E26D2B"/>
                </a:solidFill>
                <a:effectLst/>
                <a:latin typeface="+mj-lt"/>
              </a:rPr>
              <a:t>Thursday, 25 Nov 2021</a:t>
            </a:r>
          </a:p>
          <a:p>
            <a:pPr>
              <a:lnSpc>
                <a:spcPts val="1680"/>
              </a:lnSpc>
            </a:pPr>
            <a:r>
              <a:rPr lang="en-GB" b="1" dirty="0">
                <a:solidFill>
                  <a:srgbClr val="E26D2B"/>
                </a:solidFill>
                <a:latin typeface="+mj-lt"/>
              </a:rPr>
              <a:t>January 2022- </a:t>
            </a:r>
            <a:r>
              <a:rPr lang="en-GB" sz="1800" b="1" dirty="0">
                <a:effectLst/>
                <a:latin typeface="Open Sans" panose="020B0606030504020204" pitchFamily="34" charset="0"/>
                <a:ea typeface="Calibri" panose="020F0502020204030204" pitchFamily="34" charset="0"/>
                <a:cs typeface="Calibri" panose="020F0502020204030204" pitchFamily="34" charset="0"/>
              </a:rPr>
              <a:t>The government told schools that Ofsted won’t ask serving leaders to carry out inspections as part of the new measures to limit Omicron disruption.</a:t>
            </a:r>
            <a:endParaRPr lang="en-GB" sz="1800" b="1" dirty="0">
              <a:effectLst/>
              <a:latin typeface="Calibri" panose="020F0502020204030204" pitchFamily="34" charset="0"/>
              <a:ea typeface="Calibri" panose="020F0502020204030204" pitchFamily="34" charset="0"/>
            </a:endParaRPr>
          </a:p>
          <a:p>
            <a:pPr algn="l">
              <a:lnSpc>
                <a:spcPts val="1680"/>
              </a:lnSpc>
            </a:pPr>
            <a:r>
              <a:rPr lang="en-GB" sz="1800" b="1" dirty="0">
                <a:effectLst/>
                <a:latin typeface="Open Sans" panose="020B0606030504020204" pitchFamily="34" charset="0"/>
                <a:ea typeface="Calibri" panose="020F0502020204030204" pitchFamily="34" charset="0"/>
                <a:cs typeface="Calibri" panose="020F0502020204030204" pitchFamily="34" charset="0"/>
              </a:rPr>
              <a:t>Ofsted will also “encourage” schools “significantly impacted” by Covid to ask for inspections to be deferred.</a:t>
            </a:r>
            <a:endParaRPr lang="en-GB" sz="1800" b="1" dirty="0">
              <a:effectLst/>
              <a:latin typeface="Calibri" panose="020F0502020204030204" pitchFamily="34" charset="0"/>
              <a:ea typeface="Calibri" panose="020F0502020204030204" pitchFamily="34" charset="0"/>
            </a:endParaRPr>
          </a:p>
          <a:p>
            <a:pPr lvl="1"/>
            <a:endParaRPr lang="en-GB" b="1" i="0" dirty="0">
              <a:solidFill>
                <a:srgbClr val="E26D2B"/>
              </a:solidFill>
              <a:effectLst/>
              <a:latin typeface="+mj-lt"/>
            </a:endParaRPr>
          </a:p>
          <a:p>
            <a:endParaRPr lang="en-GB" b="1" dirty="0">
              <a:solidFill>
                <a:srgbClr val="E26D2B"/>
              </a:solidFill>
              <a:latin typeface="+mj-lt"/>
            </a:endParaRPr>
          </a:p>
          <a:p>
            <a:endParaRPr lang="en-GB" dirty="0">
              <a:latin typeface="+mj-lt"/>
            </a:endParaRPr>
          </a:p>
        </p:txBody>
      </p:sp>
      <p:pic>
        <p:nvPicPr>
          <p:cNvPr id="4" name="Audio 3">
            <a:hlinkClick r:id="" action="ppaction://media"/>
            <a:extLst>
              <a:ext uri="{FF2B5EF4-FFF2-40B4-BE49-F238E27FC236}">
                <a16:creationId xmlns:a16="http://schemas.microsoft.com/office/drawing/2014/main" id="{4C2A2D36-7890-4176-9A0E-2B66F96F4B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231149372"/>
      </p:ext>
    </p:extLst>
  </p:cSld>
  <p:clrMapOvr>
    <a:masterClrMapping/>
  </p:clrMapOvr>
  <mc:AlternateContent xmlns:mc="http://schemas.openxmlformats.org/markup-compatibility/2006" xmlns:p14="http://schemas.microsoft.com/office/powerpoint/2010/main">
    <mc:Choice Requires="p14">
      <p:transition spd="slow" p14:dur="2000" advTm="129739"/>
    </mc:Choice>
    <mc:Fallback xmlns="">
      <p:transition spd="slow" advTm="12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314821-1FE3-47E5-8E11-DEECB44DCD66}"/>
              </a:ext>
            </a:extLst>
          </p:cNvPr>
          <p:cNvSpPr>
            <a:spLocks noGrp="1"/>
          </p:cNvSpPr>
          <p:nvPr>
            <p:ph type="title"/>
          </p:nvPr>
        </p:nvSpPr>
        <p:spPr>
          <a:xfrm>
            <a:off x="628650" y="1064187"/>
            <a:ext cx="7886700" cy="994172"/>
          </a:xfrm>
        </p:spPr>
        <p:txBody>
          <a:bodyPr>
            <a:normAutofit/>
          </a:bodyPr>
          <a:lstStyle/>
          <a:p>
            <a:r>
              <a:rPr lang="en-GB" sz="3000" b="1" dirty="0">
                <a:solidFill>
                  <a:schemeClr val="tx2">
                    <a:lumMod val="60000"/>
                    <a:lumOff val="40000"/>
                  </a:schemeClr>
                </a:solidFill>
              </a:rPr>
              <a:t>Section 8 inspections of Good schools </a:t>
            </a:r>
          </a:p>
        </p:txBody>
      </p:sp>
      <p:sp>
        <p:nvSpPr>
          <p:cNvPr id="8" name="Content Placeholder 7">
            <a:extLst>
              <a:ext uri="{FF2B5EF4-FFF2-40B4-BE49-F238E27FC236}">
                <a16:creationId xmlns:a16="http://schemas.microsoft.com/office/drawing/2014/main" id="{FE42F7AF-2034-49C7-9D3E-88CF33820953}"/>
              </a:ext>
            </a:extLst>
          </p:cNvPr>
          <p:cNvSpPr>
            <a:spLocks noGrp="1"/>
          </p:cNvSpPr>
          <p:nvPr>
            <p:ph idx="1"/>
          </p:nvPr>
        </p:nvSpPr>
        <p:spPr/>
        <p:txBody>
          <a:bodyPr>
            <a:normAutofit fontScale="92500" lnSpcReduction="10000"/>
          </a:bodyPr>
          <a:lstStyle/>
          <a:p>
            <a:pPr>
              <a:spcBef>
                <a:spcPts val="450"/>
              </a:spcBef>
              <a:buSzPct val="140000"/>
            </a:pPr>
            <a:r>
              <a:rPr lang="en-GB" dirty="0">
                <a:latin typeface="Arial" panose="020B0604020202020204" pitchFamily="34" charset="0"/>
                <a:cs typeface="Arial" panose="020B0604020202020204" pitchFamily="34" charset="0"/>
              </a:rPr>
              <a:t>The purpose of a section 8 inspection of a good school remains the same: to </a:t>
            </a:r>
            <a:r>
              <a:rPr lang="en-GB" b="1" dirty="0">
                <a:latin typeface="Arial" panose="020B0604020202020204" pitchFamily="34" charset="0"/>
                <a:cs typeface="Arial" panose="020B0604020202020204" pitchFamily="34" charset="0"/>
              </a:rPr>
              <a:t>confirm</a:t>
            </a:r>
            <a:r>
              <a:rPr lang="en-GB" dirty="0">
                <a:latin typeface="Arial" panose="020B0604020202020204" pitchFamily="34" charset="0"/>
                <a:cs typeface="Arial" panose="020B0604020202020204" pitchFamily="34" charset="0"/>
              </a:rPr>
              <a:t> that a school remains good.</a:t>
            </a:r>
          </a:p>
          <a:p>
            <a:pPr>
              <a:spcBef>
                <a:spcPts val="450"/>
              </a:spcBef>
              <a:buSzPct val="140000"/>
            </a:pPr>
            <a:r>
              <a:rPr lang="en-GB" dirty="0">
                <a:latin typeface="Arial" panose="020B0604020202020204" pitchFamily="34" charset="0"/>
                <a:cs typeface="Arial" panose="020B0604020202020204" pitchFamily="34" charset="0"/>
              </a:rPr>
              <a:t>The new framework represents an </a:t>
            </a:r>
            <a:r>
              <a:rPr lang="en-GB" b="1" dirty="0">
                <a:latin typeface="Arial" panose="020B0604020202020204" pitchFamily="34" charset="0"/>
                <a:cs typeface="Arial" panose="020B0604020202020204" pitchFamily="34" charset="0"/>
              </a:rPr>
              <a:t>evolution</a:t>
            </a:r>
            <a:r>
              <a:rPr lang="en-GB" dirty="0">
                <a:latin typeface="Arial" panose="020B0604020202020204" pitchFamily="34" charset="0"/>
                <a:cs typeface="Arial" panose="020B0604020202020204" pitchFamily="34" charset="0"/>
              </a:rPr>
              <a:t> in what it means to be a ‘good’ school.</a:t>
            </a:r>
          </a:p>
          <a:p>
            <a:pPr>
              <a:spcBef>
                <a:spcPts val="450"/>
              </a:spcBef>
              <a:buSzPct val="140000"/>
            </a:pPr>
            <a:r>
              <a:rPr lang="en-GB" dirty="0">
                <a:latin typeface="Arial" panose="020B0604020202020204" pitchFamily="34" charset="0"/>
                <a:cs typeface="Arial" panose="020B0604020202020204" pitchFamily="34" charset="0"/>
              </a:rPr>
              <a:t>A section 8 inspection of a good school will focus on </a:t>
            </a:r>
            <a:r>
              <a:rPr lang="en-GB" b="1" dirty="0">
                <a:latin typeface="Arial" panose="020B0604020202020204" pitchFamily="34" charset="0"/>
                <a:cs typeface="Arial" panose="020B0604020202020204" pitchFamily="34" charset="0"/>
              </a:rPr>
              <a:t>specific aspects of provision</a:t>
            </a:r>
            <a:r>
              <a:rPr lang="en-GB" dirty="0">
                <a:latin typeface="Arial" panose="020B0604020202020204" pitchFamily="34" charset="0"/>
                <a:cs typeface="Arial" panose="020B0604020202020204" pitchFamily="34" charset="0"/>
              </a:rPr>
              <a:t>, mostly drawn from the quality of education judgement but also elements of behaviour and personal development without ‘grading’ them specifically.</a:t>
            </a:r>
          </a:p>
        </p:txBody>
      </p:sp>
      <p:pic>
        <p:nvPicPr>
          <p:cNvPr id="2" name="Audio 1">
            <a:hlinkClick r:id="" action="ppaction://media"/>
            <a:extLst>
              <a:ext uri="{FF2B5EF4-FFF2-40B4-BE49-F238E27FC236}">
                <a16:creationId xmlns:a16="http://schemas.microsoft.com/office/drawing/2014/main" id="{BD29789E-9878-44E5-818F-2A1154CEED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18082210"/>
      </p:ext>
    </p:extLst>
  </p:cSld>
  <p:clrMapOvr>
    <a:masterClrMapping/>
  </p:clrMapOvr>
  <mc:AlternateContent xmlns:mc="http://schemas.openxmlformats.org/markup-compatibility/2006" xmlns:p14="http://schemas.microsoft.com/office/powerpoint/2010/main">
    <mc:Choice Requires="p14">
      <p:transition spd="slow" p14:dur="2000" advTm="123906"/>
    </mc:Choice>
    <mc:Fallback xmlns="">
      <p:transition spd="slow" advTm="123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81E6B-687D-4DDE-9177-F163B777E10B}"/>
              </a:ext>
            </a:extLst>
          </p:cNvPr>
          <p:cNvSpPr>
            <a:spLocks noGrp="1"/>
          </p:cNvSpPr>
          <p:nvPr>
            <p:ph type="title"/>
          </p:nvPr>
        </p:nvSpPr>
        <p:spPr/>
        <p:txBody>
          <a:bodyPr/>
          <a:lstStyle/>
          <a:p>
            <a:r>
              <a:rPr lang="en-GB" sz="3200" b="1" dirty="0">
                <a:solidFill>
                  <a:schemeClr val="tx2">
                    <a:lumMod val="60000"/>
                    <a:lumOff val="40000"/>
                  </a:schemeClr>
                </a:solidFill>
              </a:rPr>
              <a:t>Section 8 inspections of Good schools </a:t>
            </a:r>
            <a:endParaRPr lang="en-GB" dirty="0"/>
          </a:p>
        </p:txBody>
      </p:sp>
      <p:sp>
        <p:nvSpPr>
          <p:cNvPr id="3" name="Content Placeholder 2">
            <a:extLst>
              <a:ext uri="{FF2B5EF4-FFF2-40B4-BE49-F238E27FC236}">
                <a16:creationId xmlns:a16="http://schemas.microsoft.com/office/drawing/2014/main" id="{F0E048BE-CA4D-4B00-A9D3-FDC07A3C0327}"/>
              </a:ext>
            </a:extLst>
          </p:cNvPr>
          <p:cNvSpPr>
            <a:spLocks noGrp="1"/>
          </p:cNvSpPr>
          <p:nvPr>
            <p:ph idx="1"/>
          </p:nvPr>
        </p:nvSpPr>
        <p:spPr>
          <a:xfrm>
            <a:off x="457200" y="1551483"/>
            <a:ext cx="8229600" cy="4397800"/>
          </a:xfrm>
        </p:spPr>
        <p:txBody>
          <a:bodyPr>
            <a:normAutofit fontScale="92500" lnSpcReduction="20000"/>
          </a:bodyPr>
          <a:lstStyle/>
          <a:p>
            <a:r>
              <a:rPr lang="en-GB" dirty="0"/>
              <a:t>In these inspections, inspectors are either confirming an existing overall effectiveness judgement or will call it into question. Inspectors follow the quality of education methodology but with fewer deep dives.</a:t>
            </a:r>
          </a:p>
          <a:p>
            <a:r>
              <a:rPr lang="en-GB" dirty="0"/>
              <a:t> As with all inspections, inspectors will not look at a school’s internal progress and attainment data. Instead, inspectors may ask leaders about their analysis of progress and attainment in the school, and will check this out first hand in classrooms.</a:t>
            </a:r>
          </a:p>
          <a:p>
            <a:r>
              <a:rPr lang="en-GB" dirty="0"/>
              <a:t>There are also key spotlight areas for which inspectors gather evidence through a combination of deep dive activities and other activities. </a:t>
            </a:r>
          </a:p>
        </p:txBody>
      </p:sp>
      <p:pic>
        <p:nvPicPr>
          <p:cNvPr id="4" name="Audio 3">
            <a:hlinkClick r:id="" action="ppaction://media"/>
            <a:extLst>
              <a:ext uri="{FF2B5EF4-FFF2-40B4-BE49-F238E27FC236}">
                <a16:creationId xmlns:a16="http://schemas.microsoft.com/office/drawing/2014/main" id="{89C51996-DC29-435C-836D-56EF70DFFB8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96783763"/>
      </p:ext>
    </p:extLst>
  </p:cSld>
  <p:clrMapOvr>
    <a:masterClrMapping/>
  </p:clrMapOvr>
  <mc:AlternateContent xmlns:mc="http://schemas.openxmlformats.org/markup-compatibility/2006" xmlns:p14="http://schemas.microsoft.com/office/powerpoint/2010/main">
    <mc:Choice Requires="p14">
      <p:transition spd="slow" p14:dur="2000" advTm="172557"/>
    </mc:Choice>
    <mc:Fallback xmlns="">
      <p:transition spd="slow" advTm="172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B6673-9337-42D5-88C0-A7F246EA0DED}"/>
              </a:ext>
            </a:extLst>
          </p:cNvPr>
          <p:cNvSpPr>
            <a:spLocks noGrp="1"/>
          </p:cNvSpPr>
          <p:nvPr>
            <p:ph type="title"/>
          </p:nvPr>
        </p:nvSpPr>
        <p:spPr/>
        <p:txBody>
          <a:bodyPr/>
          <a:lstStyle/>
          <a:p>
            <a:r>
              <a:rPr lang="en-GB" dirty="0"/>
              <a:t>The Spotlight areas </a:t>
            </a:r>
          </a:p>
        </p:txBody>
      </p:sp>
      <p:sp>
        <p:nvSpPr>
          <p:cNvPr id="3" name="Content Placeholder 2">
            <a:extLst>
              <a:ext uri="{FF2B5EF4-FFF2-40B4-BE49-F238E27FC236}">
                <a16:creationId xmlns:a16="http://schemas.microsoft.com/office/drawing/2014/main" id="{6625B443-B0B4-4EE4-8B3A-B5DBF4CCE306}"/>
              </a:ext>
            </a:extLst>
          </p:cNvPr>
          <p:cNvSpPr>
            <a:spLocks noGrp="1"/>
          </p:cNvSpPr>
          <p:nvPr>
            <p:ph idx="1"/>
          </p:nvPr>
        </p:nvSpPr>
        <p:spPr>
          <a:xfrm>
            <a:off x="457200" y="1259175"/>
            <a:ext cx="8229600" cy="4690108"/>
          </a:xfrm>
        </p:spPr>
        <p:txBody>
          <a:bodyPr>
            <a:normAutofit lnSpcReduction="10000"/>
          </a:bodyPr>
          <a:lstStyle/>
          <a:p>
            <a:pPr marL="0" indent="0">
              <a:buNone/>
            </a:pPr>
            <a:r>
              <a:rPr lang="en-GB" dirty="0"/>
              <a:t>1. High expectations for behaviour/bullying not tolerated (para 62 to 63) </a:t>
            </a:r>
          </a:p>
          <a:p>
            <a:pPr marL="0" indent="0">
              <a:buNone/>
            </a:pPr>
            <a:r>
              <a:rPr lang="en-GB" dirty="0"/>
              <a:t>2. Gaming and off-rolling (paragraphs 64 to 65) </a:t>
            </a:r>
          </a:p>
          <a:p>
            <a:pPr marL="0" indent="0">
              <a:buNone/>
            </a:pPr>
            <a:r>
              <a:rPr lang="en-GB" dirty="0"/>
              <a:t>3. The extent to which the curriculum goes beyond the academic, vocational or technical and provides for pupils’ broader and SMSC development (including considering work to prevent sexual harassment, online sexual abuse and sexual violence) (paragraphs 66 to 70)</a:t>
            </a:r>
          </a:p>
          <a:p>
            <a:pPr marL="0" indent="0">
              <a:buNone/>
            </a:pPr>
            <a:r>
              <a:rPr lang="en-GB" dirty="0"/>
              <a:t> 4. Staff workload and protection from bullying and harassment (paragraphs 71 to 73)</a:t>
            </a:r>
          </a:p>
        </p:txBody>
      </p:sp>
      <p:pic>
        <p:nvPicPr>
          <p:cNvPr id="4" name="Audio 3">
            <a:hlinkClick r:id="" action="ppaction://media"/>
            <a:extLst>
              <a:ext uri="{FF2B5EF4-FFF2-40B4-BE49-F238E27FC236}">
                <a16:creationId xmlns:a16="http://schemas.microsoft.com/office/drawing/2014/main" id="{023FAA63-2C6F-44CC-92DC-5259AED14F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74719474"/>
      </p:ext>
    </p:extLst>
  </p:cSld>
  <p:clrMapOvr>
    <a:masterClrMapping/>
  </p:clrMapOvr>
  <mc:AlternateContent xmlns:mc="http://schemas.openxmlformats.org/markup-compatibility/2006" xmlns:p14="http://schemas.microsoft.com/office/powerpoint/2010/main">
    <mc:Choice Requires="p14">
      <p:transition spd="slow" p14:dur="2000" advTm="253757"/>
    </mc:Choice>
    <mc:Fallback xmlns="">
      <p:transition spd="slow" advTm="253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C232-BDBE-46D7-BF78-F63100592990}"/>
              </a:ext>
            </a:extLst>
          </p:cNvPr>
          <p:cNvSpPr>
            <a:spLocks noGrp="1"/>
          </p:cNvSpPr>
          <p:nvPr>
            <p:ph type="title"/>
          </p:nvPr>
        </p:nvSpPr>
        <p:spPr>
          <a:xfrm>
            <a:off x="392463" y="282210"/>
            <a:ext cx="6131024" cy="1143000"/>
          </a:xfrm>
        </p:spPr>
        <p:txBody>
          <a:bodyPr/>
          <a:lstStyle/>
          <a:p>
            <a:r>
              <a:rPr lang="en-GB" b="1" dirty="0">
                <a:solidFill>
                  <a:srgbClr val="0070C0"/>
                </a:solidFill>
              </a:rPr>
              <a:t>Judging the curriculum</a:t>
            </a:r>
          </a:p>
        </p:txBody>
      </p:sp>
      <p:sp>
        <p:nvSpPr>
          <p:cNvPr id="3" name="Content Placeholder 2">
            <a:extLst>
              <a:ext uri="{FF2B5EF4-FFF2-40B4-BE49-F238E27FC236}">
                <a16:creationId xmlns:a16="http://schemas.microsoft.com/office/drawing/2014/main" id="{915D3DBB-954F-4E88-8496-213BE9FCA224}"/>
              </a:ext>
            </a:extLst>
          </p:cNvPr>
          <p:cNvSpPr>
            <a:spLocks noGrp="1"/>
          </p:cNvSpPr>
          <p:nvPr>
            <p:ph idx="1"/>
          </p:nvPr>
        </p:nvSpPr>
        <p:spPr>
          <a:xfrm>
            <a:off x="392463" y="1203238"/>
            <a:ext cx="8229600" cy="4801052"/>
          </a:xfrm>
        </p:spPr>
        <p:txBody>
          <a:bodyPr>
            <a:normAutofit fontScale="77500" lnSpcReduction="20000"/>
          </a:bodyPr>
          <a:lstStyle/>
          <a:p>
            <a:pPr marL="285750" marR="0" lvl="0" indent="-285750" algn="l" defTabSz="914400" rtl="0" eaLnBrk="1" fontAlgn="auto" latinLnBrk="0" hangingPunct="1">
              <a:lnSpc>
                <a:spcPct val="107000"/>
              </a:lnSpc>
              <a:spcBef>
                <a:spcPct val="20000"/>
              </a:spcBef>
              <a:spcAft>
                <a:spcPts val="80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rPr>
              <a:t>INTENT- not just the ambition but the </a:t>
            </a:r>
            <a:r>
              <a:rPr kumimoji="0" lang="en-GB" sz="2600" b="1"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rPr>
              <a:t>curriculum design, coverage and appropriateness </a:t>
            </a:r>
            <a:r>
              <a:rPr kumimoji="0" lang="en-GB" sz="2600" b="0"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rPr>
              <a:t>taking into account the specific context of the school. DOUBLE</a:t>
            </a:r>
            <a:r>
              <a:rPr kumimoji="0" lang="en-GB" sz="2600" b="0" i="0" u="none" strike="noStrike" kern="1200" cap="none" spc="0" normalizeH="0" noProof="0" dirty="0">
                <a:ln>
                  <a:noFill/>
                </a:ln>
                <a:solidFill>
                  <a:srgbClr val="0B0C0C"/>
                </a:solidFill>
                <a:effectLst/>
                <a:uLnTx/>
                <a:uFillTx/>
                <a:latin typeface="+mn-lt"/>
                <a:ea typeface="Times New Roman" panose="02020603050405020304" pitchFamily="18" charset="0"/>
                <a:cs typeface="Calibri" panose="020F0502020204030204" pitchFamily="34" charset="0"/>
              </a:rPr>
              <a:t> CHECK National Curriculum is covered in KS3.</a:t>
            </a:r>
            <a:endParaRPr kumimoji="0" lang="en-GB" sz="2600" b="0"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endParaRPr>
          </a:p>
          <a:p>
            <a:pPr marL="285750" marR="0" lvl="0" indent="-285750" algn="l" defTabSz="914400" rtl="0" eaLnBrk="1" fontAlgn="auto" latinLnBrk="0" hangingPunct="1">
              <a:lnSpc>
                <a:spcPct val="107000"/>
              </a:lnSpc>
              <a:spcBef>
                <a:spcPct val="20000"/>
              </a:spcBef>
              <a:spcAft>
                <a:spcPts val="80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rPr>
              <a:t>IMPLEMENTATION- the </a:t>
            </a:r>
            <a:r>
              <a:rPr kumimoji="0" lang="en-GB" sz="2600" b="1"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rPr>
              <a:t>teaching approaches </a:t>
            </a:r>
            <a:r>
              <a:rPr kumimoji="0" lang="en-GB" sz="2600" b="0"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rPr>
              <a:t>that ensure the curriculum is </a:t>
            </a:r>
            <a:r>
              <a:rPr kumimoji="0" lang="en-GB" sz="2600" b="1"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rPr>
              <a:t>sufficiently acquired by all pupils</a:t>
            </a:r>
            <a:r>
              <a:rPr kumimoji="0" lang="en-GB" sz="2600" b="0"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rPr>
              <a:t>. </a:t>
            </a:r>
          </a:p>
          <a:p>
            <a:pPr marL="285750" marR="0" lvl="0" indent="-285750" algn="l" defTabSz="914400" rtl="0" eaLnBrk="1" fontAlgn="auto" latinLnBrk="0" hangingPunct="1">
              <a:lnSpc>
                <a:spcPct val="107000"/>
              </a:lnSpc>
              <a:spcBef>
                <a:spcPct val="20000"/>
              </a:spcBef>
              <a:spcAft>
                <a:spcPts val="80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rPr>
              <a:t>IMPACT- </a:t>
            </a:r>
            <a:r>
              <a:rPr lang="en-GB" sz="2600" dirty="0">
                <a:solidFill>
                  <a:srgbClr val="0B0C0C"/>
                </a:solidFill>
                <a:latin typeface="+mn-lt"/>
                <a:ea typeface="Times New Roman" panose="02020603050405020304" pitchFamily="18" charset="0"/>
                <a:cs typeface="Calibri" panose="020F0502020204030204" pitchFamily="34" charset="0"/>
              </a:rPr>
              <a:t>Pupils </a:t>
            </a:r>
            <a:r>
              <a:rPr lang="en-GB" sz="2600" b="1" dirty="0">
                <a:solidFill>
                  <a:srgbClr val="0B0C0C"/>
                </a:solidFill>
                <a:latin typeface="+mn-lt"/>
                <a:ea typeface="Times New Roman" panose="02020603050405020304" pitchFamily="18" charset="0"/>
                <a:cs typeface="Calibri" panose="020F0502020204030204" pitchFamily="34" charset="0"/>
              </a:rPr>
              <a:t>“knowing” the </a:t>
            </a:r>
            <a:r>
              <a:rPr kumimoji="0" lang="en-GB" sz="2600" b="1"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rPr>
              <a:t>curriculum is the model for progress</a:t>
            </a:r>
            <a:r>
              <a:rPr kumimoji="0" lang="en-GB" sz="2600" b="0" i="0" u="none" strike="noStrike" kern="1200" cap="none" spc="0" normalizeH="0" baseline="0" noProof="0" dirty="0">
                <a:ln>
                  <a:noFill/>
                </a:ln>
                <a:solidFill>
                  <a:srgbClr val="0B0C0C"/>
                </a:solidFill>
                <a:effectLst/>
                <a:uLnTx/>
                <a:uFillTx/>
                <a:latin typeface="+mn-lt"/>
                <a:ea typeface="Times New Roman" panose="02020603050405020304" pitchFamily="18" charset="0"/>
                <a:cs typeface="Calibri" panose="020F0502020204030204" pitchFamily="34" charset="0"/>
              </a:rPr>
              <a:t>. Public Examination outcomes 2019 are a starting point. Internal data will not be reviewed.</a:t>
            </a:r>
          </a:p>
          <a:p>
            <a:pPr marL="285750" indent="-285750">
              <a:lnSpc>
                <a:spcPct val="107000"/>
              </a:lnSpc>
              <a:spcAft>
                <a:spcPts val="800"/>
              </a:spcAft>
              <a:defRPr/>
            </a:pPr>
            <a:r>
              <a:rPr lang="en-GB" dirty="0">
                <a:solidFill>
                  <a:srgbClr val="0B0C0C"/>
                </a:solidFill>
                <a:latin typeface="+mn-lt"/>
                <a:ea typeface="Times New Roman" panose="02020603050405020304" pitchFamily="18" charset="0"/>
                <a:cs typeface="Calibri" panose="020F0502020204030204" pitchFamily="34" charset="0"/>
              </a:rPr>
              <a:t>Quality of Education ‘Good’ Implementation grade descriptor: leaders should provide </a:t>
            </a:r>
            <a:r>
              <a:rPr lang="en-GB" b="1" dirty="0">
                <a:solidFill>
                  <a:srgbClr val="0B0C0C"/>
                </a:solidFill>
                <a:latin typeface="+mn-lt"/>
                <a:ea typeface="Times New Roman" panose="02020603050405020304" pitchFamily="18" charset="0"/>
                <a:cs typeface="Calibri" panose="020F0502020204030204" pitchFamily="34" charset="0"/>
              </a:rPr>
              <a:t>effective support for those teaching </a:t>
            </a:r>
            <a:r>
              <a:rPr lang="en-GB" b="1" i="1" dirty="0">
                <a:solidFill>
                  <a:srgbClr val="0B0C0C"/>
                </a:solidFill>
                <a:latin typeface="+mn-lt"/>
                <a:ea typeface="Times New Roman" panose="02020603050405020304" pitchFamily="18" charset="0"/>
                <a:cs typeface="Calibri" panose="020F0502020204030204" pitchFamily="34" charset="0"/>
              </a:rPr>
              <a:t>outside</a:t>
            </a:r>
            <a:r>
              <a:rPr lang="en-GB" b="1" dirty="0">
                <a:solidFill>
                  <a:srgbClr val="0B0C0C"/>
                </a:solidFill>
                <a:latin typeface="+mn-lt"/>
                <a:ea typeface="Times New Roman" panose="02020603050405020304" pitchFamily="18" charset="0"/>
                <a:cs typeface="Calibri" panose="020F0502020204030204" pitchFamily="34" charset="0"/>
              </a:rPr>
              <a:t> their curriculum expertise</a:t>
            </a:r>
            <a:r>
              <a:rPr lang="en-GB" dirty="0">
                <a:solidFill>
                  <a:srgbClr val="0B0C0C"/>
                </a:solidFill>
                <a:latin typeface="+mn-lt"/>
                <a:ea typeface="Times New Roman" panose="02020603050405020304" pitchFamily="18" charset="0"/>
                <a:cs typeface="Calibri" panose="020F0502020204030204" pitchFamily="34" charset="0"/>
              </a:rPr>
              <a:t>.</a:t>
            </a:r>
          </a:p>
          <a:p>
            <a:pPr marL="285750" indent="-285750">
              <a:lnSpc>
                <a:spcPct val="107000"/>
              </a:lnSpc>
              <a:spcAft>
                <a:spcPts val="800"/>
              </a:spcAft>
              <a:defRPr/>
            </a:pPr>
            <a:r>
              <a:rPr lang="en-GB" b="1" dirty="0">
                <a:solidFill>
                  <a:srgbClr val="0B0C0C"/>
                </a:solidFill>
                <a:latin typeface="+mn-lt"/>
                <a:ea typeface="Times New Roman" panose="02020603050405020304" pitchFamily="18" charset="0"/>
                <a:cs typeface="Calibri" panose="020F0502020204030204" pitchFamily="34" charset="0"/>
              </a:rPr>
              <a:t>Assessment is key</a:t>
            </a:r>
            <a:r>
              <a:rPr lang="en-GB" dirty="0">
                <a:solidFill>
                  <a:srgbClr val="0B0C0C"/>
                </a:solidFill>
                <a:latin typeface="+mn-lt"/>
                <a:ea typeface="Times New Roman" panose="02020603050405020304" pitchFamily="18" charset="0"/>
                <a:cs typeface="Calibri" panose="020F0502020204030204" pitchFamily="34" charset="0"/>
              </a:rPr>
              <a:t>: does it assess the key parts of the curriculum, does it enable CYP to share what they know and have learnt and also what they need to learn next?</a:t>
            </a:r>
          </a:p>
          <a:p>
            <a:pPr marL="285750" marR="0" lvl="0" indent="-285750" algn="l" defTabSz="914400" rtl="0" eaLnBrk="1" fontAlgn="auto" latinLnBrk="0" hangingPunct="1">
              <a:lnSpc>
                <a:spcPct val="107000"/>
              </a:lnSpc>
              <a:spcBef>
                <a:spcPct val="20000"/>
              </a:spcBef>
              <a:spcAft>
                <a:spcPts val="80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mn-lt"/>
              <a:ea typeface="+mn-ea"/>
              <a:cs typeface="Arial" panose="020B0604020202020204" pitchFamily="34" charset="0"/>
            </a:endParaRPr>
          </a:p>
          <a:p>
            <a:endParaRPr lang="en-GB" dirty="0">
              <a:latin typeface="+mn-lt"/>
            </a:endParaRPr>
          </a:p>
        </p:txBody>
      </p:sp>
      <p:pic>
        <p:nvPicPr>
          <p:cNvPr id="4" name="Audio 3">
            <a:hlinkClick r:id="" action="ppaction://media"/>
            <a:extLst>
              <a:ext uri="{FF2B5EF4-FFF2-40B4-BE49-F238E27FC236}">
                <a16:creationId xmlns:a16="http://schemas.microsoft.com/office/drawing/2014/main" id="{AFA4AB1F-C648-4CCF-B97C-E26F3731458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521700" y="6235700"/>
            <a:ext cx="406400" cy="406400"/>
          </a:xfrm>
          <a:prstGeom prst="rect">
            <a:avLst/>
          </a:prstGeom>
        </p:spPr>
      </p:pic>
    </p:spTree>
    <p:custDataLst>
      <p:tags r:id="rId1"/>
    </p:custDataLst>
    <p:extLst>
      <p:ext uri="{BB962C8B-B14F-4D97-AF65-F5344CB8AC3E}">
        <p14:creationId xmlns:p14="http://schemas.microsoft.com/office/powerpoint/2010/main" val="1412095848"/>
      </p:ext>
    </p:extLst>
  </p:cSld>
  <p:clrMapOvr>
    <a:masterClrMapping/>
  </p:clrMapOvr>
  <mc:AlternateContent xmlns:mc="http://schemas.openxmlformats.org/markup-compatibility/2006" xmlns:p14="http://schemas.microsoft.com/office/powerpoint/2010/main">
    <mc:Choice Requires="p14">
      <p:transition spd="slow" p14:dur="2000" advTm="249044"/>
    </mc:Choice>
    <mc:Fallback xmlns="">
      <p:transition spd="slow" advTm="249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577B-873D-4CD1-8FC4-C4A1BD114FDA}"/>
              </a:ext>
            </a:extLst>
          </p:cNvPr>
          <p:cNvSpPr>
            <a:spLocks noGrp="1"/>
          </p:cNvSpPr>
          <p:nvPr>
            <p:ph type="title"/>
          </p:nvPr>
        </p:nvSpPr>
        <p:spPr/>
        <p:txBody>
          <a:bodyPr/>
          <a:lstStyle/>
          <a:p>
            <a:r>
              <a:rPr lang="en-GB" dirty="0"/>
              <a:t>Headteacher- Rehearse your initial phone call conversation</a:t>
            </a:r>
          </a:p>
        </p:txBody>
      </p:sp>
      <p:sp>
        <p:nvSpPr>
          <p:cNvPr id="3" name="Content Placeholder 2">
            <a:extLst>
              <a:ext uri="{FF2B5EF4-FFF2-40B4-BE49-F238E27FC236}">
                <a16:creationId xmlns:a16="http://schemas.microsoft.com/office/drawing/2014/main" id="{CBEAA138-9237-4FAB-BE7E-103848FBC9F8}"/>
              </a:ext>
            </a:extLst>
          </p:cNvPr>
          <p:cNvSpPr>
            <a:spLocks noGrp="1"/>
          </p:cNvSpPr>
          <p:nvPr>
            <p:ph idx="1"/>
          </p:nvPr>
        </p:nvSpPr>
        <p:spPr>
          <a:xfrm>
            <a:off x="457200" y="1916833"/>
            <a:ext cx="8229600" cy="3457141"/>
          </a:xfrm>
        </p:spPr>
        <p:txBody>
          <a:bodyPr>
            <a:normAutofit fontScale="62500" lnSpcReduction="20000"/>
          </a:bodyPr>
          <a:lstStyle/>
          <a:p>
            <a:r>
              <a:rPr lang="en-GB" dirty="0"/>
              <a:t>The spotlight areas will form part of lead inspectors’ preparation and initial phone call to the school. The education-focused conversation will include the following elements:</a:t>
            </a:r>
          </a:p>
          <a:p>
            <a:r>
              <a:rPr lang="en-GB" dirty="0"/>
              <a:t>Context and challenges</a:t>
            </a:r>
          </a:p>
          <a:p>
            <a:r>
              <a:rPr lang="en-GB" dirty="0"/>
              <a:t>Progress since the previous inspection</a:t>
            </a:r>
          </a:p>
          <a:p>
            <a:r>
              <a:rPr lang="en-GB" dirty="0"/>
              <a:t>Curriculum discussion- how are leaders ensuring appropriate content choices and sequencing across all year groups, subjects, phases. This will support the Lead Inspector in determining deep dive areas. They may ask about National Curriculum coverage. Be ready to suggest areas you would like to try to direct them to although ultimately the Lead inspector will decide.</a:t>
            </a:r>
          </a:p>
          <a:p>
            <a:r>
              <a:rPr lang="en-GB" dirty="0"/>
              <a:t>The 4 spotlight areas</a:t>
            </a:r>
          </a:p>
          <a:p>
            <a:r>
              <a:rPr lang="en-GB" dirty="0"/>
              <a:t>There may follow a second call to discuss arrangements, timetable for the day.</a:t>
            </a:r>
          </a:p>
          <a:p>
            <a:endParaRPr lang="en-GB" dirty="0"/>
          </a:p>
          <a:p>
            <a:endParaRPr lang="en-GB" dirty="0"/>
          </a:p>
          <a:p>
            <a:endParaRPr lang="en-GB" dirty="0"/>
          </a:p>
          <a:p>
            <a:endParaRPr lang="en-GB" dirty="0"/>
          </a:p>
        </p:txBody>
      </p:sp>
      <p:pic>
        <p:nvPicPr>
          <p:cNvPr id="4" name="Audio 3">
            <a:hlinkClick r:id="" action="ppaction://media"/>
            <a:extLst>
              <a:ext uri="{FF2B5EF4-FFF2-40B4-BE49-F238E27FC236}">
                <a16:creationId xmlns:a16="http://schemas.microsoft.com/office/drawing/2014/main" id="{DF9E2793-63B0-4E51-A25F-3E78E148D9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684908564"/>
      </p:ext>
    </p:extLst>
  </p:cSld>
  <p:clrMapOvr>
    <a:masterClrMapping/>
  </p:clrMapOvr>
  <mc:AlternateContent xmlns:mc="http://schemas.openxmlformats.org/markup-compatibility/2006" xmlns:p14="http://schemas.microsoft.com/office/powerpoint/2010/main">
    <mc:Choice Requires="p14">
      <p:transition spd="slow" p14:dur="2000" advTm="195230"/>
    </mc:Choice>
    <mc:Fallback xmlns="">
      <p:transition spd="slow" advTm="195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5|12.6|1.4|114.5|60.5"/>
</p:tagLst>
</file>

<file path=ppt/tags/tag2.xml><?xml version="1.0" encoding="utf-8"?>
<p:tagLst xmlns:a="http://schemas.openxmlformats.org/drawingml/2006/main" xmlns:r="http://schemas.openxmlformats.org/officeDocument/2006/relationships" xmlns:p="http://schemas.openxmlformats.org/presentationml/2006/main">
  <p:tag name="TIMING" val="|2.9|34.6|39.7|94|17.3"/>
</p:tagLst>
</file>

<file path=ppt/tags/tag3.xml><?xml version="1.0" encoding="utf-8"?>
<p:tagLst xmlns:a="http://schemas.openxmlformats.org/drawingml/2006/main" xmlns:r="http://schemas.openxmlformats.org/officeDocument/2006/relationships" xmlns:p="http://schemas.openxmlformats.org/presentationml/2006/main">
  <p:tag name="TIMING" val="|3.5|0.9|0.8|0.4|0.3|0.3|0.3|0.4|0.8"/>
</p:tagLst>
</file>

<file path=ppt/tags/tag4.xml><?xml version="1.0" encoding="utf-8"?>
<p:tagLst xmlns:a="http://schemas.openxmlformats.org/drawingml/2006/main" xmlns:r="http://schemas.openxmlformats.org/officeDocument/2006/relationships" xmlns:p="http://schemas.openxmlformats.org/presentationml/2006/main">
  <p:tag name="TIMING" val="|4.8|1.5|4.2|14.9|41.1"/>
</p:tagLst>
</file>

<file path=ppt/theme/theme1.xml><?xml version="1.0" encoding="utf-8"?>
<a:theme xmlns:a="http://schemas.openxmlformats.org/drawingml/2006/main" name="1_HIAS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2275</Words>
  <Application>Microsoft Office PowerPoint</Application>
  <PresentationFormat>On-screen Show (4:3)</PresentationFormat>
  <Paragraphs>148</Paragraphs>
  <Slides>19</Slides>
  <Notes>3</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vt:lpstr>
      <vt:lpstr>Calibri</vt:lpstr>
      <vt:lpstr>Open Sans</vt:lpstr>
      <vt:lpstr>1_HIAS PowerPoint template</vt:lpstr>
      <vt:lpstr>PowerPoint Presentation</vt:lpstr>
      <vt:lpstr>A return to “normal” inspections but not in usual cycle</vt:lpstr>
      <vt:lpstr>Outstanding settings no longer exempt from routine inspections</vt:lpstr>
      <vt:lpstr>A return to “normal” inspections but now in usual cycle</vt:lpstr>
      <vt:lpstr>Section 8 inspections of Good schools </vt:lpstr>
      <vt:lpstr>Section 8 inspections of Good schools </vt:lpstr>
      <vt:lpstr>The Spotlight areas </vt:lpstr>
      <vt:lpstr>Judging the curriculum</vt:lpstr>
      <vt:lpstr>Headteacher- Rehearse your initial phone call conversation</vt:lpstr>
      <vt:lpstr>Section 8 inspections of Good schools </vt:lpstr>
      <vt:lpstr>What is Ofsted’s intention?</vt:lpstr>
      <vt:lpstr>Safeguarding</vt:lpstr>
      <vt:lpstr>Some additional notes</vt:lpstr>
      <vt:lpstr>Safeguarding</vt:lpstr>
      <vt:lpstr>Ofsted – updated guidance</vt:lpstr>
      <vt:lpstr>Revised IDSR – November 2021</vt:lpstr>
      <vt:lpstr>Public face of the school ?</vt:lpstr>
      <vt:lpstr>What do the HT Ofsted Inspectors at HSEL say?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Ofsted 2021- Safeguarding</dc:title>
  <dc:creator>Halton, Eric</dc:creator>
  <cp:lastModifiedBy>Scott, Katie</cp:lastModifiedBy>
  <cp:revision>15</cp:revision>
  <dcterms:created xsi:type="dcterms:W3CDTF">2021-11-19T10:14:01Z</dcterms:created>
  <dcterms:modified xsi:type="dcterms:W3CDTF">2022-01-24T17:49:48Z</dcterms:modified>
</cp:coreProperties>
</file>