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bb7eedd32a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bb7eedd32a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GHJ - what TGT is underpinned by morally, ethically…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Relationship Id="rId3" Type="http://schemas.openxmlformats.org/officeDocument/2006/relationships/image" Target="../media/image6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1.png"/><Relationship Id="rId3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png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Relationship Id="rId3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Relationship Id="rId3" Type="http://schemas.openxmlformats.org/officeDocument/2006/relationships/image" Target="../media/image6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869"/>
            <a:ext cx="8444935" cy="514176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4"/>
          <p:cNvSpPr txBox="1"/>
          <p:nvPr>
            <p:ph type="ctrTitle"/>
          </p:nvPr>
        </p:nvSpPr>
        <p:spPr>
          <a:xfrm>
            <a:off x="437417" y="800650"/>
            <a:ext cx="48399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Basic"/>
              <a:buNone/>
              <a:defRPr b="1" i="0" sz="4100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" type="subTitle"/>
          </p:nvPr>
        </p:nvSpPr>
        <p:spPr>
          <a:xfrm>
            <a:off x="437417" y="2771089"/>
            <a:ext cx="4839900" cy="868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i="0" sz="1800">
                <a:solidFill>
                  <a:schemeClr val="lt1"/>
                </a:solidFill>
              </a:defRPr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417" y="3976830"/>
            <a:ext cx="1968745" cy="732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pter Break 01">
  <p:cSld name="Chapter Break 01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869"/>
            <a:ext cx="8444935" cy="514176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5"/>
          <p:cNvSpPr txBox="1"/>
          <p:nvPr>
            <p:ph type="ctrTitle"/>
          </p:nvPr>
        </p:nvSpPr>
        <p:spPr>
          <a:xfrm>
            <a:off x="437417" y="0"/>
            <a:ext cx="5688600" cy="396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Font typeface="Basic"/>
              <a:buNone/>
              <a:defRPr b="1" i="0" sz="4100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417" y="3976830"/>
            <a:ext cx="1968745" cy="732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pter Break 02">
  <p:cSld name="Chapter Break 02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-1249"/>
            <a:ext cx="9144002" cy="5144748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6"/>
          <p:cNvSpPr txBox="1"/>
          <p:nvPr>
            <p:ph type="ctrTitle"/>
          </p:nvPr>
        </p:nvSpPr>
        <p:spPr>
          <a:xfrm>
            <a:off x="437417" y="0"/>
            <a:ext cx="5688600" cy="3966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Basic"/>
              <a:buNone/>
              <a:defRPr b="1" i="0" sz="41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8" name="Google Shape;6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417" y="3976701"/>
            <a:ext cx="1968744" cy="732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01">
  <p:cSld name="Content 0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>
            <a:off x="-1" y="-21175"/>
            <a:ext cx="6533625" cy="99242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7"/>
          <p:cNvSpPr txBox="1"/>
          <p:nvPr>
            <p:ph type="ctrTitle"/>
          </p:nvPr>
        </p:nvSpPr>
        <p:spPr>
          <a:xfrm>
            <a:off x="345600" y="46800"/>
            <a:ext cx="4683600" cy="79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Basic"/>
              <a:buNone/>
              <a:defRPr b="1" i="0" sz="2100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2" name="Google Shape;7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71966" y="171028"/>
            <a:ext cx="1634596" cy="6080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10800000">
            <a:off x="437417" y="4534995"/>
            <a:ext cx="8288999" cy="23008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7"/>
          <p:cNvSpPr txBox="1"/>
          <p:nvPr/>
        </p:nvSpPr>
        <p:spPr>
          <a:xfrm>
            <a:off x="355121" y="4638421"/>
            <a:ext cx="25251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100" u="none" cap="none" strike="noStrike">
                <a:solidFill>
                  <a:srgbClr val="E40050"/>
                </a:solidFill>
                <a:latin typeface="Basic"/>
                <a:ea typeface="Basic"/>
                <a:cs typeface="Basic"/>
                <a:sym typeface="Basic"/>
              </a:rPr>
              <a:t>www.gatewaytrust.org</a:t>
            </a:r>
            <a:endParaRPr b="1" i="0" sz="1100" u="none" cap="none" strike="noStrike">
              <a:solidFill>
                <a:srgbClr val="E40050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rgbClr val="7B161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436960" y="1265956"/>
            <a:ext cx="5693700" cy="30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sic"/>
              <a:buNone/>
              <a:defRPr sz="18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sic"/>
              <a:buNone/>
              <a:defRPr sz="15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None/>
              <a:defRPr sz="14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sic"/>
              <a:buNone/>
              <a:defRPr sz="12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sic"/>
              <a:buNone/>
              <a:defRPr sz="12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>
                <a:latin typeface="Basic"/>
                <a:ea typeface="Basic"/>
                <a:cs typeface="Basic"/>
                <a:sym typeface="Basic"/>
              </a:defRPr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>
                <a:latin typeface="Basic"/>
                <a:ea typeface="Basic"/>
                <a:cs typeface="Basic"/>
                <a:sym typeface="Basic"/>
              </a:defRPr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>
                <a:latin typeface="Basic"/>
                <a:ea typeface="Basic"/>
                <a:cs typeface="Basic"/>
                <a:sym typeface="Basic"/>
              </a:defRPr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>
                <a:latin typeface="Basic"/>
                <a:ea typeface="Basic"/>
                <a:cs typeface="Basic"/>
                <a:sym typeface="Bas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02">
  <p:cSld name="Content 02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/>
          <p:nvPr/>
        </p:nvSpPr>
        <p:spPr>
          <a:xfrm>
            <a:off x="0" y="0"/>
            <a:ext cx="9134100" cy="5143500"/>
          </a:xfrm>
          <a:prstGeom prst="rect">
            <a:avLst/>
          </a:prstGeom>
          <a:solidFill>
            <a:srgbClr val="1D1D1A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8" name="Google Shape;78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73059" y="1409"/>
            <a:ext cx="6961051" cy="992428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8"/>
          <p:cNvSpPr txBox="1"/>
          <p:nvPr>
            <p:ph type="ctrTitle"/>
          </p:nvPr>
        </p:nvSpPr>
        <p:spPr>
          <a:xfrm>
            <a:off x="4098074" y="75269"/>
            <a:ext cx="4683600" cy="79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Basic"/>
              <a:buNone/>
              <a:defRPr b="1" i="0" sz="21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80" name="Google Shape;8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417" y="176947"/>
            <a:ext cx="1634596" cy="6077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10800000">
            <a:off x="437511" y="4534995"/>
            <a:ext cx="8288812" cy="23008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8"/>
          <p:cNvSpPr txBox="1"/>
          <p:nvPr/>
        </p:nvSpPr>
        <p:spPr>
          <a:xfrm>
            <a:off x="355121" y="4638421"/>
            <a:ext cx="25251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100" u="none" cap="none" strike="noStrike">
                <a:solidFill>
                  <a:srgbClr val="FFCB00"/>
                </a:solidFill>
                <a:latin typeface="Basic"/>
                <a:ea typeface="Basic"/>
                <a:cs typeface="Basic"/>
                <a:sym typeface="Basic"/>
              </a:rPr>
              <a:t>www.gatewaytrust.org</a:t>
            </a:r>
            <a:endParaRPr b="1" i="0" sz="1100" u="none" cap="none" strike="noStrike">
              <a:solidFill>
                <a:srgbClr val="FFCB00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rgbClr val="7B161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6335297" y="1296329"/>
            <a:ext cx="2371200" cy="30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429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>
                <a:solidFill>
                  <a:schemeClr val="lt1"/>
                </a:solidFill>
              </a:defRPr>
            </a:lvl1pPr>
            <a:lvl2pPr indent="-3238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  <a:defRPr sz="1500">
                <a:solidFill>
                  <a:schemeClr val="lt1"/>
                </a:solidFill>
              </a:defRPr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 sz="1400">
                <a:solidFill>
                  <a:schemeClr val="lt1"/>
                </a:solidFill>
              </a:defRPr>
            </a:lvl3pPr>
            <a:lvl4pPr indent="-3048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2" type="body"/>
          </p:nvPr>
        </p:nvSpPr>
        <p:spPr>
          <a:xfrm>
            <a:off x="436960" y="1265956"/>
            <a:ext cx="5693700" cy="30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03">
  <p:cSld name="Content 03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63170" y="1409"/>
            <a:ext cx="6980828" cy="992428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9"/>
          <p:cNvSpPr txBox="1"/>
          <p:nvPr>
            <p:ph type="ctrTitle"/>
          </p:nvPr>
        </p:nvSpPr>
        <p:spPr>
          <a:xfrm>
            <a:off x="4098074" y="75269"/>
            <a:ext cx="4683600" cy="79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Basic"/>
              <a:buNone/>
              <a:defRPr b="1" i="0" sz="2100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88" name="Google Shape;8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417" y="176840"/>
            <a:ext cx="1634596" cy="608009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10800000">
            <a:off x="437417" y="4534995"/>
            <a:ext cx="8288999" cy="23008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9"/>
          <p:cNvSpPr txBox="1"/>
          <p:nvPr/>
        </p:nvSpPr>
        <p:spPr>
          <a:xfrm>
            <a:off x="355121" y="4638421"/>
            <a:ext cx="25251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100" u="none" cap="none" strike="noStrike">
                <a:solidFill>
                  <a:srgbClr val="017FC7"/>
                </a:solidFill>
                <a:latin typeface="Basic"/>
                <a:ea typeface="Basic"/>
                <a:cs typeface="Basic"/>
                <a:sym typeface="Basic"/>
              </a:rPr>
              <a:t>www.gatewaytrust.org</a:t>
            </a:r>
            <a:endParaRPr b="1" i="0" sz="1100" u="none" cap="none" strike="noStrike">
              <a:solidFill>
                <a:srgbClr val="017FC7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rgbClr val="7B161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436960" y="1265956"/>
            <a:ext cx="5693700" cy="30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solidFill>
                  <a:schemeClr val="dk1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2" type="body"/>
          </p:nvPr>
        </p:nvSpPr>
        <p:spPr>
          <a:xfrm>
            <a:off x="6485717" y="1265956"/>
            <a:ext cx="2221200" cy="3077700"/>
          </a:xfrm>
          <a:prstGeom prst="rect">
            <a:avLst/>
          </a:prstGeom>
          <a:solidFill>
            <a:srgbClr val="017FC7"/>
          </a:solidFill>
          <a:ln>
            <a:noFill/>
          </a:ln>
        </p:spPr>
        <p:txBody>
          <a:bodyPr anchorCtr="0" anchor="t" bIns="108000" lIns="108000" spcFirstLastPara="1" rIns="108000" wrap="square" tIns="1080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04">
  <p:cSld name="Content 04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/>
          <p:nvPr/>
        </p:nvSpPr>
        <p:spPr>
          <a:xfrm>
            <a:off x="0" y="0"/>
            <a:ext cx="9134100" cy="5143500"/>
          </a:xfrm>
          <a:prstGeom prst="rect">
            <a:avLst/>
          </a:prstGeom>
          <a:solidFill>
            <a:srgbClr val="1D1D1A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73059" y="1409"/>
            <a:ext cx="6961051" cy="992428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0"/>
          <p:cNvSpPr txBox="1"/>
          <p:nvPr>
            <p:ph type="ctrTitle"/>
          </p:nvPr>
        </p:nvSpPr>
        <p:spPr>
          <a:xfrm>
            <a:off x="4098074" y="75269"/>
            <a:ext cx="4683600" cy="79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Basic"/>
              <a:buNone/>
              <a:defRPr b="1" i="0" sz="21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97" name="Google Shape;9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417" y="176947"/>
            <a:ext cx="1634596" cy="60779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10800000">
            <a:off x="437511" y="4534995"/>
            <a:ext cx="8288812" cy="23008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0"/>
          <p:cNvSpPr txBox="1"/>
          <p:nvPr/>
        </p:nvSpPr>
        <p:spPr>
          <a:xfrm>
            <a:off x="355121" y="4638421"/>
            <a:ext cx="25251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100" u="none" cap="none" strike="noStrike">
                <a:solidFill>
                  <a:srgbClr val="E40050"/>
                </a:solidFill>
                <a:latin typeface="Basic"/>
                <a:ea typeface="Basic"/>
                <a:cs typeface="Basic"/>
                <a:sym typeface="Basic"/>
              </a:rPr>
              <a:t>www.gatewaytrust.org</a:t>
            </a:r>
            <a:endParaRPr b="1" i="0" sz="1100" u="none" cap="none" strike="noStrike">
              <a:solidFill>
                <a:srgbClr val="E40050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rgbClr val="7B161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436960" y="1265956"/>
            <a:ext cx="5693700" cy="30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1" name="Google Shape;101;p20"/>
          <p:cNvSpPr txBox="1"/>
          <p:nvPr>
            <p:ph idx="2" type="body"/>
          </p:nvPr>
        </p:nvSpPr>
        <p:spPr>
          <a:xfrm>
            <a:off x="6485717" y="1265956"/>
            <a:ext cx="2221200" cy="3077700"/>
          </a:xfrm>
          <a:prstGeom prst="rect">
            <a:avLst/>
          </a:prstGeom>
          <a:solidFill>
            <a:srgbClr val="E40050"/>
          </a:solidFill>
          <a:ln>
            <a:noFill/>
          </a:ln>
        </p:spPr>
        <p:txBody>
          <a:bodyPr anchorCtr="0" anchor="t" bIns="108000" lIns="108000" spcFirstLastPara="1" rIns="108000" wrap="square" tIns="10800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05">
  <p:cSld name="Content 05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 rot="10800000">
            <a:off x="437417" y="4534995"/>
            <a:ext cx="8288999" cy="23008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1"/>
          <p:cNvSpPr txBox="1"/>
          <p:nvPr/>
        </p:nvSpPr>
        <p:spPr>
          <a:xfrm>
            <a:off x="355121" y="4638421"/>
            <a:ext cx="25251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100" u="none" cap="none" strike="noStrike">
                <a:solidFill>
                  <a:srgbClr val="782181"/>
                </a:solidFill>
                <a:latin typeface="Basic"/>
                <a:ea typeface="Basic"/>
                <a:cs typeface="Basic"/>
                <a:sym typeface="Basic"/>
              </a:rPr>
              <a:t>www.gatewaytrust.org</a:t>
            </a:r>
            <a:endParaRPr b="1" i="0" sz="1100" u="none" cap="none" strike="noStrike">
              <a:solidFill>
                <a:srgbClr val="782181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rgbClr val="7B161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436960" y="1265956"/>
            <a:ext cx="8289000" cy="30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solidFill>
                  <a:schemeClr val="dk1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>
                <a:solidFill>
                  <a:schemeClr val="dk1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06" name="Google Shape;10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-1" y="-21175"/>
            <a:ext cx="6533625" cy="992425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1"/>
          <p:cNvSpPr txBox="1"/>
          <p:nvPr>
            <p:ph type="ctrTitle"/>
          </p:nvPr>
        </p:nvSpPr>
        <p:spPr>
          <a:xfrm>
            <a:off x="345600" y="46800"/>
            <a:ext cx="4683600" cy="79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Basic"/>
              <a:buNone/>
              <a:defRPr b="1" i="0" sz="2100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08" name="Google Shape;108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71966" y="171028"/>
            <a:ext cx="1634596" cy="60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06">
  <p:cSld name="Content 06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/>
          <p:nvPr/>
        </p:nvSpPr>
        <p:spPr>
          <a:xfrm>
            <a:off x="0" y="0"/>
            <a:ext cx="9134100" cy="5143500"/>
          </a:xfrm>
          <a:prstGeom prst="rect">
            <a:avLst/>
          </a:prstGeom>
          <a:solidFill>
            <a:srgbClr val="1D1D1A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73059" y="1409"/>
            <a:ext cx="6961051" cy="992428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2"/>
          <p:cNvSpPr txBox="1"/>
          <p:nvPr>
            <p:ph type="ctrTitle"/>
          </p:nvPr>
        </p:nvSpPr>
        <p:spPr>
          <a:xfrm>
            <a:off x="4098074" y="75269"/>
            <a:ext cx="4683600" cy="79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Basic"/>
              <a:buNone/>
              <a:defRPr b="1" i="0" sz="21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417" y="176947"/>
            <a:ext cx="1634596" cy="6077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 rot="10800000">
            <a:off x="437511" y="4534995"/>
            <a:ext cx="8288812" cy="23008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2"/>
          <p:cNvSpPr txBox="1"/>
          <p:nvPr/>
        </p:nvSpPr>
        <p:spPr>
          <a:xfrm>
            <a:off x="355121" y="4638421"/>
            <a:ext cx="25251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100" u="none" cap="none" strike="noStrike">
                <a:solidFill>
                  <a:srgbClr val="FFCB00"/>
                </a:solidFill>
                <a:latin typeface="Basic"/>
                <a:ea typeface="Basic"/>
                <a:cs typeface="Basic"/>
                <a:sym typeface="Basic"/>
              </a:rPr>
              <a:t>www.gatewaytrust.org</a:t>
            </a:r>
            <a:endParaRPr b="1" i="0" sz="1100" u="none" cap="none" strike="noStrike">
              <a:solidFill>
                <a:srgbClr val="FFCB00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rgbClr val="FFCB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436960" y="1265956"/>
            <a:ext cx="8289000" cy="30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07">
  <p:cSld name="Content 07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/>
          <p:nvPr>
            <p:ph idx="2" type="pic"/>
          </p:nvPr>
        </p:nvSpPr>
        <p:spPr>
          <a:xfrm>
            <a:off x="436960" y="370285"/>
            <a:ext cx="8289000" cy="3881400"/>
          </a:xfrm>
          <a:prstGeom prst="rect">
            <a:avLst/>
          </a:prstGeom>
          <a:noFill/>
          <a:ln>
            <a:noFill/>
          </a:ln>
        </p:spPr>
      </p:sp>
      <p:pic>
        <p:nvPicPr>
          <p:cNvPr id="119" name="Google Shape;119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192" y="0"/>
            <a:ext cx="2448088" cy="101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10800000">
            <a:off x="437417" y="4534995"/>
            <a:ext cx="8288999" cy="23008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3"/>
          <p:cNvSpPr txBox="1"/>
          <p:nvPr/>
        </p:nvSpPr>
        <p:spPr>
          <a:xfrm>
            <a:off x="355121" y="4638421"/>
            <a:ext cx="25251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100" u="none" cap="none" strike="noStrike">
                <a:solidFill>
                  <a:srgbClr val="92C11F"/>
                </a:solidFill>
                <a:latin typeface="Basic"/>
                <a:ea typeface="Basic"/>
                <a:cs typeface="Basic"/>
                <a:sym typeface="Basic"/>
              </a:rPr>
              <a:t>www.gatewaytrust.org</a:t>
            </a:r>
            <a:endParaRPr b="1" i="0" sz="1100" u="none" cap="none" strike="noStrike">
              <a:solidFill>
                <a:srgbClr val="92C11F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rgbClr val="7B161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 Cover">
  <p:cSld name="Back Cover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869"/>
            <a:ext cx="8444935" cy="5141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7145" y="2653037"/>
            <a:ext cx="2172799" cy="807913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4"/>
          <p:cNvSpPr txBox="1"/>
          <p:nvPr/>
        </p:nvSpPr>
        <p:spPr>
          <a:xfrm>
            <a:off x="437417" y="3835667"/>
            <a:ext cx="5132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400" u="none" cap="none" strike="noStrike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rPr>
              <a:t>www.gatewaytrust.org</a:t>
            </a:r>
            <a:endParaRPr b="1" i="0" sz="1400" u="none" cap="none" strike="noStrike">
              <a:solidFill>
                <a:schemeClr val="lt1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i="1" lang="en-GB" sz="1400" u="none" cap="none" strike="noStrike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rPr>
              <a:t>The Gateway Trust, C/O The Romsey School</a:t>
            </a:r>
            <a:br>
              <a:rPr i="1" lang="en-GB" sz="1400" u="none" cap="none" strike="noStrike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rPr>
            </a:br>
            <a:r>
              <a:rPr i="1" lang="en-GB" sz="1400" u="none" cap="none" strike="noStrike">
                <a:solidFill>
                  <a:schemeClr val="lt1"/>
                </a:solidFill>
                <a:latin typeface="Basic"/>
                <a:ea typeface="Basic"/>
                <a:cs typeface="Basic"/>
                <a:sym typeface="Basic"/>
              </a:rPr>
              <a:t>Greatbridge Road, Romsey, Hampshire, SO51 8ZB</a:t>
            </a:r>
            <a:endParaRPr sz="1100">
              <a:latin typeface="Basic"/>
              <a:ea typeface="Basic"/>
              <a:cs typeface="Basic"/>
              <a:sym typeface="Basic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Basic"/>
              <a:buNone/>
              <a:defRPr b="1" i="0" sz="33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Basic"/>
              <a:buChar char="•"/>
              <a:defRPr i="0" sz="21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sic"/>
              <a:buChar char="•"/>
              <a:defRPr i="0" sz="18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sic"/>
              <a:buChar char="•"/>
              <a:defRPr i="0" sz="15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 i="0" sz="14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 i="0" sz="14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 i="0" sz="14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 i="0" sz="14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 i="0" sz="14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sic"/>
              <a:buChar char="•"/>
              <a:defRPr i="0" sz="1400" u="none" cap="none" strike="noStrike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ctrTitle"/>
          </p:nvPr>
        </p:nvSpPr>
        <p:spPr>
          <a:xfrm>
            <a:off x="345600" y="46800"/>
            <a:ext cx="4683600" cy="791400"/>
          </a:xfrm>
          <a:prstGeom prst="rect">
            <a:avLst/>
          </a:prstGeom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‘All Hail Caligula’ </a:t>
            </a:r>
            <a:endParaRPr/>
          </a:p>
        </p:txBody>
      </p:sp>
      <p:sp>
        <p:nvSpPr>
          <p:cNvPr id="131" name="Google Shape;131;p25"/>
          <p:cNvSpPr txBox="1"/>
          <p:nvPr/>
        </p:nvSpPr>
        <p:spPr>
          <a:xfrm>
            <a:off x="199425" y="1594550"/>
            <a:ext cx="8580300" cy="209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40050"/>
              </a:buClr>
              <a:buSzPts val="2600"/>
              <a:buFont typeface="Basic"/>
              <a:buChar char="●"/>
            </a:pPr>
            <a:r>
              <a:rPr lang="en-GB" sz="2600">
                <a:solidFill>
                  <a:srgbClr val="E40050"/>
                </a:solidFill>
                <a:latin typeface="Basic"/>
                <a:ea typeface="Basic"/>
                <a:cs typeface="Basic"/>
                <a:sym typeface="Basic"/>
              </a:rPr>
              <a:t>Social Media - the ‘</a:t>
            </a:r>
            <a:r>
              <a:rPr lang="en-GB" sz="2600">
                <a:solidFill>
                  <a:srgbClr val="E40050"/>
                </a:solidFill>
                <a:latin typeface="Basic"/>
                <a:ea typeface="Basic"/>
                <a:cs typeface="Basic"/>
                <a:sym typeface="Basic"/>
              </a:rPr>
              <a:t>unavoidable</a:t>
            </a:r>
            <a:r>
              <a:rPr lang="en-GB" sz="2600">
                <a:solidFill>
                  <a:srgbClr val="E40050"/>
                </a:solidFill>
                <a:latin typeface="Basic"/>
                <a:ea typeface="Basic"/>
                <a:cs typeface="Basic"/>
                <a:sym typeface="Basic"/>
              </a:rPr>
              <a:t>’ obsession </a:t>
            </a:r>
            <a:r>
              <a:rPr lang="en-GB" sz="1800">
                <a:solidFill>
                  <a:srgbClr val="E40050"/>
                </a:solidFill>
                <a:latin typeface="Basic"/>
                <a:ea typeface="Basic"/>
                <a:cs typeface="Basic"/>
                <a:sym typeface="Basic"/>
              </a:rPr>
              <a:t>(direct or indirect)</a:t>
            </a:r>
            <a:endParaRPr i="0" sz="1800" u="none" cap="none" strike="noStrike">
              <a:solidFill>
                <a:srgbClr val="E40050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-3937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B00"/>
              </a:buClr>
              <a:buSzPts val="2600"/>
              <a:buFont typeface="Basic"/>
              <a:buChar char="●"/>
            </a:pPr>
            <a:r>
              <a:rPr lang="en-GB" sz="2600">
                <a:solidFill>
                  <a:srgbClr val="FFCB00"/>
                </a:solidFill>
                <a:latin typeface="Basic"/>
                <a:ea typeface="Basic"/>
                <a:cs typeface="Basic"/>
                <a:sym typeface="Basic"/>
              </a:rPr>
              <a:t>Self aware - the impossible balance</a:t>
            </a:r>
            <a:endParaRPr sz="2200">
              <a:solidFill>
                <a:srgbClr val="FFCB00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92C11F"/>
              </a:buClr>
              <a:buSzPts val="2600"/>
              <a:buFont typeface="Basic"/>
              <a:buChar char="●"/>
            </a:pPr>
            <a:r>
              <a:rPr lang="en-GB" sz="2600">
                <a:solidFill>
                  <a:srgbClr val="92C11F"/>
                </a:solidFill>
                <a:latin typeface="Basic"/>
                <a:ea typeface="Basic"/>
                <a:cs typeface="Basic"/>
                <a:sym typeface="Basic"/>
              </a:rPr>
              <a:t>See the reality - the pub conversation</a:t>
            </a:r>
            <a:endParaRPr sz="2600">
              <a:solidFill>
                <a:srgbClr val="92C11F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Basic"/>
              <a:buChar char="●"/>
            </a:pPr>
            <a:r>
              <a:rPr lang="en-GB" sz="2600">
                <a:solidFill>
                  <a:srgbClr val="017FC7"/>
                </a:solidFill>
                <a:latin typeface="Basic"/>
                <a:ea typeface="Basic"/>
                <a:cs typeface="Basic"/>
                <a:sym typeface="Basic"/>
              </a:rPr>
              <a:t>Assign a gatekeeper - and trust them… </a:t>
            </a:r>
            <a:r>
              <a:rPr lang="en-GB" sz="1900">
                <a:solidFill>
                  <a:srgbClr val="017FC7"/>
                </a:solidFill>
                <a:latin typeface="Basic"/>
                <a:ea typeface="Basic"/>
                <a:cs typeface="Basic"/>
                <a:sym typeface="Basic"/>
              </a:rPr>
              <a:t>(with parameters)</a:t>
            </a:r>
            <a:endParaRPr sz="1900">
              <a:solidFill>
                <a:srgbClr val="017FC7"/>
              </a:solidFill>
              <a:latin typeface="Basic"/>
              <a:ea typeface="Basic"/>
              <a:cs typeface="Basic"/>
              <a:sym typeface="Basic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rgbClr val="782181"/>
              </a:buClr>
              <a:buSzPts val="2600"/>
              <a:buFont typeface="Basic"/>
              <a:buChar char="●"/>
            </a:pPr>
            <a:r>
              <a:rPr lang="en-GB" sz="2600">
                <a:solidFill>
                  <a:srgbClr val="782181"/>
                </a:solidFill>
                <a:latin typeface="Basic"/>
                <a:ea typeface="Basic"/>
                <a:cs typeface="Basic"/>
                <a:sym typeface="Basic"/>
              </a:rPr>
              <a:t>Re-focus, re-prioritise, re-invest. </a:t>
            </a:r>
            <a:endParaRPr sz="2600">
              <a:solidFill>
                <a:srgbClr val="782181"/>
              </a:solidFill>
              <a:latin typeface="Basic"/>
              <a:ea typeface="Basic"/>
              <a:cs typeface="Basic"/>
              <a:sym typeface="Basic"/>
            </a:endParaRPr>
          </a:p>
        </p:txBody>
      </p:sp>
      <p:sp>
        <p:nvSpPr>
          <p:cNvPr id="132" name="Google Shape;132;p25"/>
          <p:cNvSpPr txBox="1"/>
          <p:nvPr/>
        </p:nvSpPr>
        <p:spPr>
          <a:xfrm>
            <a:off x="5801575" y="4615225"/>
            <a:ext cx="29334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solidFill>
                  <a:schemeClr val="dk1"/>
                </a:solidFill>
                <a:latin typeface="Basic"/>
                <a:ea typeface="Basic"/>
                <a:cs typeface="Basic"/>
                <a:sym typeface="Basic"/>
              </a:rPr>
              <a:t>Respect - Ambition - Integrity - Service - Equality</a:t>
            </a:r>
            <a:endParaRPr sz="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