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6" r:id="rId2"/>
    <p:sldId id="277" r:id="rId3"/>
    <p:sldId id="278" r:id="rId4"/>
    <p:sldId id="281" r:id="rId5"/>
    <p:sldId id="282" r:id="rId6"/>
    <p:sldId id="283" r:id="rId7"/>
    <p:sldId id="284" r:id="rId8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319AC3-AC8A-4D4F-91D9-7D82F76342CD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9547831C-58F8-497B-A565-ACBD8509E7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029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578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406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334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8510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9762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2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3188" y="1143000"/>
            <a:ext cx="4113212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1E699-0904-4A7E-9D0E-C993230B59C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0896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77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2793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177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1758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72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66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82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85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32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211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438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44043-AC18-4CA5-B6CF-75514BF3FE6C}" type="datetimeFigureOut">
              <a:rPr lang="en-GB" smtClean="0"/>
              <a:t>22/02/2023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498DA-709C-483A-A04A-9C70964C1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0273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FFFF00"/>
                </a:solidFill>
              </a:rPr>
              <a:t>MFL at John Hanson Community School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5CD899-4915-4AB3-94F7-B2A053B1E6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572655"/>
            <a:ext cx="9144000" cy="3541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001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32" y="0"/>
            <a:ext cx="9176580" cy="1241432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GB" sz="4000" b="1" dirty="0">
                <a:solidFill>
                  <a:srgbClr val="FFFF00"/>
                </a:solidFill>
              </a:rPr>
              <a:t>MFL at John Hanson Community School –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Why change?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F8A33-F513-49FB-9D89-ED797F07E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372" y="1402397"/>
            <a:ext cx="8219256" cy="2831437"/>
          </a:xfrm>
        </p:spPr>
        <p:txBody>
          <a:bodyPr/>
          <a:lstStyle/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dirty="0"/>
              <a:t>Experience tells us that the way that we were taught languages, as learners, and were trained how to teach languages does not suit a lot of our current learners.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4260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FFFF00"/>
                </a:solidFill>
              </a:rPr>
              <a:t>MFL at John Hanson Community School – 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Intent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DBE93-2B9F-4D2F-8E4D-D4FB6742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2414"/>
            <a:ext cx="8229600" cy="4525963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develop good communication skills </a:t>
            </a:r>
          </a:p>
          <a:p>
            <a:r>
              <a:rPr lang="en-GB" dirty="0"/>
              <a:t>foster independence</a:t>
            </a:r>
          </a:p>
          <a:p>
            <a:r>
              <a:rPr lang="en-GB" dirty="0"/>
              <a:t>durable retention of key language </a:t>
            </a:r>
          </a:p>
          <a:p>
            <a:pPr lvl="0"/>
            <a:r>
              <a:rPr lang="en-GB" dirty="0"/>
              <a:t>constant connections across topics and skills, over 5 years</a:t>
            </a:r>
          </a:p>
          <a:p>
            <a:pPr lvl="0"/>
            <a:r>
              <a:rPr lang="en-GB" dirty="0"/>
              <a:t>strong knowledge of phonics</a:t>
            </a:r>
          </a:p>
          <a:p>
            <a:pPr lvl="0"/>
            <a:r>
              <a:rPr lang="en-GB" dirty="0"/>
              <a:t>ability to manipulate grammar </a:t>
            </a:r>
          </a:p>
          <a:p>
            <a:pPr lvl="0"/>
            <a:r>
              <a:rPr lang="en-GB" dirty="0"/>
              <a:t>recycle an extensive core of vocabulary and grammatical structures, that are learned, practised and retrieved in and out of lessons</a:t>
            </a:r>
          </a:p>
          <a:p>
            <a:pPr marL="0" lvl="0" indent="0">
              <a:buNone/>
            </a:pPr>
            <a:endParaRPr lang="en-GB" dirty="0"/>
          </a:p>
          <a:p>
            <a:pPr marL="0" lvl="0" indent="0" algn="ctr">
              <a:buNone/>
            </a:pPr>
            <a:r>
              <a:rPr lang="en-GB" dirty="0"/>
              <a:t>Through knowledge and confidence, our students will become resilient and competent linguists, able to succeed in the four main skills of Listening, Speaking, Reading and Writing, and also translation.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3660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00"/>
                </a:solidFill>
              </a:rPr>
              <a:t>MFL at John Hanson Community School – 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DBE93-2B9F-4D2F-8E4D-D4FB6742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886" y="1417568"/>
            <a:ext cx="8544787" cy="4181814"/>
          </a:xfrm>
        </p:spPr>
        <p:txBody>
          <a:bodyPr>
            <a:normAutofit fontScale="47500" lnSpcReduction="20000"/>
          </a:bodyPr>
          <a:lstStyle/>
          <a:p>
            <a:pPr lvl="0"/>
            <a:r>
              <a:rPr lang="en-GB" sz="4200" dirty="0"/>
              <a:t>sound pedagogy</a:t>
            </a:r>
          </a:p>
          <a:p>
            <a:pPr lvl="0"/>
            <a:r>
              <a:rPr lang="en-GB" sz="4200" dirty="0"/>
              <a:t>purposeful, fun, positive and inclusive learning environment  </a:t>
            </a:r>
          </a:p>
          <a:p>
            <a:pPr lvl="0"/>
            <a:r>
              <a:rPr lang="en-GB" sz="4200" dirty="0"/>
              <a:t>input flooding of the language we want students to learn</a:t>
            </a:r>
          </a:p>
          <a:p>
            <a:pPr lvl="0"/>
            <a:r>
              <a:rPr lang="en-GB" sz="4200" dirty="0"/>
              <a:t>large variety of games and activities to embed knowledge, before expecting students to produce the language independently</a:t>
            </a:r>
          </a:p>
          <a:p>
            <a:pPr lvl="0"/>
            <a:r>
              <a:rPr lang="en-GB" sz="4200" dirty="0"/>
              <a:t>bespoke Knowledge Organisers for each unit of learning</a:t>
            </a:r>
          </a:p>
          <a:p>
            <a:pPr lvl="0"/>
            <a:r>
              <a:rPr lang="en-GB" sz="4200" dirty="0"/>
              <a:t>practice in chunks  </a:t>
            </a:r>
          </a:p>
          <a:p>
            <a:pPr lvl="0"/>
            <a:r>
              <a:rPr lang="en-GB" sz="4200" dirty="0"/>
              <a:t>extensive modelling </a:t>
            </a:r>
          </a:p>
          <a:p>
            <a:pPr lvl="0"/>
            <a:r>
              <a:rPr lang="en-GB" sz="4200" dirty="0"/>
              <a:t>confident receptive skills before students move on to producing them themselves  </a:t>
            </a:r>
          </a:p>
          <a:p>
            <a:pPr lvl="0"/>
            <a:r>
              <a:rPr lang="en-GB" sz="4200" dirty="0"/>
              <a:t>texts are at least 95% based on the current KO</a:t>
            </a:r>
          </a:p>
          <a:p>
            <a:pPr lvl="0"/>
            <a:r>
              <a:rPr lang="en-GB" sz="4200" dirty="0"/>
              <a:t>variety of websites used for Home Learning and in-class retrieval practice</a:t>
            </a:r>
          </a:p>
          <a:p>
            <a:pPr lvl="0"/>
            <a:r>
              <a:rPr lang="en-GB" sz="4200" dirty="0"/>
              <a:t>cover lessons and remote curriculum align with current KO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42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00"/>
                </a:solidFill>
              </a:rPr>
              <a:t>MFL at John Hanson Community School – 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Online platforms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19F22C9-3EF5-4DAE-AB37-063F4637B3D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04" y="3455371"/>
            <a:ext cx="3130181" cy="175290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45035D2-ED56-4614-BE50-268823A3F8E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50822" y="1467743"/>
            <a:ext cx="3155841" cy="176727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3DFB04F-FED2-481D-BFD6-C5E908BB186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89770" y="1454008"/>
            <a:ext cx="3155840" cy="17672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5444FCD-2BF8-421F-9CFC-B516BC0459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5469" y="3442270"/>
            <a:ext cx="1982387" cy="175014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FE6204D-AD38-4CA6-B211-E9143206F68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562664" y="3429872"/>
            <a:ext cx="3414089" cy="177840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70186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00"/>
                </a:solidFill>
              </a:rPr>
              <a:t>MFL at John Hanson Community School – 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DBE93-2B9F-4D2F-8E4D-D4FB6742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577" y="1299561"/>
            <a:ext cx="8544787" cy="418181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students are making progress</a:t>
            </a:r>
          </a:p>
          <a:p>
            <a:pPr lvl="0"/>
            <a:r>
              <a:rPr lang="en-GB" dirty="0"/>
              <a:t>Languages are for all </a:t>
            </a:r>
          </a:p>
          <a:p>
            <a:pPr lvl="0"/>
            <a:r>
              <a:rPr lang="en-GB" dirty="0"/>
              <a:t>enthusiastic engagement</a:t>
            </a:r>
          </a:p>
          <a:p>
            <a:pPr lvl="0"/>
            <a:r>
              <a:rPr lang="en-GB" dirty="0"/>
              <a:t>increased completion of home learning</a:t>
            </a:r>
          </a:p>
          <a:p>
            <a:pPr lvl="0"/>
            <a:r>
              <a:rPr lang="en-GB" dirty="0"/>
              <a:t>reduction in instances of poor behaviour </a:t>
            </a:r>
          </a:p>
          <a:p>
            <a:pPr lvl="0"/>
            <a:r>
              <a:rPr lang="en-GB" dirty="0"/>
              <a:t>better retention of key vocabulary</a:t>
            </a:r>
          </a:p>
          <a:p>
            <a:pPr lvl="0"/>
            <a:r>
              <a:rPr lang="en-GB" dirty="0"/>
              <a:t>uptake at KS4 has increased</a:t>
            </a:r>
          </a:p>
          <a:p>
            <a:pPr lvl="0"/>
            <a:r>
              <a:rPr lang="en-GB" dirty="0"/>
              <a:t>new GCSE</a:t>
            </a:r>
          </a:p>
          <a:p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51D90A8-2736-46EA-B702-DE86B82F04BB}"/>
              </a:ext>
            </a:extLst>
          </p:cNvPr>
          <p:cNvSpPr/>
          <p:nvPr/>
        </p:nvSpPr>
        <p:spPr>
          <a:xfrm>
            <a:off x="1547664" y="1484784"/>
            <a:ext cx="6408712" cy="353235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tx1"/>
                </a:solidFill>
              </a:rPr>
              <a:t>HAPPY STUDENTS = HAPPY TEACHERS</a:t>
            </a:r>
          </a:p>
        </p:txBody>
      </p:sp>
    </p:spTree>
    <p:extLst>
      <p:ext uri="{BB962C8B-B14F-4D97-AF65-F5344CB8AC3E}">
        <p14:creationId xmlns:p14="http://schemas.microsoft.com/office/powerpoint/2010/main" val="3322506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5429264"/>
            <a:ext cx="9144000" cy="1492140"/>
            <a:chOff x="0" y="5429264"/>
            <a:chExt cx="9144000" cy="1492140"/>
          </a:xfrm>
        </p:grpSpPr>
        <p:sp>
          <p:nvSpPr>
            <p:cNvPr id="5" name="Rectangle 4"/>
            <p:cNvSpPr/>
            <p:nvPr/>
          </p:nvSpPr>
          <p:spPr>
            <a:xfrm>
              <a:off x="0" y="5429264"/>
              <a:ext cx="9144000" cy="1428736"/>
            </a:xfrm>
            <a:prstGeom prst="rect">
              <a:avLst/>
            </a:prstGeom>
          </p:spPr>
          <p:style>
            <a:lnRef idx="0">
              <a:schemeClr val="dk1"/>
            </a:lnRef>
            <a:fillRef idx="3">
              <a:schemeClr val="dk1"/>
            </a:fillRef>
            <a:effectRef idx="3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prstClr val="white"/>
                </a:solidFill>
              </a:endParaRPr>
            </a:p>
          </p:txBody>
        </p:sp>
        <p:pic>
          <p:nvPicPr>
            <p:cNvPr id="6" name="Picture 5" descr="Y:\Technology\Year Groups\Admin\TechArt 2013\Tech Art\SCHOOL LOGO.JPG"/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12" y="5605469"/>
              <a:ext cx="1066800" cy="10763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2482660" y="6059630"/>
              <a:ext cx="6336704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3200" i="1" dirty="0">
                  <a:solidFill>
                    <a:srgbClr val="FFFF00"/>
                  </a:solidFill>
                </a:rPr>
                <a:t>Inspire . Care . Succeed</a:t>
              </a:r>
            </a:p>
            <a:p>
              <a:endParaRPr lang="en-GB" b="1" dirty="0">
                <a:solidFill>
                  <a:srgbClr val="FFFF00"/>
                </a:solidFill>
              </a:endParaRP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442318"/>
            <a:ext cx="2382982" cy="1415682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25563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FFFF00"/>
                </a:solidFill>
              </a:rPr>
              <a:t>MFL at John Hanson Community School – </a:t>
            </a:r>
            <a:br>
              <a:rPr lang="en-GB" sz="4000" b="1" dirty="0">
                <a:solidFill>
                  <a:srgbClr val="FFFF00"/>
                </a:solidFill>
              </a:rPr>
            </a:br>
            <a:r>
              <a:rPr lang="en-GB" sz="4000" b="1" dirty="0">
                <a:solidFill>
                  <a:srgbClr val="FFFF00"/>
                </a:solidFill>
              </a:rPr>
              <a:t>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FDBE93-2B9F-4D2F-8E4D-D4FB67427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577" y="1299561"/>
            <a:ext cx="8544787" cy="418181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students are making progress</a:t>
            </a:r>
          </a:p>
          <a:p>
            <a:pPr lvl="0"/>
            <a:r>
              <a:rPr lang="en-GB" dirty="0"/>
              <a:t>Languages are for all </a:t>
            </a:r>
          </a:p>
          <a:p>
            <a:pPr lvl="0"/>
            <a:r>
              <a:rPr lang="en-GB" dirty="0"/>
              <a:t>enthusiastic engagement</a:t>
            </a:r>
          </a:p>
          <a:p>
            <a:pPr lvl="0"/>
            <a:r>
              <a:rPr lang="en-GB" dirty="0"/>
              <a:t>increased completion of home learning</a:t>
            </a:r>
          </a:p>
          <a:p>
            <a:pPr lvl="0"/>
            <a:r>
              <a:rPr lang="en-GB" dirty="0"/>
              <a:t>reduction in instances of poor behaviour </a:t>
            </a:r>
          </a:p>
          <a:p>
            <a:pPr lvl="0"/>
            <a:r>
              <a:rPr lang="en-GB" dirty="0"/>
              <a:t>better retention of key vocabulary</a:t>
            </a:r>
          </a:p>
          <a:p>
            <a:pPr lvl="0"/>
            <a:r>
              <a:rPr lang="en-GB" dirty="0"/>
              <a:t>uptake at KS4 has increased</a:t>
            </a:r>
          </a:p>
          <a:p>
            <a:pPr lvl="0"/>
            <a:r>
              <a:rPr lang="en-GB" dirty="0"/>
              <a:t>new GCSE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461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388</Words>
  <Application>Microsoft Office PowerPoint</Application>
  <PresentationFormat>On-screen Show (4:3)</PresentationFormat>
  <Paragraphs>60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MFL at John Hanson Community School</vt:lpstr>
      <vt:lpstr>MFL at John Hanson Community School – Why change?</vt:lpstr>
      <vt:lpstr>MFL at John Hanson Community School –  Intent</vt:lpstr>
      <vt:lpstr>MFL at John Hanson Community School –  Implementation</vt:lpstr>
      <vt:lpstr>MFL at John Hanson Community School –  Online platforms</vt:lpstr>
      <vt:lpstr>MFL at John Hanson Community School –  Impact</vt:lpstr>
      <vt:lpstr>MFL at John Hanson Community School –  Impact</vt:lpstr>
    </vt:vector>
  </TitlesOfParts>
  <Company>John Hanson Community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French or German</dc:title>
  <dc:creator>Lesley Grinstead</dc:creator>
  <cp:lastModifiedBy>Broadribb, Kate</cp:lastModifiedBy>
  <cp:revision>25</cp:revision>
  <cp:lastPrinted>2023-02-22T15:17:44Z</cp:lastPrinted>
  <dcterms:created xsi:type="dcterms:W3CDTF">2016-01-21T14:41:13Z</dcterms:created>
  <dcterms:modified xsi:type="dcterms:W3CDTF">2023-02-22T17:51:48Z</dcterms:modified>
</cp:coreProperties>
</file>