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57" r:id="rId6"/>
    <p:sldId id="262" r:id="rId7"/>
    <p:sldId id="258" r:id="rId8"/>
    <p:sldId id="264" r:id="rId9"/>
    <p:sldId id="263" r:id="rId10"/>
    <p:sldId id="266" r:id="rId11"/>
    <p:sldId id="259" r:id="rId12"/>
    <p:sldId id="261"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11EDD-0811-AE2B-20EC-B903B8998E70}" v="60" dt="2024-07-04T09:19:17.932"/>
    <p1510:client id="{66CD2A75-2153-AB09-EB70-17EA7F830433}" v="26" dt="2024-07-04T07:43:24.517"/>
    <p1510:client id="{8D094AFF-D6E2-9445-9F7D-2C3FD64EB8D1}" v="7" dt="2024-07-04T11:26:27.794"/>
    <p1510:client id="{A9B7E073-8FC7-1566-9798-E1A383743F12}" v="30" dt="2024-07-04T07:07:12.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67E47-0752-4DC6-B1C2-257E6A8071D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FF3291A-B654-4945-887E-B23BABBFBD4F}">
      <dgm:prSet/>
      <dgm:spPr/>
      <dgm:t>
        <a:bodyPr/>
        <a:lstStyle/>
        <a:p>
          <a:pPr>
            <a:defRPr cap="all"/>
          </a:pPr>
          <a:r>
            <a:rPr lang="en-GB"/>
            <a:t>CPOMS and ABCC analysis </a:t>
          </a:r>
          <a:endParaRPr lang="en-US"/>
        </a:p>
      </dgm:t>
    </dgm:pt>
    <dgm:pt modelId="{58E5F8D0-56E9-4B64-8000-D8975CD730FC}" type="parTrans" cxnId="{92944E09-FDD0-49A4-8F14-1D3EF3ABBC39}">
      <dgm:prSet/>
      <dgm:spPr/>
      <dgm:t>
        <a:bodyPr/>
        <a:lstStyle/>
        <a:p>
          <a:endParaRPr lang="en-US"/>
        </a:p>
      </dgm:t>
    </dgm:pt>
    <dgm:pt modelId="{7AADD633-F464-4D18-B624-2C42A57CAC0B}" type="sibTrans" cxnId="{92944E09-FDD0-49A4-8F14-1D3EF3ABBC39}">
      <dgm:prSet/>
      <dgm:spPr/>
      <dgm:t>
        <a:bodyPr/>
        <a:lstStyle/>
        <a:p>
          <a:endParaRPr lang="en-US"/>
        </a:p>
      </dgm:t>
    </dgm:pt>
    <dgm:pt modelId="{CE4FCF6D-9B87-4980-94C7-56F70DD49CCA}">
      <dgm:prSet/>
      <dgm:spPr/>
      <dgm:t>
        <a:bodyPr/>
        <a:lstStyle/>
        <a:p>
          <a:pPr>
            <a:defRPr cap="all"/>
          </a:pPr>
          <a:r>
            <a:rPr lang="en-GB"/>
            <a:t>Staff feedback </a:t>
          </a:r>
          <a:endParaRPr lang="en-US"/>
        </a:p>
      </dgm:t>
    </dgm:pt>
    <dgm:pt modelId="{8B28B15F-8B31-4937-BAAD-3192E6B15E78}" type="parTrans" cxnId="{E5DEFB8B-D5B5-43DC-BC8B-290334395511}">
      <dgm:prSet/>
      <dgm:spPr/>
      <dgm:t>
        <a:bodyPr/>
        <a:lstStyle/>
        <a:p>
          <a:endParaRPr lang="en-US"/>
        </a:p>
      </dgm:t>
    </dgm:pt>
    <dgm:pt modelId="{8CA42A37-D23D-4970-B5DC-3D0C6844C62A}" type="sibTrans" cxnId="{E5DEFB8B-D5B5-43DC-BC8B-290334395511}">
      <dgm:prSet/>
      <dgm:spPr/>
      <dgm:t>
        <a:bodyPr/>
        <a:lstStyle/>
        <a:p>
          <a:endParaRPr lang="en-US"/>
        </a:p>
      </dgm:t>
    </dgm:pt>
    <dgm:pt modelId="{3F8F1B85-E41C-4E3D-A83F-A590C787E512}">
      <dgm:prSet/>
      <dgm:spPr/>
      <dgm:t>
        <a:bodyPr/>
        <a:lstStyle/>
        <a:p>
          <a:pPr>
            <a:defRPr cap="all"/>
          </a:pPr>
          <a:r>
            <a:rPr lang="en-GB"/>
            <a:t>Behaviour policy </a:t>
          </a:r>
          <a:endParaRPr lang="en-US"/>
        </a:p>
      </dgm:t>
    </dgm:pt>
    <dgm:pt modelId="{0487604A-E375-464E-9A06-BDD8D4CC35B8}" type="parTrans" cxnId="{FC29FA6B-60CF-4744-8C8E-D53D5284031B}">
      <dgm:prSet/>
      <dgm:spPr/>
      <dgm:t>
        <a:bodyPr/>
        <a:lstStyle/>
        <a:p>
          <a:endParaRPr lang="en-US"/>
        </a:p>
      </dgm:t>
    </dgm:pt>
    <dgm:pt modelId="{410DD886-E3CB-41DA-9E8A-9E8C5906B3B9}" type="sibTrans" cxnId="{FC29FA6B-60CF-4744-8C8E-D53D5284031B}">
      <dgm:prSet/>
      <dgm:spPr/>
      <dgm:t>
        <a:bodyPr/>
        <a:lstStyle/>
        <a:p>
          <a:endParaRPr lang="en-US"/>
        </a:p>
      </dgm:t>
    </dgm:pt>
    <dgm:pt modelId="{435B920B-1488-4DC2-8495-F900EA112ADB}" type="pres">
      <dgm:prSet presAssocID="{11767E47-0752-4DC6-B1C2-257E6A8071DF}" presName="hierChild1" presStyleCnt="0">
        <dgm:presLayoutVars>
          <dgm:chPref val="1"/>
          <dgm:dir/>
          <dgm:animOne val="branch"/>
          <dgm:animLvl val="lvl"/>
          <dgm:resizeHandles/>
        </dgm:presLayoutVars>
      </dgm:prSet>
      <dgm:spPr/>
    </dgm:pt>
    <dgm:pt modelId="{EC2FD99E-62B1-4720-A48E-C808D4937DC2}" type="pres">
      <dgm:prSet presAssocID="{1FF3291A-B654-4945-887E-B23BABBFBD4F}" presName="hierRoot1" presStyleCnt="0"/>
      <dgm:spPr/>
    </dgm:pt>
    <dgm:pt modelId="{1FEE9E32-A499-42E5-A87A-40B71232CA22}" type="pres">
      <dgm:prSet presAssocID="{1FF3291A-B654-4945-887E-B23BABBFBD4F}" presName="composite" presStyleCnt="0"/>
      <dgm:spPr/>
    </dgm:pt>
    <dgm:pt modelId="{E84D911C-C49F-40D7-82C0-8089AF8FEAE8}" type="pres">
      <dgm:prSet presAssocID="{1FF3291A-B654-4945-887E-B23BABBFBD4F}" presName="background" presStyleLbl="node0" presStyleIdx="0" presStyleCnt="3"/>
      <dgm:spPr/>
    </dgm:pt>
    <dgm:pt modelId="{CA06D53B-9B88-4537-9C75-78E06D7D4372}" type="pres">
      <dgm:prSet presAssocID="{1FF3291A-B654-4945-887E-B23BABBFBD4F}" presName="text" presStyleLbl="fgAcc0" presStyleIdx="0" presStyleCnt="3">
        <dgm:presLayoutVars>
          <dgm:chPref val="3"/>
        </dgm:presLayoutVars>
      </dgm:prSet>
      <dgm:spPr/>
    </dgm:pt>
    <dgm:pt modelId="{7DC6F4F8-03D7-45CA-9D51-6E20A4B90780}" type="pres">
      <dgm:prSet presAssocID="{1FF3291A-B654-4945-887E-B23BABBFBD4F}" presName="hierChild2" presStyleCnt="0"/>
      <dgm:spPr/>
    </dgm:pt>
    <dgm:pt modelId="{0B6FB274-19BB-4913-8D0A-75BB90AB3A17}" type="pres">
      <dgm:prSet presAssocID="{CE4FCF6D-9B87-4980-94C7-56F70DD49CCA}" presName="hierRoot1" presStyleCnt="0"/>
      <dgm:spPr/>
    </dgm:pt>
    <dgm:pt modelId="{7FD29646-605D-44DE-9C15-8E7887F6AF97}" type="pres">
      <dgm:prSet presAssocID="{CE4FCF6D-9B87-4980-94C7-56F70DD49CCA}" presName="composite" presStyleCnt="0"/>
      <dgm:spPr/>
    </dgm:pt>
    <dgm:pt modelId="{94BFAFE3-A907-4FC9-96F2-5615C2D7A5E5}" type="pres">
      <dgm:prSet presAssocID="{CE4FCF6D-9B87-4980-94C7-56F70DD49CCA}" presName="background" presStyleLbl="node0" presStyleIdx="1" presStyleCnt="3"/>
      <dgm:spPr/>
    </dgm:pt>
    <dgm:pt modelId="{36F690A8-8F6A-4531-9160-839939FE091A}" type="pres">
      <dgm:prSet presAssocID="{CE4FCF6D-9B87-4980-94C7-56F70DD49CCA}" presName="text" presStyleLbl="fgAcc0" presStyleIdx="1" presStyleCnt="3">
        <dgm:presLayoutVars>
          <dgm:chPref val="3"/>
        </dgm:presLayoutVars>
      </dgm:prSet>
      <dgm:spPr/>
    </dgm:pt>
    <dgm:pt modelId="{CFEE5123-B767-46D1-834B-AA36AFEAACC4}" type="pres">
      <dgm:prSet presAssocID="{CE4FCF6D-9B87-4980-94C7-56F70DD49CCA}" presName="hierChild2" presStyleCnt="0"/>
      <dgm:spPr/>
    </dgm:pt>
    <dgm:pt modelId="{BA498B76-C00F-4D3B-8A04-D50A36E3C6A8}" type="pres">
      <dgm:prSet presAssocID="{3F8F1B85-E41C-4E3D-A83F-A590C787E512}" presName="hierRoot1" presStyleCnt="0"/>
      <dgm:spPr/>
    </dgm:pt>
    <dgm:pt modelId="{829F6007-FEE4-4A1A-827B-3C8B3390DDF3}" type="pres">
      <dgm:prSet presAssocID="{3F8F1B85-E41C-4E3D-A83F-A590C787E512}" presName="composite" presStyleCnt="0"/>
      <dgm:spPr/>
    </dgm:pt>
    <dgm:pt modelId="{606DBDE4-AF90-4C2F-BEFD-36A5421F1E2E}" type="pres">
      <dgm:prSet presAssocID="{3F8F1B85-E41C-4E3D-A83F-A590C787E512}" presName="background" presStyleLbl="node0" presStyleIdx="2" presStyleCnt="3"/>
      <dgm:spPr/>
    </dgm:pt>
    <dgm:pt modelId="{01199ED1-84D8-4024-92B9-404344F41BD6}" type="pres">
      <dgm:prSet presAssocID="{3F8F1B85-E41C-4E3D-A83F-A590C787E512}" presName="text" presStyleLbl="fgAcc0" presStyleIdx="2" presStyleCnt="3">
        <dgm:presLayoutVars>
          <dgm:chPref val="3"/>
        </dgm:presLayoutVars>
      </dgm:prSet>
      <dgm:spPr/>
    </dgm:pt>
    <dgm:pt modelId="{0EB14897-2C8B-4C44-A202-A035763BCE3A}" type="pres">
      <dgm:prSet presAssocID="{3F8F1B85-E41C-4E3D-A83F-A590C787E512}" presName="hierChild2" presStyleCnt="0"/>
      <dgm:spPr/>
    </dgm:pt>
  </dgm:ptLst>
  <dgm:cxnLst>
    <dgm:cxn modelId="{92944E09-FDD0-49A4-8F14-1D3EF3ABBC39}" srcId="{11767E47-0752-4DC6-B1C2-257E6A8071DF}" destId="{1FF3291A-B654-4945-887E-B23BABBFBD4F}" srcOrd="0" destOrd="0" parTransId="{58E5F8D0-56E9-4B64-8000-D8975CD730FC}" sibTransId="{7AADD633-F464-4D18-B624-2C42A57CAC0B}"/>
    <dgm:cxn modelId="{FC29FA6B-60CF-4744-8C8E-D53D5284031B}" srcId="{11767E47-0752-4DC6-B1C2-257E6A8071DF}" destId="{3F8F1B85-E41C-4E3D-A83F-A590C787E512}" srcOrd="2" destOrd="0" parTransId="{0487604A-E375-464E-9A06-BDD8D4CC35B8}" sibTransId="{410DD886-E3CB-41DA-9E8A-9E8C5906B3B9}"/>
    <dgm:cxn modelId="{EBDEAF70-1862-44AB-828D-E7C741AAB3CE}" type="presOf" srcId="{1FF3291A-B654-4945-887E-B23BABBFBD4F}" destId="{CA06D53B-9B88-4537-9C75-78E06D7D4372}" srcOrd="0" destOrd="0" presId="urn:microsoft.com/office/officeart/2005/8/layout/hierarchy1"/>
    <dgm:cxn modelId="{E5DEFB8B-D5B5-43DC-BC8B-290334395511}" srcId="{11767E47-0752-4DC6-B1C2-257E6A8071DF}" destId="{CE4FCF6D-9B87-4980-94C7-56F70DD49CCA}" srcOrd="1" destOrd="0" parTransId="{8B28B15F-8B31-4937-BAAD-3192E6B15E78}" sibTransId="{8CA42A37-D23D-4970-B5DC-3D0C6844C62A}"/>
    <dgm:cxn modelId="{1E0FA89D-EBC1-4511-BD28-437B32AAFC45}" type="presOf" srcId="{3F8F1B85-E41C-4E3D-A83F-A590C787E512}" destId="{01199ED1-84D8-4024-92B9-404344F41BD6}" srcOrd="0" destOrd="0" presId="urn:microsoft.com/office/officeart/2005/8/layout/hierarchy1"/>
    <dgm:cxn modelId="{A2633EC5-BFB7-4390-B83F-756D60E3A280}" type="presOf" srcId="{CE4FCF6D-9B87-4980-94C7-56F70DD49CCA}" destId="{36F690A8-8F6A-4531-9160-839939FE091A}" srcOrd="0" destOrd="0" presId="urn:microsoft.com/office/officeart/2005/8/layout/hierarchy1"/>
    <dgm:cxn modelId="{B545AAFE-BAB4-45FA-9499-A9F602C5A82F}" type="presOf" srcId="{11767E47-0752-4DC6-B1C2-257E6A8071DF}" destId="{435B920B-1488-4DC2-8495-F900EA112ADB}" srcOrd="0" destOrd="0" presId="urn:microsoft.com/office/officeart/2005/8/layout/hierarchy1"/>
    <dgm:cxn modelId="{5496364B-F948-4DC2-8314-26DE65DE2F1E}" type="presParOf" srcId="{435B920B-1488-4DC2-8495-F900EA112ADB}" destId="{EC2FD99E-62B1-4720-A48E-C808D4937DC2}" srcOrd="0" destOrd="0" presId="urn:microsoft.com/office/officeart/2005/8/layout/hierarchy1"/>
    <dgm:cxn modelId="{620F944E-A6E9-4106-A6B3-01D2B620865D}" type="presParOf" srcId="{EC2FD99E-62B1-4720-A48E-C808D4937DC2}" destId="{1FEE9E32-A499-42E5-A87A-40B71232CA22}" srcOrd="0" destOrd="0" presId="urn:microsoft.com/office/officeart/2005/8/layout/hierarchy1"/>
    <dgm:cxn modelId="{8ED820FE-5952-4C4D-8B5D-F8250A9E1110}" type="presParOf" srcId="{1FEE9E32-A499-42E5-A87A-40B71232CA22}" destId="{E84D911C-C49F-40D7-82C0-8089AF8FEAE8}" srcOrd="0" destOrd="0" presId="urn:microsoft.com/office/officeart/2005/8/layout/hierarchy1"/>
    <dgm:cxn modelId="{4FBDD3C8-66FF-48CD-B11B-E82051C27712}" type="presParOf" srcId="{1FEE9E32-A499-42E5-A87A-40B71232CA22}" destId="{CA06D53B-9B88-4537-9C75-78E06D7D4372}" srcOrd="1" destOrd="0" presId="urn:microsoft.com/office/officeart/2005/8/layout/hierarchy1"/>
    <dgm:cxn modelId="{5C8802CE-3CE1-4780-B081-448013D4C14F}" type="presParOf" srcId="{EC2FD99E-62B1-4720-A48E-C808D4937DC2}" destId="{7DC6F4F8-03D7-45CA-9D51-6E20A4B90780}" srcOrd="1" destOrd="0" presId="urn:microsoft.com/office/officeart/2005/8/layout/hierarchy1"/>
    <dgm:cxn modelId="{0C36FB1D-E462-4927-BDF3-933BFA2B39BC}" type="presParOf" srcId="{435B920B-1488-4DC2-8495-F900EA112ADB}" destId="{0B6FB274-19BB-4913-8D0A-75BB90AB3A17}" srcOrd="1" destOrd="0" presId="urn:microsoft.com/office/officeart/2005/8/layout/hierarchy1"/>
    <dgm:cxn modelId="{B3E890E6-A336-4BF7-8E8A-F73D1DA577B0}" type="presParOf" srcId="{0B6FB274-19BB-4913-8D0A-75BB90AB3A17}" destId="{7FD29646-605D-44DE-9C15-8E7887F6AF97}" srcOrd="0" destOrd="0" presId="urn:microsoft.com/office/officeart/2005/8/layout/hierarchy1"/>
    <dgm:cxn modelId="{7E38342F-7334-400D-AFAD-AA05F3DB2144}" type="presParOf" srcId="{7FD29646-605D-44DE-9C15-8E7887F6AF97}" destId="{94BFAFE3-A907-4FC9-96F2-5615C2D7A5E5}" srcOrd="0" destOrd="0" presId="urn:microsoft.com/office/officeart/2005/8/layout/hierarchy1"/>
    <dgm:cxn modelId="{04242A9F-E5A0-4634-AA7D-97C445355F6F}" type="presParOf" srcId="{7FD29646-605D-44DE-9C15-8E7887F6AF97}" destId="{36F690A8-8F6A-4531-9160-839939FE091A}" srcOrd="1" destOrd="0" presId="urn:microsoft.com/office/officeart/2005/8/layout/hierarchy1"/>
    <dgm:cxn modelId="{ED74E239-082C-45EB-BDAE-149A946D83FC}" type="presParOf" srcId="{0B6FB274-19BB-4913-8D0A-75BB90AB3A17}" destId="{CFEE5123-B767-46D1-834B-AA36AFEAACC4}" srcOrd="1" destOrd="0" presId="urn:microsoft.com/office/officeart/2005/8/layout/hierarchy1"/>
    <dgm:cxn modelId="{51596496-7E77-4965-8216-BB84D2775ACD}" type="presParOf" srcId="{435B920B-1488-4DC2-8495-F900EA112ADB}" destId="{BA498B76-C00F-4D3B-8A04-D50A36E3C6A8}" srcOrd="2" destOrd="0" presId="urn:microsoft.com/office/officeart/2005/8/layout/hierarchy1"/>
    <dgm:cxn modelId="{1D44A671-CFBE-41FD-B971-60CB0834F01D}" type="presParOf" srcId="{BA498B76-C00F-4D3B-8A04-D50A36E3C6A8}" destId="{829F6007-FEE4-4A1A-827B-3C8B3390DDF3}" srcOrd="0" destOrd="0" presId="urn:microsoft.com/office/officeart/2005/8/layout/hierarchy1"/>
    <dgm:cxn modelId="{F0CD44FD-527F-48F0-A5B2-127067580641}" type="presParOf" srcId="{829F6007-FEE4-4A1A-827B-3C8B3390DDF3}" destId="{606DBDE4-AF90-4C2F-BEFD-36A5421F1E2E}" srcOrd="0" destOrd="0" presId="urn:microsoft.com/office/officeart/2005/8/layout/hierarchy1"/>
    <dgm:cxn modelId="{FD13D918-DB97-442B-ACB3-3D0247A607FC}" type="presParOf" srcId="{829F6007-FEE4-4A1A-827B-3C8B3390DDF3}" destId="{01199ED1-84D8-4024-92B9-404344F41BD6}" srcOrd="1" destOrd="0" presId="urn:microsoft.com/office/officeart/2005/8/layout/hierarchy1"/>
    <dgm:cxn modelId="{49DF94E4-3B90-4CCC-A434-A1E09E42723E}" type="presParOf" srcId="{BA498B76-C00F-4D3B-8A04-D50A36E3C6A8}" destId="{0EB14897-2C8B-4C44-A202-A035763BCE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712BF2-91ED-40D1-A826-4ED4B5419CB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46587C3-D479-4804-AD01-61C7C3A0F996}">
      <dgm:prSet/>
      <dgm:spPr/>
      <dgm:t>
        <a:bodyPr/>
        <a:lstStyle/>
        <a:p>
          <a:r>
            <a:rPr lang="en-GB"/>
            <a:t>Love, Grace and Respect at the core of all we do.</a:t>
          </a:r>
          <a:endParaRPr lang="en-US"/>
        </a:p>
      </dgm:t>
    </dgm:pt>
    <dgm:pt modelId="{F0A2341B-A3AB-43CF-8366-7BB32218B37F}" type="parTrans" cxnId="{547C3141-5769-42CA-BD99-8E351ADFA5B1}">
      <dgm:prSet/>
      <dgm:spPr/>
      <dgm:t>
        <a:bodyPr/>
        <a:lstStyle/>
        <a:p>
          <a:endParaRPr lang="en-US"/>
        </a:p>
      </dgm:t>
    </dgm:pt>
    <dgm:pt modelId="{00D8F6D4-798B-4F78-A8A6-ECBF2113C67D}" type="sibTrans" cxnId="{547C3141-5769-42CA-BD99-8E351ADFA5B1}">
      <dgm:prSet/>
      <dgm:spPr/>
      <dgm:t>
        <a:bodyPr/>
        <a:lstStyle/>
        <a:p>
          <a:endParaRPr lang="en-US"/>
        </a:p>
      </dgm:t>
    </dgm:pt>
    <dgm:pt modelId="{00211075-C98A-4A74-9F32-AF250CDC6EDB}">
      <dgm:prSet/>
      <dgm:spPr/>
      <dgm:t>
        <a:bodyPr/>
        <a:lstStyle/>
        <a:p>
          <a:r>
            <a:rPr lang="en-GB"/>
            <a:t>Aim is always to get children back into whole class learning as soon as possible </a:t>
          </a:r>
          <a:endParaRPr lang="en-US"/>
        </a:p>
      </dgm:t>
    </dgm:pt>
    <dgm:pt modelId="{24E321B6-49AE-49EC-BD95-880215DB2003}" type="parTrans" cxnId="{DD6E6DFD-581E-4015-9DC4-C550095357D0}">
      <dgm:prSet/>
      <dgm:spPr/>
      <dgm:t>
        <a:bodyPr/>
        <a:lstStyle/>
        <a:p>
          <a:endParaRPr lang="en-US"/>
        </a:p>
      </dgm:t>
    </dgm:pt>
    <dgm:pt modelId="{787769F8-FDF0-4FB8-9691-CD8598A00115}" type="sibTrans" cxnId="{DD6E6DFD-581E-4015-9DC4-C550095357D0}">
      <dgm:prSet/>
      <dgm:spPr/>
      <dgm:t>
        <a:bodyPr/>
        <a:lstStyle/>
        <a:p>
          <a:endParaRPr lang="en-US"/>
        </a:p>
      </dgm:t>
    </dgm:pt>
    <dgm:pt modelId="{04978D59-CEF3-4546-80E2-2B309BEE7A9C}">
      <dgm:prSet/>
      <dgm:spPr/>
      <dgm:t>
        <a:bodyPr/>
        <a:lstStyle/>
        <a:p>
          <a:r>
            <a:rPr lang="en-GB"/>
            <a:t>Scripts - consistent messages and phrases</a:t>
          </a:r>
          <a:endParaRPr lang="en-US"/>
        </a:p>
      </dgm:t>
    </dgm:pt>
    <dgm:pt modelId="{AC88B855-8A58-4EE7-BEFD-ACC5E15F5D31}" type="parTrans" cxnId="{ED85C4CC-DE4F-4FCC-9097-DA3C5EFC259F}">
      <dgm:prSet/>
      <dgm:spPr/>
      <dgm:t>
        <a:bodyPr/>
        <a:lstStyle/>
        <a:p>
          <a:endParaRPr lang="en-US"/>
        </a:p>
      </dgm:t>
    </dgm:pt>
    <dgm:pt modelId="{421FCA07-B022-44B3-87C0-DB9AC755AA86}" type="sibTrans" cxnId="{ED85C4CC-DE4F-4FCC-9097-DA3C5EFC259F}">
      <dgm:prSet/>
      <dgm:spPr/>
      <dgm:t>
        <a:bodyPr/>
        <a:lstStyle/>
        <a:p>
          <a:endParaRPr lang="en-US"/>
        </a:p>
      </dgm:t>
    </dgm:pt>
    <dgm:pt modelId="{75B950CD-6CE7-4437-9966-31FEB289D4DA}">
      <dgm:prSet/>
      <dgm:spPr/>
      <dgm:t>
        <a:bodyPr/>
        <a:lstStyle/>
        <a:p>
          <a:r>
            <a:rPr lang="en-GB"/>
            <a:t>Not a sanction</a:t>
          </a:r>
          <a:endParaRPr lang="en-US"/>
        </a:p>
      </dgm:t>
    </dgm:pt>
    <dgm:pt modelId="{25E53AE1-106C-4DC2-896A-8631E8C103E0}" type="parTrans" cxnId="{C9E90BCD-D064-4561-8B6F-CD82468A2D2D}">
      <dgm:prSet/>
      <dgm:spPr/>
      <dgm:t>
        <a:bodyPr/>
        <a:lstStyle/>
        <a:p>
          <a:endParaRPr lang="en-US"/>
        </a:p>
      </dgm:t>
    </dgm:pt>
    <dgm:pt modelId="{7E70810E-E86A-460E-8CA2-2738915ECAB8}" type="sibTrans" cxnId="{C9E90BCD-D064-4561-8B6F-CD82468A2D2D}">
      <dgm:prSet/>
      <dgm:spPr/>
      <dgm:t>
        <a:bodyPr/>
        <a:lstStyle/>
        <a:p>
          <a:endParaRPr lang="en-US"/>
        </a:p>
      </dgm:t>
    </dgm:pt>
    <dgm:pt modelId="{C7DA78DF-9614-485D-AF16-1176AE063852}">
      <dgm:prSet/>
      <dgm:spPr/>
      <dgm:t>
        <a:bodyPr/>
        <a:lstStyle/>
        <a:p>
          <a:r>
            <a:rPr lang="en-GB"/>
            <a:t>-  Seals (Infants)</a:t>
          </a:r>
          <a:endParaRPr lang="en-US"/>
        </a:p>
      </dgm:t>
    </dgm:pt>
    <dgm:pt modelId="{DD0BDCB2-5E10-410A-86AD-725F0E1A9CDD}" type="parTrans" cxnId="{537D2B19-74B3-48FA-A9FE-3386CFB499CA}">
      <dgm:prSet/>
      <dgm:spPr/>
      <dgm:t>
        <a:bodyPr/>
        <a:lstStyle/>
        <a:p>
          <a:endParaRPr lang="en-US"/>
        </a:p>
      </dgm:t>
    </dgm:pt>
    <dgm:pt modelId="{C1D696E0-CFD8-4BD7-A311-108DB39B463A}" type="sibTrans" cxnId="{537D2B19-74B3-48FA-A9FE-3386CFB499CA}">
      <dgm:prSet/>
      <dgm:spPr/>
      <dgm:t>
        <a:bodyPr/>
        <a:lstStyle/>
        <a:p>
          <a:endParaRPr lang="en-US"/>
        </a:p>
      </dgm:t>
    </dgm:pt>
    <dgm:pt modelId="{8BAC3148-FD7E-48C1-A4BE-C1495639A4EF}">
      <dgm:prSet/>
      <dgm:spPr/>
      <dgm:t>
        <a:bodyPr/>
        <a:lstStyle/>
        <a:p>
          <a:r>
            <a:rPr lang="en-GB"/>
            <a:t>Meet and great   </a:t>
          </a:r>
          <a:endParaRPr lang="en-US"/>
        </a:p>
      </dgm:t>
    </dgm:pt>
    <dgm:pt modelId="{7A47B68D-90D7-484F-81DB-37203E7C963D}" type="parTrans" cxnId="{47ACC2DE-A1D7-439F-B093-EC92DDAAF0C8}">
      <dgm:prSet/>
      <dgm:spPr/>
      <dgm:t>
        <a:bodyPr/>
        <a:lstStyle/>
        <a:p>
          <a:endParaRPr lang="en-US"/>
        </a:p>
      </dgm:t>
    </dgm:pt>
    <dgm:pt modelId="{70074058-B1C3-407A-8AC1-C53F9D464DB9}" type="sibTrans" cxnId="{47ACC2DE-A1D7-439F-B093-EC92DDAAF0C8}">
      <dgm:prSet/>
      <dgm:spPr/>
      <dgm:t>
        <a:bodyPr/>
        <a:lstStyle/>
        <a:p>
          <a:endParaRPr lang="en-US"/>
        </a:p>
      </dgm:t>
    </dgm:pt>
    <dgm:pt modelId="{A43C186D-7E65-4DDC-AAB5-5C88BF87989D}">
      <dgm:prSet/>
      <dgm:spPr/>
      <dgm:t>
        <a:bodyPr/>
        <a:lstStyle/>
        <a:p>
          <a:r>
            <a:rPr lang="en-GB"/>
            <a:t>Snack, story, start again </a:t>
          </a:r>
          <a:endParaRPr lang="en-US"/>
        </a:p>
      </dgm:t>
    </dgm:pt>
    <dgm:pt modelId="{A68D6D25-B8EA-4759-B485-081F7B2B979B}" type="parTrans" cxnId="{6370AF04-4056-4F33-9C7D-07E680805EC4}">
      <dgm:prSet/>
      <dgm:spPr/>
      <dgm:t>
        <a:bodyPr/>
        <a:lstStyle/>
        <a:p>
          <a:endParaRPr lang="en-US"/>
        </a:p>
      </dgm:t>
    </dgm:pt>
    <dgm:pt modelId="{250E49FB-D33A-4BF1-8EE7-CC496B034B6D}" type="sibTrans" cxnId="{6370AF04-4056-4F33-9C7D-07E680805EC4}">
      <dgm:prSet/>
      <dgm:spPr/>
      <dgm:t>
        <a:bodyPr/>
        <a:lstStyle/>
        <a:p>
          <a:endParaRPr lang="en-US"/>
        </a:p>
      </dgm:t>
    </dgm:pt>
    <dgm:pt modelId="{D6EF324F-718B-4458-A84B-3E4EB9091469}">
      <dgm:prSet/>
      <dgm:spPr/>
      <dgm:t>
        <a:bodyPr/>
        <a:lstStyle/>
        <a:p>
          <a:r>
            <a:rPr lang="en-GB"/>
            <a:t>Sessions for groups (based on SDQ)</a:t>
          </a:r>
          <a:endParaRPr lang="en-US"/>
        </a:p>
      </dgm:t>
    </dgm:pt>
    <dgm:pt modelId="{135851E3-3B72-480A-AC0F-1AABFB75BCD2}" type="parTrans" cxnId="{CF536983-8EDB-472E-B9C3-576E358C2441}">
      <dgm:prSet/>
      <dgm:spPr/>
      <dgm:t>
        <a:bodyPr/>
        <a:lstStyle/>
        <a:p>
          <a:endParaRPr lang="en-US"/>
        </a:p>
      </dgm:t>
    </dgm:pt>
    <dgm:pt modelId="{2155E4CC-04BB-4A6D-B26A-B5D41332E56F}" type="sibTrans" cxnId="{CF536983-8EDB-472E-B9C3-576E358C2441}">
      <dgm:prSet/>
      <dgm:spPr/>
      <dgm:t>
        <a:bodyPr/>
        <a:lstStyle/>
        <a:p>
          <a:endParaRPr lang="en-US"/>
        </a:p>
      </dgm:t>
    </dgm:pt>
    <dgm:pt modelId="{E1579C70-57C0-4BC7-9D06-DC46B557695E}">
      <dgm:prSet/>
      <dgm:spPr/>
      <dgm:t>
        <a:bodyPr/>
        <a:lstStyle/>
        <a:p>
          <a:r>
            <a:rPr lang="en-GB"/>
            <a:t>1:1 time </a:t>
          </a:r>
          <a:endParaRPr lang="en-US"/>
        </a:p>
      </dgm:t>
    </dgm:pt>
    <dgm:pt modelId="{654B0292-E64C-41B6-8E49-0FE635D2E808}" type="parTrans" cxnId="{67F5ED83-E7B8-4399-89AE-D55DA9357B34}">
      <dgm:prSet/>
      <dgm:spPr/>
      <dgm:t>
        <a:bodyPr/>
        <a:lstStyle/>
        <a:p>
          <a:endParaRPr lang="en-US"/>
        </a:p>
      </dgm:t>
    </dgm:pt>
    <dgm:pt modelId="{A38264EC-D66F-4D58-8DAA-EEFDAAC86C3A}" type="sibTrans" cxnId="{67F5ED83-E7B8-4399-89AE-D55DA9357B34}">
      <dgm:prSet/>
      <dgm:spPr/>
      <dgm:t>
        <a:bodyPr/>
        <a:lstStyle/>
        <a:p>
          <a:endParaRPr lang="en-US"/>
        </a:p>
      </dgm:t>
    </dgm:pt>
    <dgm:pt modelId="{EE9D3AB0-C611-4284-AC67-E594AE637504}">
      <dgm:prSet/>
      <dgm:spPr/>
      <dgm:t>
        <a:bodyPr/>
        <a:lstStyle/>
        <a:p>
          <a:r>
            <a:rPr lang="en-GB"/>
            <a:t>PALs (Juniors) </a:t>
          </a:r>
          <a:endParaRPr lang="en-US"/>
        </a:p>
      </dgm:t>
    </dgm:pt>
    <dgm:pt modelId="{3B08F600-8D7F-4373-94F8-70B6192A2879}" type="parTrans" cxnId="{BF06C56C-F800-4396-8B5C-E108E0B4870B}">
      <dgm:prSet/>
      <dgm:spPr/>
      <dgm:t>
        <a:bodyPr/>
        <a:lstStyle/>
        <a:p>
          <a:endParaRPr lang="en-US"/>
        </a:p>
      </dgm:t>
    </dgm:pt>
    <dgm:pt modelId="{F318F1DF-FB48-4B15-92D1-F7518A7013CF}" type="sibTrans" cxnId="{BF06C56C-F800-4396-8B5C-E108E0B4870B}">
      <dgm:prSet/>
      <dgm:spPr/>
      <dgm:t>
        <a:bodyPr/>
        <a:lstStyle/>
        <a:p>
          <a:endParaRPr lang="en-US"/>
        </a:p>
      </dgm:t>
    </dgm:pt>
    <dgm:pt modelId="{EDDF4ACD-5F56-43BC-A91E-FB8ED4C0E55C}">
      <dgm:prSet/>
      <dgm:spPr/>
      <dgm:t>
        <a:bodyPr/>
        <a:lstStyle/>
        <a:p>
          <a:r>
            <a:rPr lang="en-GB"/>
            <a:t>Sensory circuits </a:t>
          </a:r>
          <a:endParaRPr lang="en-US"/>
        </a:p>
      </dgm:t>
    </dgm:pt>
    <dgm:pt modelId="{E5C9434A-478B-4988-8942-AC1DA1003062}" type="parTrans" cxnId="{D02885C9-6DEB-4E25-B230-DD69A110748C}">
      <dgm:prSet/>
      <dgm:spPr/>
      <dgm:t>
        <a:bodyPr/>
        <a:lstStyle/>
        <a:p>
          <a:endParaRPr lang="en-US"/>
        </a:p>
      </dgm:t>
    </dgm:pt>
    <dgm:pt modelId="{AB28A051-7FC5-41CC-BDB0-3CDEB26C6968}" type="sibTrans" cxnId="{D02885C9-6DEB-4E25-B230-DD69A110748C}">
      <dgm:prSet/>
      <dgm:spPr/>
      <dgm:t>
        <a:bodyPr/>
        <a:lstStyle/>
        <a:p>
          <a:endParaRPr lang="en-US"/>
        </a:p>
      </dgm:t>
    </dgm:pt>
    <dgm:pt modelId="{A17C3586-9BDA-4876-B36E-DFDEF96F4ED0}">
      <dgm:prSet/>
      <dgm:spPr/>
      <dgm:t>
        <a:bodyPr/>
        <a:lstStyle/>
        <a:p>
          <a:r>
            <a:rPr lang="en-GB"/>
            <a:t>Keys to PALs </a:t>
          </a:r>
          <a:endParaRPr lang="en-US"/>
        </a:p>
      </dgm:t>
    </dgm:pt>
    <dgm:pt modelId="{4DFBC8C7-9BC8-45B2-BA13-771899BFCA85}" type="parTrans" cxnId="{CC31C0EB-1F5A-4AE8-9EFE-E1B6D0697B10}">
      <dgm:prSet/>
      <dgm:spPr/>
      <dgm:t>
        <a:bodyPr/>
        <a:lstStyle/>
        <a:p>
          <a:endParaRPr lang="en-US"/>
        </a:p>
      </dgm:t>
    </dgm:pt>
    <dgm:pt modelId="{BF917F71-1AFA-493C-9DF1-DACB66A3DFF6}" type="sibTrans" cxnId="{CC31C0EB-1F5A-4AE8-9EFE-E1B6D0697B10}">
      <dgm:prSet/>
      <dgm:spPr/>
      <dgm:t>
        <a:bodyPr/>
        <a:lstStyle/>
        <a:p>
          <a:endParaRPr lang="en-US"/>
        </a:p>
      </dgm:t>
    </dgm:pt>
    <dgm:pt modelId="{29E13717-F1DA-4116-A7F2-AA34E0389317}">
      <dgm:prSet/>
      <dgm:spPr/>
      <dgm:t>
        <a:bodyPr/>
        <a:lstStyle/>
        <a:p>
          <a:r>
            <a:rPr lang="en-GB"/>
            <a:t>Key pupils </a:t>
          </a:r>
          <a:endParaRPr lang="en-US"/>
        </a:p>
      </dgm:t>
    </dgm:pt>
    <dgm:pt modelId="{3A1AD990-2B69-416D-84F6-2466EA33594C}" type="parTrans" cxnId="{D7FE0E93-D2AB-4C9D-8F1E-F1B950A0478B}">
      <dgm:prSet/>
      <dgm:spPr/>
      <dgm:t>
        <a:bodyPr/>
        <a:lstStyle/>
        <a:p>
          <a:endParaRPr lang="en-US"/>
        </a:p>
      </dgm:t>
    </dgm:pt>
    <dgm:pt modelId="{D064683E-E5FC-4134-AD86-CCCAEF37BB26}" type="sibTrans" cxnId="{D7FE0E93-D2AB-4C9D-8F1E-F1B950A0478B}">
      <dgm:prSet/>
      <dgm:spPr/>
      <dgm:t>
        <a:bodyPr/>
        <a:lstStyle/>
        <a:p>
          <a:endParaRPr lang="en-US"/>
        </a:p>
      </dgm:t>
    </dgm:pt>
    <dgm:pt modelId="{E5ADC904-FFDA-459F-97CA-CBE5D66247DA}">
      <dgm:prSet/>
      <dgm:spPr/>
      <dgm:t>
        <a:bodyPr/>
        <a:lstStyle/>
        <a:p>
          <a:r>
            <a:rPr lang="en-GB"/>
            <a:t>1:1 time &amp; interventions (based on SDQ)</a:t>
          </a:r>
          <a:endParaRPr lang="en-US"/>
        </a:p>
      </dgm:t>
    </dgm:pt>
    <dgm:pt modelId="{7637695D-9A6F-4BFF-A2F2-CA35D80118B0}" type="parTrans" cxnId="{463448C2-8F17-4B2B-A933-BFCDA4A57815}">
      <dgm:prSet/>
      <dgm:spPr/>
      <dgm:t>
        <a:bodyPr/>
        <a:lstStyle/>
        <a:p>
          <a:endParaRPr lang="en-US"/>
        </a:p>
      </dgm:t>
    </dgm:pt>
    <dgm:pt modelId="{AB45C9CF-8075-47BA-AE17-775CBEA9F12A}" type="sibTrans" cxnId="{463448C2-8F17-4B2B-A933-BFCDA4A57815}">
      <dgm:prSet/>
      <dgm:spPr/>
      <dgm:t>
        <a:bodyPr/>
        <a:lstStyle/>
        <a:p>
          <a:endParaRPr lang="en-US"/>
        </a:p>
      </dgm:t>
    </dgm:pt>
    <dgm:pt modelId="{ABE2710D-D1C8-450E-9DA7-DB0D34BD6EFD}" type="pres">
      <dgm:prSet presAssocID="{F6712BF2-91ED-40D1-A826-4ED4B5419CBE}" presName="linear" presStyleCnt="0">
        <dgm:presLayoutVars>
          <dgm:animLvl val="lvl"/>
          <dgm:resizeHandles val="exact"/>
        </dgm:presLayoutVars>
      </dgm:prSet>
      <dgm:spPr/>
    </dgm:pt>
    <dgm:pt modelId="{6290F23C-AEA5-4968-A853-8F1D491F4AE8}" type="pres">
      <dgm:prSet presAssocID="{446587C3-D479-4804-AD01-61C7C3A0F996}" presName="parentText" presStyleLbl="node1" presStyleIdx="0" presStyleCnt="6">
        <dgm:presLayoutVars>
          <dgm:chMax val="0"/>
          <dgm:bulletEnabled val="1"/>
        </dgm:presLayoutVars>
      </dgm:prSet>
      <dgm:spPr/>
    </dgm:pt>
    <dgm:pt modelId="{65E5B2B2-7176-4BB7-BFAD-3C5BE151299E}" type="pres">
      <dgm:prSet presAssocID="{00D8F6D4-798B-4F78-A8A6-ECBF2113C67D}" presName="spacer" presStyleCnt="0"/>
      <dgm:spPr/>
    </dgm:pt>
    <dgm:pt modelId="{43FDAE33-26FD-4E9E-9633-D7C06FA3C5C9}" type="pres">
      <dgm:prSet presAssocID="{00211075-C98A-4A74-9F32-AF250CDC6EDB}" presName="parentText" presStyleLbl="node1" presStyleIdx="1" presStyleCnt="6">
        <dgm:presLayoutVars>
          <dgm:chMax val="0"/>
          <dgm:bulletEnabled val="1"/>
        </dgm:presLayoutVars>
      </dgm:prSet>
      <dgm:spPr/>
    </dgm:pt>
    <dgm:pt modelId="{BDCA5A2F-62F5-43E0-9539-1C4EC7817866}" type="pres">
      <dgm:prSet presAssocID="{787769F8-FDF0-4FB8-9691-CD8598A00115}" presName="spacer" presStyleCnt="0"/>
      <dgm:spPr/>
    </dgm:pt>
    <dgm:pt modelId="{03BC529D-9B70-418D-BA1C-81E1ADB0E290}" type="pres">
      <dgm:prSet presAssocID="{04978D59-CEF3-4546-80E2-2B309BEE7A9C}" presName="parentText" presStyleLbl="node1" presStyleIdx="2" presStyleCnt="6">
        <dgm:presLayoutVars>
          <dgm:chMax val="0"/>
          <dgm:bulletEnabled val="1"/>
        </dgm:presLayoutVars>
      </dgm:prSet>
      <dgm:spPr/>
    </dgm:pt>
    <dgm:pt modelId="{3014A6E4-C5C2-4AE9-8483-0B38C0E22E9B}" type="pres">
      <dgm:prSet presAssocID="{421FCA07-B022-44B3-87C0-DB9AC755AA86}" presName="spacer" presStyleCnt="0"/>
      <dgm:spPr/>
    </dgm:pt>
    <dgm:pt modelId="{0094FF2E-B7AE-4951-9C91-D3CE76769D52}" type="pres">
      <dgm:prSet presAssocID="{75B950CD-6CE7-4437-9966-31FEB289D4DA}" presName="parentText" presStyleLbl="node1" presStyleIdx="3" presStyleCnt="6">
        <dgm:presLayoutVars>
          <dgm:chMax val="0"/>
          <dgm:bulletEnabled val="1"/>
        </dgm:presLayoutVars>
      </dgm:prSet>
      <dgm:spPr/>
    </dgm:pt>
    <dgm:pt modelId="{AE14EB28-8AAA-4FE7-8DF1-35A3FDEC1C3D}" type="pres">
      <dgm:prSet presAssocID="{7E70810E-E86A-460E-8CA2-2738915ECAB8}" presName="spacer" presStyleCnt="0"/>
      <dgm:spPr/>
    </dgm:pt>
    <dgm:pt modelId="{EA05052A-618E-4A96-9109-398EE2E109BD}" type="pres">
      <dgm:prSet presAssocID="{C7DA78DF-9614-485D-AF16-1176AE063852}" presName="parentText" presStyleLbl="node1" presStyleIdx="4" presStyleCnt="6">
        <dgm:presLayoutVars>
          <dgm:chMax val="0"/>
          <dgm:bulletEnabled val="1"/>
        </dgm:presLayoutVars>
      </dgm:prSet>
      <dgm:spPr/>
    </dgm:pt>
    <dgm:pt modelId="{72B1CCEE-C746-47C7-94BB-FCA1D7EAA41B}" type="pres">
      <dgm:prSet presAssocID="{C7DA78DF-9614-485D-AF16-1176AE063852}" presName="childText" presStyleLbl="revTx" presStyleIdx="0" presStyleCnt="2">
        <dgm:presLayoutVars>
          <dgm:bulletEnabled val="1"/>
        </dgm:presLayoutVars>
      </dgm:prSet>
      <dgm:spPr/>
    </dgm:pt>
    <dgm:pt modelId="{F9798DE6-6EE2-49FA-B9AC-5D0ED2F5013A}" type="pres">
      <dgm:prSet presAssocID="{EE9D3AB0-C611-4284-AC67-E594AE637504}" presName="parentText" presStyleLbl="node1" presStyleIdx="5" presStyleCnt="6">
        <dgm:presLayoutVars>
          <dgm:chMax val="0"/>
          <dgm:bulletEnabled val="1"/>
        </dgm:presLayoutVars>
      </dgm:prSet>
      <dgm:spPr/>
    </dgm:pt>
    <dgm:pt modelId="{49E0F06A-02DA-424A-8D54-7C3578AA7A35}" type="pres">
      <dgm:prSet presAssocID="{EE9D3AB0-C611-4284-AC67-E594AE637504}" presName="childText" presStyleLbl="revTx" presStyleIdx="1" presStyleCnt="2">
        <dgm:presLayoutVars>
          <dgm:bulletEnabled val="1"/>
        </dgm:presLayoutVars>
      </dgm:prSet>
      <dgm:spPr/>
    </dgm:pt>
  </dgm:ptLst>
  <dgm:cxnLst>
    <dgm:cxn modelId="{6370AF04-4056-4F33-9C7D-07E680805EC4}" srcId="{C7DA78DF-9614-485D-AF16-1176AE063852}" destId="{A43C186D-7E65-4DDC-AAB5-5C88BF87989D}" srcOrd="1" destOrd="0" parTransId="{A68D6D25-B8EA-4759-B485-081F7B2B979B}" sibTransId="{250E49FB-D33A-4BF1-8EE7-CC496B034B6D}"/>
    <dgm:cxn modelId="{D4834E0E-0D5B-48CF-B9FB-B4E0CC461449}" type="presOf" srcId="{75B950CD-6CE7-4437-9966-31FEB289D4DA}" destId="{0094FF2E-B7AE-4951-9C91-D3CE76769D52}" srcOrd="0" destOrd="0" presId="urn:microsoft.com/office/officeart/2005/8/layout/vList2"/>
    <dgm:cxn modelId="{91DE7811-A36A-4EF4-9B08-C9A39FA91B49}" type="presOf" srcId="{C7DA78DF-9614-485D-AF16-1176AE063852}" destId="{EA05052A-618E-4A96-9109-398EE2E109BD}" srcOrd="0" destOrd="0" presId="urn:microsoft.com/office/officeart/2005/8/layout/vList2"/>
    <dgm:cxn modelId="{537D2B19-74B3-48FA-A9FE-3386CFB499CA}" srcId="{F6712BF2-91ED-40D1-A826-4ED4B5419CBE}" destId="{C7DA78DF-9614-485D-AF16-1176AE063852}" srcOrd="4" destOrd="0" parTransId="{DD0BDCB2-5E10-410A-86AD-725F0E1A9CDD}" sibTransId="{C1D696E0-CFD8-4BD7-A311-108DB39B463A}"/>
    <dgm:cxn modelId="{FBF5B326-A008-4090-9198-5968A182007D}" type="presOf" srcId="{29E13717-F1DA-4116-A7F2-AA34E0389317}" destId="{49E0F06A-02DA-424A-8D54-7C3578AA7A35}" srcOrd="0" destOrd="2" presId="urn:microsoft.com/office/officeart/2005/8/layout/vList2"/>
    <dgm:cxn modelId="{B81F9432-E447-4CAA-BA95-A095712FAAB3}" type="presOf" srcId="{EDDF4ACD-5F56-43BC-A91E-FB8ED4C0E55C}" destId="{49E0F06A-02DA-424A-8D54-7C3578AA7A35}" srcOrd="0" destOrd="0" presId="urn:microsoft.com/office/officeart/2005/8/layout/vList2"/>
    <dgm:cxn modelId="{547C3141-5769-42CA-BD99-8E351ADFA5B1}" srcId="{F6712BF2-91ED-40D1-A826-4ED4B5419CBE}" destId="{446587C3-D479-4804-AD01-61C7C3A0F996}" srcOrd="0" destOrd="0" parTransId="{F0A2341B-A3AB-43CF-8366-7BB32218B37F}" sibTransId="{00D8F6D4-798B-4F78-A8A6-ECBF2113C67D}"/>
    <dgm:cxn modelId="{4760FE48-23A3-41C7-B4F1-2D8F6CD4BB87}" type="presOf" srcId="{D6EF324F-718B-4458-A84B-3E4EB9091469}" destId="{72B1CCEE-C746-47C7-94BB-FCA1D7EAA41B}" srcOrd="0" destOrd="2" presId="urn:microsoft.com/office/officeart/2005/8/layout/vList2"/>
    <dgm:cxn modelId="{4BDDBD6B-9B9E-4C44-8480-A0A0304A40AE}" type="presOf" srcId="{04978D59-CEF3-4546-80E2-2B309BEE7A9C}" destId="{03BC529D-9B70-418D-BA1C-81E1ADB0E290}" srcOrd="0" destOrd="0" presId="urn:microsoft.com/office/officeart/2005/8/layout/vList2"/>
    <dgm:cxn modelId="{BF06C56C-F800-4396-8B5C-E108E0B4870B}" srcId="{F6712BF2-91ED-40D1-A826-4ED4B5419CBE}" destId="{EE9D3AB0-C611-4284-AC67-E594AE637504}" srcOrd="5" destOrd="0" parTransId="{3B08F600-8D7F-4373-94F8-70B6192A2879}" sibTransId="{F318F1DF-FB48-4B15-92D1-F7518A7013CF}"/>
    <dgm:cxn modelId="{FDA57182-5FAE-457A-B85C-F3B4A813D356}" type="presOf" srcId="{00211075-C98A-4A74-9F32-AF250CDC6EDB}" destId="{43FDAE33-26FD-4E9E-9633-D7C06FA3C5C9}" srcOrd="0" destOrd="0" presId="urn:microsoft.com/office/officeart/2005/8/layout/vList2"/>
    <dgm:cxn modelId="{CF536983-8EDB-472E-B9C3-576E358C2441}" srcId="{C7DA78DF-9614-485D-AF16-1176AE063852}" destId="{D6EF324F-718B-4458-A84B-3E4EB9091469}" srcOrd="2" destOrd="0" parTransId="{135851E3-3B72-480A-AC0F-1AABFB75BCD2}" sibTransId="{2155E4CC-04BB-4A6D-B26A-B5D41332E56F}"/>
    <dgm:cxn modelId="{67F5ED83-E7B8-4399-89AE-D55DA9357B34}" srcId="{C7DA78DF-9614-485D-AF16-1176AE063852}" destId="{E1579C70-57C0-4BC7-9D06-DC46B557695E}" srcOrd="3" destOrd="0" parTransId="{654B0292-E64C-41B6-8E49-0FE635D2E808}" sibTransId="{A38264EC-D66F-4D58-8DAA-EEFDAAC86C3A}"/>
    <dgm:cxn modelId="{7F62F18D-CCDB-4339-8484-6B8C6F1F9911}" type="presOf" srcId="{446587C3-D479-4804-AD01-61C7C3A0F996}" destId="{6290F23C-AEA5-4968-A853-8F1D491F4AE8}" srcOrd="0" destOrd="0" presId="urn:microsoft.com/office/officeart/2005/8/layout/vList2"/>
    <dgm:cxn modelId="{D7FE0E93-D2AB-4C9D-8F1E-F1B950A0478B}" srcId="{EE9D3AB0-C611-4284-AC67-E594AE637504}" destId="{29E13717-F1DA-4116-A7F2-AA34E0389317}" srcOrd="2" destOrd="0" parTransId="{3A1AD990-2B69-416D-84F6-2466EA33594C}" sibTransId="{D064683E-E5FC-4134-AD86-CCCAEF37BB26}"/>
    <dgm:cxn modelId="{342A75B2-4C23-4E46-BC30-ACD4BCED7FE7}" type="presOf" srcId="{8BAC3148-FD7E-48C1-A4BE-C1495639A4EF}" destId="{72B1CCEE-C746-47C7-94BB-FCA1D7EAA41B}" srcOrd="0" destOrd="0" presId="urn:microsoft.com/office/officeart/2005/8/layout/vList2"/>
    <dgm:cxn modelId="{7F92A4B5-F9FE-4A68-B655-D9E8DF069D2F}" type="presOf" srcId="{E5ADC904-FFDA-459F-97CA-CBE5D66247DA}" destId="{49E0F06A-02DA-424A-8D54-7C3578AA7A35}" srcOrd="0" destOrd="3" presId="urn:microsoft.com/office/officeart/2005/8/layout/vList2"/>
    <dgm:cxn modelId="{84D986B8-80DB-42CF-B55F-66CD4AF703FA}" type="presOf" srcId="{A43C186D-7E65-4DDC-AAB5-5C88BF87989D}" destId="{72B1CCEE-C746-47C7-94BB-FCA1D7EAA41B}" srcOrd="0" destOrd="1" presId="urn:microsoft.com/office/officeart/2005/8/layout/vList2"/>
    <dgm:cxn modelId="{463448C2-8F17-4B2B-A933-BFCDA4A57815}" srcId="{EE9D3AB0-C611-4284-AC67-E594AE637504}" destId="{E5ADC904-FFDA-459F-97CA-CBE5D66247DA}" srcOrd="3" destOrd="0" parTransId="{7637695D-9A6F-4BFF-A2F2-CA35D80118B0}" sibTransId="{AB45C9CF-8075-47BA-AE17-775CBEA9F12A}"/>
    <dgm:cxn modelId="{D02885C9-6DEB-4E25-B230-DD69A110748C}" srcId="{EE9D3AB0-C611-4284-AC67-E594AE637504}" destId="{EDDF4ACD-5F56-43BC-A91E-FB8ED4C0E55C}" srcOrd="0" destOrd="0" parTransId="{E5C9434A-478B-4988-8942-AC1DA1003062}" sibTransId="{AB28A051-7FC5-41CC-BDB0-3CDEB26C6968}"/>
    <dgm:cxn modelId="{ED85C4CC-DE4F-4FCC-9097-DA3C5EFC259F}" srcId="{F6712BF2-91ED-40D1-A826-4ED4B5419CBE}" destId="{04978D59-CEF3-4546-80E2-2B309BEE7A9C}" srcOrd="2" destOrd="0" parTransId="{AC88B855-8A58-4EE7-BEFD-ACC5E15F5D31}" sibTransId="{421FCA07-B022-44B3-87C0-DB9AC755AA86}"/>
    <dgm:cxn modelId="{C9E90BCD-D064-4561-8B6F-CD82468A2D2D}" srcId="{F6712BF2-91ED-40D1-A826-4ED4B5419CBE}" destId="{75B950CD-6CE7-4437-9966-31FEB289D4DA}" srcOrd="3" destOrd="0" parTransId="{25E53AE1-106C-4DC2-896A-8631E8C103E0}" sibTransId="{7E70810E-E86A-460E-8CA2-2738915ECAB8}"/>
    <dgm:cxn modelId="{47ACC2DE-A1D7-439F-B093-EC92DDAAF0C8}" srcId="{C7DA78DF-9614-485D-AF16-1176AE063852}" destId="{8BAC3148-FD7E-48C1-A4BE-C1495639A4EF}" srcOrd="0" destOrd="0" parTransId="{7A47B68D-90D7-484F-81DB-37203E7C963D}" sibTransId="{70074058-B1C3-407A-8AC1-C53F9D464DB9}"/>
    <dgm:cxn modelId="{5C225FE0-6C99-484C-9E67-F18C8EAFAED9}" type="presOf" srcId="{E1579C70-57C0-4BC7-9D06-DC46B557695E}" destId="{72B1CCEE-C746-47C7-94BB-FCA1D7EAA41B}" srcOrd="0" destOrd="3" presId="urn:microsoft.com/office/officeart/2005/8/layout/vList2"/>
    <dgm:cxn modelId="{CC31C0EB-1F5A-4AE8-9EFE-E1B6D0697B10}" srcId="{EE9D3AB0-C611-4284-AC67-E594AE637504}" destId="{A17C3586-9BDA-4876-B36E-DFDEF96F4ED0}" srcOrd="1" destOrd="0" parTransId="{4DFBC8C7-9BC8-45B2-BA13-771899BFCA85}" sibTransId="{BF917F71-1AFA-493C-9DF1-DACB66A3DFF6}"/>
    <dgm:cxn modelId="{9D7BA8EE-EDB1-4569-9283-49D6C4F9350F}" type="presOf" srcId="{A17C3586-9BDA-4876-B36E-DFDEF96F4ED0}" destId="{49E0F06A-02DA-424A-8D54-7C3578AA7A35}" srcOrd="0" destOrd="1" presId="urn:microsoft.com/office/officeart/2005/8/layout/vList2"/>
    <dgm:cxn modelId="{69A126F5-AF36-487B-BFFD-AC1E5C691F86}" type="presOf" srcId="{EE9D3AB0-C611-4284-AC67-E594AE637504}" destId="{F9798DE6-6EE2-49FA-B9AC-5D0ED2F5013A}" srcOrd="0" destOrd="0" presId="urn:microsoft.com/office/officeart/2005/8/layout/vList2"/>
    <dgm:cxn modelId="{FD7E2DFA-2032-42B8-9E6C-42460662BC71}" type="presOf" srcId="{F6712BF2-91ED-40D1-A826-4ED4B5419CBE}" destId="{ABE2710D-D1C8-450E-9DA7-DB0D34BD6EFD}" srcOrd="0" destOrd="0" presId="urn:microsoft.com/office/officeart/2005/8/layout/vList2"/>
    <dgm:cxn modelId="{DD6E6DFD-581E-4015-9DC4-C550095357D0}" srcId="{F6712BF2-91ED-40D1-A826-4ED4B5419CBE}" destId="{00211075-C98A-4A74-9F32-AF250CDC6EDB}" srcOrd="1" destOrd="0" parTransId="{24E321B6-49AE-49EC-BD95-880215DB2003}" sibTransId="{787769F8-FDF0-4FB8-9691-CD8598A00115}"/>
    <dgm:cxn modelId="{15AE7C65-72AD-4128-87A0-F1EF46B8ED9F}" type="presParOf" srcId="{ABE2710D-D1C8-450E-9DA7-DB0D34BD6EFD}" destId="{6290F23C-AEA5-4968-A853-8F1D491F4AE8}" srcOrd="0" destOrd="0" presId="urn:microsoft.com/office/officeart/2005/8/layout/vList2"/>
    <dgm:cxn modelId="{68D7E4D8-55A0-4CD9-B338-B53794D0F48F}" type="presParOf" srcId="{ABE2710D-D1C8-450E-9DA7-DB0D34BD6EFD}" destId="{65E5B2B2-7176-4BB7-BFAD-3C5BE151299E}" srcOrd="1" destOrd="0" presId="urn:microsoft.com/office/officeart/2005/8/layout/vList2"/>
    <dgm:cxn modelId="{1ED99960-18BA-4610-95F7-A237127B56CF}" type="presParOf" srcId="{ABE2710D-D1C8-450E-9DA7-DB0D34BD6EFD}" destId="{43FDAE33-26FD-4E9E-9633-D7C06FA3C5C9}" srcOrd="2" destOrd="0" presId="urn:microsoft.com/office/officeart/2005/8/layout/vList2"/>
    <dgm:cxn modelId="{E769D3F4-2CDD-40C1-BFD5-2BA2B5E06D80}" type="presParOf" srcId="{ABE2710D-D1C8-450E-9DA7-DB0D34BD6EFD}" destId="{BDCA5A2F-62F5-43E0-9539-1C4EC7817866}" srcOrd="3" destOrd="0" presId="urn:microsoft.com/office/officeart/2005/8/layout/vList2"/>
    <dgm:cxn modelId="{1B7E8F7D-D3D5-41BA-A888-B594646A1955}" type="presParOf" srcId="{ABE2710D-D1C8-450E-9DA7-DB0D34BD6EFD}" destId="{03BC529D-9B70-418D-BA1C-81E1ADB0E290}" srcOrd="4" destOrd="0" presId="urn:microsoft.com/office/officeart/2005/8/layout/vList2"/>
    <dgm:cxn modelId="{9EFADB30-EEFC-4B12-BD18-930A3F2D83A5}" type="presParOf" srcId="{ABE2710D-D1C8-450E-9DA7-DB0D34BD6EFD}" destId="{3014A6E4-C5C2-4AE9-8483-0B38C0E22E9B}" srcOrd="5" destOrd="0" presId="urn:microsoft.com/office/officeart/2005/8/layout/vList2"/>
    <dgm:cxn modelId="{7DD5E896-051F-4A53-A489-B4E6265A3CA2}" type="presParOf" srcId="{ABE2710D-D1C8-450E-9DA7-DB0D34BD6EFD}" destId="{0094FF2E-B7AE-4951-9C91-D3CE76769D52}" srcOrd="6" destOrd="0" presId="urn:microsoft.com/office/officeart/2005/8/layout/vList2"/>
    <dgm:cxn modelId="{FF791826-D7FB-4BF0-971C-0E26EC3F9686}" type="presParOf" srcId="{ABE2710D-D1C8-450E-9DA7-DB0D34BD6EFD}" destId="{AE14EB28-8AAA-4FE7-8DF1-35A3FDEC1C3D}" srcOrd="7" destOrd="0" presId="urn:microsoft.com/office/officeart/2005/8/layout/vList2"/>
    <dgm:cxn modelId="{5FEC9C35-2D14-4A04-A2D1-E5496BAE6E7A}" type="presParOf" srcId="{ABE2710D-D1C8-450E-9DA7-DB0D34BD6EFD}" destId="{EA05052A-618E-4A96-9109-398EE2E109BD}" srcOrd="8" destOrd="0" presId="urn:microsoft.com/office/officeart/2005/8/layout/vList2"/>
    <dgm:cxn modelId="{1CFA619C-08E6-4957-9B5B-F731C23CF835}" type="presParOf" srcId="{ABE2710D-D1C8-450E-9DA7-DB0D34BD6EFD}" destId="{72B1CCEE-C746-47C7-94BB-FCA1D7EAA41B}" srcOrd="9" destOrd="0" presId="urn:microsoft.com/office/officeart/2005/8/layout/vList2"/>
    <dgm:cxn modelId="{B77E970E-59EB-4E3A-AFA0-643511D20468}" type="presParOf" srcId="{ABE2710D-D1C8-450E-9DA7-DB0D34BD6EFD}" destId="{F9798DE6-6EE2-49FA-B9AC-5D0ED2F5013A}" srcOrd="10" destOrd="0" presId="urn:microsoft.com/office/officeart/2005/8/layout/vList2"/>
    <dgm:cxn modelId="{1E8E14C0-72C9-4001-833C-2D54836EA2B6}" type="presParOf" srcId="{ABE2710D-D1C8-450E-9DA7-DB0D34BD6EFD}" destId="{49E0F06A-02DA-424A-8D54-7C3578AA7A35}"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FE6011-C0B4-4F41-883B-AF1B6836B640}"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7AC0F818-C8B7-4497-8ED0-65BA93B397EB}">
      <dgm:prSet/>
      <dgm:spPr/>
      <dgm:t>
        <a:bodyPr/>
        <a:lstStyle/>
        <a:p>
          <a:r>
            <a:rPr lang="en-GB"/>
            <a:t>Initially, staff sending pupils as a sanction….. </a:t>
          </a:r>
          <a:endParaRPr lang="en-US"/>
        </a:p>
      </dgm:t>
    </dgm:pt>
    <dgm:pt modelId="{BB1BA4C4-F678-4958-8C60-BF63BFE383F1}" type="parTrans" cxnId="{DBFF5212-21A3-436D-AD4D-F8621EF109B3}">
      <dgm:prSet/>
      <dgm:spPr/>
      <dgm:t>
        <a:bodyPr/>
        <a:lstStyle/>
        <a:p>
          <a:endParaRPr lang="en-US"/>
        </a:p>
      </dgm:t>
    </dgm:pt>
    <dgm:pt modelId="{06912941-C30F-4707-ACED-4B17AC507754}" type="sibTrans" cxnId="{DBFF5212-21A3-436D-AD4D-F8621EF109B3}">
      <dgm:prSet/>
      <dgm:spPr/>
      <dgm:t>
        <a:bodyPr/>
        <a:lstStyle/>
        <a:p>
          <a:endParaRPr lang="en-US"/>
        </a:p>
      </dgm:t>
    </dgm:pt>
    <dgm:pt modelId="{97190D26-A6B0-47AF-968D-69B7AAEC20B8}">
      <dgm:prSet/>
      <dgm:spPr/>
      <dgm:t>
        <a:bodyPr/>
        <a:lstStyle/>
        <a:p>
          <a:r>
            <a:rPr lang="en-GB"/>
            <a:t>Practicality  - room with only 1 exit if possible!</a:t>
          </a:r>
          <a:endParaRPr lang="en-US"/>
        </a:p>
      </dgm:t>
    </dgm:pt>
    <dgm:pt modelId="{C0EBBFC9-B1F0-4424-8545-D27AFA9E78FA}" type="parTrans" cxnId="{B046FD70-72F2-4D9D-B2C3-E78B150F5C67}">
      <dgm:prSet/>
      <dgm:spPr/>
      <dgm:t>
        <a:bodyPr/>
        <a:lstStyle/>
        <a:p>
          <a:endParaRPr lang="en-US"/>
        </a:p>
      </dgm:t>
    </dgm:pt>
    <dgm:pt modelId="{85703129-F688-4FE4-A493-7A351690F6BD}" type="sibTrans" cxnId="{B046FD70-72F2-4D9D-B2C3-E78B150F5C67}">
      <dgm:prSet/>
      <dgm:spPr/>
      <dgm:t>
        <a:bodyPr/>
        <a:lstStyle/>
        <a:p>
          <a:endParaRPr lang="en-US"/>
        </a:p>
      </dgm:t>
    </dgm:pt>
    <dgm:pt modelId="{88B1AA4E-2D88-4948-9192-F1021211C19A}">
      <dgm:prSet/>
      <dgm:spPr/>
      <dgm:t>
        <a:bodyPr/>
        <a:lstStyle/>
        <a:p>
          <a:r>
            <a:rPr lang="en-GB"/>
            <a:t>Some resources in cupboards that can be locked (reduces tipping)</a:t>
          </a:r>
          <a:endParaRPr lang="en-US"/>
        </a:p>
      </dgm:t>
    </dgm:pt>
    <dgm:pt modelId="{5CBB5564-B0E2-4831-9247-D8BE877E2D33}" type="parTrans" cxnId="{BF3C0C6B-021C-4737-848B-5CD322728ACF}">
      <dgm:prSet/>
      <dgm:spPr/>
      <dgm:t>
        <a:bodyPr/>
        <a:lstStyle/>
        <a:p>
          <a:endParaRPr lang="en-US"/>
        </a:p>
      </dgm:t>
    </dgm:pt>
    <dgm:pt modelId="{582A83C1-1F17-4FE0-A8F3-52ED5879D741}" type="sibTrans" cxnId="{BF3C0C6B-021C-4737-848B-5CD322728ACF}">
      <dgm:prSet/>
      <dgm:spPr/>
      <dgm:t>
        <a:bodyPr/>
        <a:lstStyle/>
        <a:p>
          <a:endParaRPr lang="en-US"/>
        </a:p>
      </dgm:t>
    </dgm:pt>
    <dgm:pt modelId="{515D2E64-D025-4D5F-959C-124F7720EA3A}">
      <dgm:prSet/>
      <dgm:spPr/>
      <dgm:t>
        <a:bodyPr/>
        <a:lstStyle/>
        <a:p>
          <a:r>
            <a:rPr lang="en-GB"/>
            <a:t>(Infant) Zones in room - plenty of smaller areas for children to 'snuggle' into if they are unsettled</a:t>
          </a:r>
          <a:endParaRPr lang="en-US"/>
        </a:p>
      </dgm:t>
    </dgm:pt>
    <dgm:pt modelId="{0F142BA4-0145-4B92-9FC3-4CD9E58BE2D1}" type="parTrans" cxnId="{81C02AFB-3161-4DD6-A584-6D680C220957}">
      <dgm:prSet/>
      <dgm:spPr/>
      <dgm:t>
        <a:bodyPr/>
        <a:lstStyle/>
        <a:p>
          <a:endParaRPr lang="en-US"/>
        </a:p>
      </dgm:t>
    </dgm:pt>
    <dgm:pt modelId="{4FBA798C-F37F-44D7-9027-CB1703E27571}" type="sibTrans" cxnId="{81C02AFB-3161-4DD6-A584-6D680C220957}">
      <dgm:prSet/>
      <dgm:spPr/>
      <dgm:t>
        <a:bodyPr/>
        <a:lstStyle/>
        <a:p>
          <a:endParaRPr lang="en-US"/>
        </a:p>
      </dgm:t>
    </dgm:pt>
    <dgm:pt modelId="{2014DB12-38F6-409E-AD7D-383CEE15C700}" type="pres">
      <dgm:prSet presAssocID="{8EFE6011-C0B4-4F41-883B-AF1B6836B640}" presName="matrix" presStyleCnt="0">
        <dgm:presLayoutVars>
          <dgm:chMax val="1"/>
          <dgm:dir/>
          <dgm:resizeHandles val="exact"/>
        </dgm:presLayoutVars>
      </dgm:prSet>
      <dgm:spPr/>
    </dgm:pt>
    <dgm:pt modelId="{413022A8-4288-4176-9AD9-FBA3F885D1D3}" type="pres">
      <dgm:prSet presAssocID="{8EFE6011-C0B4-4F41-883B-AF1B6836B640}" presName="diamond" presStyleLbl="bgShp" presStyleIdx="0" presStyleCnt="1"/>
      <dgm:spPr/>
    </dgm:pt>
    <dgm:pt modelId="{4BAEC2E5-88D1-4B54-982F-1410AD4BC871}" type="pres">
      <dgm:prSet presAssocID="{8EFE6011-C0B4-4F41-883B-AF1B6836B640}" presName="quad1" presStyleLbl="node1" presStyleIdx="0" presStyleCnt="4">
        <dgm:presLayoutVars>
          <dgm:chMax val="0"/>
          <dgm:chPref val="0"/>
          <dgm:bulletEnabled val="1"/>
        </dgm:presLayoutVars>
      </dgm:prSet>
      <dgm:spPr/>
    </dgm:pt>
    <dgm:pt modelId="{630A7877-C6D7-481D-80D8-3D9E75F2F3BC}" type="pres">
      <dgm:prSet presAssocID="{8EFE6011-C0B4-4F41-883B-AF1B6836B640}" presName="quad2" presStyleLbl="node1" presStyleIdx="1" presStyleCnt="4">
        <dgm:presLayoutVars>
          <dgm:chMax val="0"/>
          <dgm:chPref val="0"/>
          <dgm:bulletEnabled val="1"/>
        </dgm:presLayoutVars>
      </dgm:prSet>
      <dgm:spPr/>
    </dgm:pt>
    <dgm:pt modelId="{DEDD9A2C-ADE9-48C2-BCAA-607DC7D87015}" type="pres">
      <dgm:prSet presAssocID="{8EFE6011-C0B4-4F41-883B-AF1B6836B640}" presName="quad3" presStyleLbl="node1" presStyleIdx="2" presStyleCnt="4">
        <dgm:presLayoutVars>
          <dgm:chMax val="0"/>
          <dgm:chPref val="0"/>
          <dgm:bulletEnabled val="1"/>
        </dgm:presLayoutVars>
      </dgm:prSet>
      <dgm:spPr/>
    </dgm:pt>
    <dgm:pt modelId="{038F0777-F7D0-44BB-A30B-4CB49A6D4ECE}" type="pres">
      <dgm:prSet presAssocID="{8EFE6011-C0B4-4F41-883B-AF1B6836B640}" presName="quad4" presStyleLbl="node1" presStyleIdx="3" presStyleCnt="4">
        <dgm:presLayoutVars>
          <dgm:chMax val="0"/>
          <dgm:chPref val="0"/>
          <dgm:bulletEnabled val="1"/>
        </dgm:presLayoutVars>
      </dgm:prSet>
      <dgm:spPr/>
    </dgm:pt>
  </dgm:ptLst>
  <dgm:cxnLst>
    <dgm:cxn modelId="{DBFF5212-21A3-436D-AD4D-F8621EF109B3}" srcId="{8EFE6011-C0B4-4F41-883B-AF1B6836B640}" destId="{7AC0F818-C8B7-4497-8ED0-65BA93B397EB}" srcOrd="0" destOrd="0" parTransId="{BB1BA4C4-F678-4958-8C60-BF63BFE383F1}" sibTransId="{06912941-C30F-4707-ACED-4B17AC507754}"/>
    <dgm:cxn modelId="{E86FF816-EF55-47C4-AAC3-6F8A2FBD0877}" type="presOf" srcId="{515D2E64-D025-4D5F-959C-124F7720EA3A}" destId="{038F0777-F7D0-44BB-A30B-4CB49A6D4ECE}" srcOrd="0" destOrd="0" presId="urn:microsoft.com/office/officeart/2005/8/layout/matrix3"/>
    <dgm:cxn modelId="{72125B34-6D73-4C45-BB32-2EEE7F3B12AB}" type="presOf" srcId="{8EFE6011-C0B4-4F41-883B-AF1B6836B640}" destId="{2014DB12-38F6-409E-AD7D-383CEE15C700}" srcOrd="0" destOrd="0" presId="urn:microsoft.com/office/officeart/2005/8/layout/matrix3"/>
    <dgm:cxn modelId="{61ECD448-12DD-4E3A-B3F1-4D21CE7CA6E8}" type="presOf" srcId="{97190D26-A6B0-47AF-968D-69B7AAEC20B8}" destId="{630A7877-C6D7-481D-80D8-3D9E75F2F3BC}" srcOrd="0" destOrd="0" presId="urn:microsoft.com/office/officeart/2005/8/layout/matrix3"/>
    <dgm:cxn modelId="{BF3C0C6B-021C-4737-848B-5CD322728ACF}" srcId="{8EFE6011-C0B4-4F41-883B-AF1B6836B640}" destId="{88B1AA4E-2D88-4948-9192-F1021211C19A}" srcOrd="2" destOrd="0" parTransId="{5CBB5564-B0E2-4831-9247-D8BE877E2D33}" sibTransId="{582A83C1-1F17-4FE0-A8F3-52ED5879D741}"/>
    <dgm:cxn modelId="{B046FD70-72F2-4D9D-B2C3-E78B150F5C67}" srcId="{8EFE6011-C0B4-4F41-883B-AF1B6836B640}" destId="{97190D26-A6B0-47AF-968D-69B7AAEC20B8}" srcOrd="1" destOrd="0" parTransId="{C0EBBFC9-B1F0-4424-8545-D27AFA9E78FA}" sibTransId="{85703129-F688-4FE4-A493-7A351690F6BD}"/>
    <dgm:cxn modelId="{93A0BB8A-A961-46AE-A5E2-03CD66404E0A}" type="presOf" srcId="{7AC0F818-C8B7-4497-8ED0-65BA93B397EB}" destId="{4BAEC2E5-88D1-4B54-982F-1410AD4BC871}" srcOrd="0" destOrd="0" presId="urn:microsoft.com/office/officeart/2005/8/layout/matrix3"/>
    <dgm:cxn modelId="{0F0BA8D6-B80E-4209-A57C-9BC9A5E91F03}" type="presOf" srcId="{88B1AA4E-2D88-4948-9192-F1021211C19A}" destId="{DEDD9A2C-ADE9-48C2-BCAA-607DC7D87015}" srcOrd="0" destOrd="0" presId="urn:microsoft.com/office/officeart/2005/8/layout/matrix3"/>
    <dgm:cxn modelId="{81C02AFB-3161-4DD6-A584-6D680C220957}" srcId="{8EFE6011-C0B4-4F41-883B-AF1B6836B640}" destId="{515D2E64-D025-4D5F-959C-124F7720EA3A}" srcOrd="3" destOrd="0" parTransId="{0F142BA4-0145-4B92-9FC3-4CD9E58BE2D1}" sibTransId="{4FBA798C-F37F-44D7-9027-CB1703E27571}"/>
    <dgm:cxn modelId="{783F2937-CD8E-449E-84F1-BCAE240D9C41}" type="presParOf" srcId="{2014DB12-38F6-409E-AD7D-383CEE15C700}" destId="{413022A8-4288-4176-9AD9-FBA3F885D1D3}" srcOrd="0" destOrd="0" presId="urn:microsoft.com/office/officeart/2005/8/layout/matrix3"/>
    <dgm:cxn modelId="{1F8BDCF5-E7D0-479A-B38A-07A8F07FFE2C}" type="presParOf" srcId="{2014DB12-38F6-409E-AD7D-383CEE15C700}" destId="{4BAEC2E5-88D1-4B54-982F-1410AD4BC871}" srcOrd="1" destOrd="0" presId="urn:microsoft.com/office/officeart/2005/8/layout/matrix3"/>
    <dgm:cxn modelId="{89EE54CE-9D5C-4343-9E59-863526A3541A}" type="presParOf" srcId="{2014DB12-38F6-409E-AD7D-383CEE15C700}" destId="{630A7877-C6D7-481D-80D8-3D9E75F2F3BC}" srcOrd="2" destOrd="0" presId="urn:microsoft.com/office/officeart/2005/8/layout/matrix3"/>
    <dgm:cxn modelId="{9B59ED33-171D-4118-B0CA-31E0E1849374}" type="presParOf" srcId="{2014DB12-38F6-409E-AD7D-383CEE15C700}" destId="{DEDD9A2C-ADE9-48C2-BCAA-607DC7D87015}" srcOrd="3" destOrd="0" presId="urn:microsoft.com/office/officeart/2005/8/layout/matrix3"/>
    <dgm:cxn modelId="{22B038AB-5BF2-4950-9BCF-141BCC43C5F9}" type="presParOf" srcId="{2014DB12-38F6-409E-AD7D-383CEE15C700}" destId="{038F0777-F7D0-44BB-A30B-4CB49A6D4EC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D911C-C49F-40D7-82C0-8089AF8FEAE8}">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6D53B-9B88-4537-9C75-78E06D7D4372}">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defRPr cap="all"/>
          </a:pPr>
          <a:r>
            <a:rPr lang="en-GB" sz="3700" kern="1200"/>
            <a:t>CPOMS and ABCC analysis </a:t>
          </a:r>
          <a:endParaRPr lang="en-US" sz="3700" kern="1200"/>
        </a:p>
      </dsp:txBody>
      <dsp:txXfrm>
        <a:off x="398656" y="1088253"/>
        <a:ext cx="2959127" cy="1837317"/>
      </dsp:txXfrm>
    </dsp:sp>
    <dsp:sp modelId="{94BFAFE3-A907-4FC9-96F2-5615C2D7A5E5}">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690A8-8F6A-4531-9160-839939FE091A}">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defRPr cap="all"/>
          </a:pPr>
          <a:r>
            <a:rPr lang="en-GB" sz="3700" kern="1200"/>
            <a:t>Staff feedback </a:t>
          </a:r>
          <a:endParaRPr lang="en-US" sz="3700" kern="1200"/>
        </a:p>
      </dsp:txBody>
      <dsp:txXfrm>
        <a:off x="4155097" y="1088253"/>
        <a:ext cx="2959127" cy="1837317"/>
      </dsp:txXfrm>
    </dsp:sp>
    <dsp:sp modelId="{606DBDE4-AF90-4C2F-BEFD-36A5421F1E2E}">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199ED1-84D8-4024-92B9-404344F41BD6}">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defRPr cap="all"/>
          </a:pPr>
          <a:r>
            <a:rPr lang="en-GB" sz="3700" kern="1200"/>
            <a:t>Behaviour policy </a:t>
          </a:r>
          <a:endParaRPr lang="en-US" sz="3700" kern="1200"/>
        </a:p>
      </dsp:txBody>
      <dsp:txXfrm>
        <a:off x="7911539" y="1088253"/>
        <a:ext cx="2959127" cy="183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0F23C-AEA5-4968-A853-8F1D491F4AE8}">
      <dsp:nvSpPr>
        <dsp:cNvPr id="0" name=""/>
        <dsp:cNvSpPr/>
      </dsp:nvSpPr>
      <dsp:spPr>
        <a:xfrm>
          <a:off x="0" y="52676"/>
          <a:ext cx="11732960" cy="36854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Love, Grace and Respect at the core of all we do.</a:t>
          </a:r>
          <a:endParaRPr lang="en-US" sz="1500" kern="1200"/>
        </a:p>
      </dsp:txBody>
      <dsp:txXfrm>
        <a:off x="17991" y="70667"/>
        <a:ext cx="11696978" cy="332567"/>
      </dsp:txXfrm>
    </dsp:sp>
    <dsp:sp modelId="{43FDAE33-26FD-4E9E-9633-D7C06FA3C5C9}">
      <dsp:nvSpPr>
        <dsp:cNvPr id="0" name=""/>
        <dsp:cNvSpPr/>
      </dsp:nvSpPr>
      <dsp:spPr>
        <a:xfrm>
          <a:off x="0" y="464426"/>
          <a:ext cx="11732960" cy="368549"/>
        </a:xfrm>
        <a:prstGeom prst="roundRect">
          <a:avLst/>
        </a:prstGeom>
        <a:solidFill>
          <a:schemeClr val="accent2">
            <a:hueOff val="1303452"/>
            <a:satOff val="-3103"/>
            <a:lumOff val="-52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Aim is always to get children back into whole class learning as soon as possible </a:t>
          </a:r>
          <a:endParaRPr lang="en-US" sz="1500" kern="1200"/>
        </a:p>
      </dsp:txBody>
      <dsp:txXfrm>
        <a:off x="17991" y="482417"/>
        <a:ext cx="11696978" cy="332567"/>
      </dsp:txXfrm>
    </dsp:sp>
    <dsp:sp modelId="{03BC529D-9B70-418D-BA1C-81E1ADB0E290}">
      <dsp:nvSpPr>
        <dsp:cNvPr id="0" name=""/>
        <dsp:cNvSpPr/>
      </dsp:nvSpPr>
      <dsp:spPr>
        <a:xfrm>
          <a:off x="0" y="876176"/>
          <a:ext cx="11732960" cy="368549"/>
        </a:xfrm>
        <a:prstGeom prst="roundRect">
          <a:avLst/>
        </a:prstGeom>
        <a:solidFill>
          <a:schemeClr val="accent2">
            <a:hueOff val="2606903"/>
            <a:satOff val="-6207"/>
            <a:lumOff val="-105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Scripts - consistent messages and phrases</a:t>
          </a:r>
          <a:endParaRPr lang="en-US" sz="1500" kern="1200"/>
        </a:p>
      </dsp:txBody>
      <dsp:txXfrm>
        <a:off x="17991" y="894167"/>
        <a:ext cx="11696978" cy="332567"/>
      </dsp:txXfrm>
    </dsp:sp>
    <dsp:sp modelId="{0094FF2E-B7AE-4951-9C91-D3CE76769D52}">
      <dsp:nvSpPr>
        <dsp:cNvPr id="0" name=""/>
        <dsp:cNvSpPr/>
      </dsp:nvSpPr>
      <dsp:spPr>
        <a:xfrm>
          <a:off x="0" y="1287926"/>
          <a:ext cx="11732960" cy="368549"/>
        </a:xfrm>
        <a:prstGeom prst="roundRect">
          <a:avLst/>
        </a:prstGeom>
        <a:solidFill>
          <a:schemeClr val="accent2">
            <a:hueOff val="3910355"/>
            <a:satOff val="-9310"/>
            <a:lumOff val="-15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Not a sanction</a:t>
          </a:r>
          <a:endParaRPr lang="en-US" sz="1500" kern="1200"/>
        </a:p>
      </dsp:txBody>
      <dsp:txXfrm>
        <a:off x="17991" y="1305917"/>
        <a:ext cx="11696978" cy="332567"/>
      </dsp:txXfrm>
    </dsp:sp>
    <dsp:sp modelId="{EA05052A-618E-4A96-9109-398EE2E109BD}">
      <dsp:nvSpPr>
        <dsp:cNvPr id="0" name=""/>
        <dsp:cNvSpPr/>
      </dsp:nvSpPr>
      <dsp:spPr>
        <a:xfrm>
          <a:off x="0" y="1699676"/>
          <a:ext cx="11732960" cy="368549"/>
        </a:xfrm>
        <a:prstGeom prst="roundRect">
          <a:avLst/>
        </a:prstGeom>
        <a:solidFill>
          <a:schemeClr val="accent2">
            <a:hueOff val="5213806"/>
            <a:satOff val="-12414"/>
            <a:lumOff val="-210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  Seals (Infants)</a:t>
          </a:r>
          <a:endParaRPr lang="en-US" sz="1500" kern="1200"/>
        </a:p>
      </dsp:txBody>
      <dsp:txXfrm>
        <a:off x="17991" y="1717667"/>
        <a:ext cx="11696978" cy="332567"/>
      </dsp:txXfrm>
    </dsp:sp>
    <dsp:sp modelId="{72B1CCEE-C746-47C7-94BB-FCA1D7EAA41B}">
      <dsp:nvSpPr>
        <dsp:cNvPr id="0" name=""/>
        <dsp:cNvSpPr/>
      </dsp:nvSpPr>
      <dsp:spPr>
        <a:xfrm>
          <a:off x="0" y="2068226"/>
          <a:ext cx="11732960" cy="82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521"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GB" sz="1200" kern="1200"/>
            <a:t>Meet and great   </a:t>
          </a:r>
          <a:endParaRPr lang="en-US" sz="1200" kern="1200"/>
        </a:p>
        <a:p>
          <a:pPr marL="114300" lvl="1" indent="-114300" algn="l" defTabSz="533400">
            <a:lnSpc>
              <a:spcPct val="90000"/>
            </a:lnSpc>
            <a:spcBef>
              <a:spcPct val="0"/>
            </a:spcBef>
            <a:spcAft>
              <a:spcPct val="20000"/>
            </a:spcAft>
            <a:buChar char="•"/>
          </a:pPr>
          <a:r>
            <a:rPr lang="en-GB" sz="1200" kern="1200"/>
            <a:t>Snack, story, start again </a:t>
          </a:r>
          <a:endParaRPr lang="en-US" sz="1200" kern="1200"/>
        </a:p>
        <a:p>
          <a:pPr marL="114300" lvl="1" indent="-114300" algn="l" defTabSz="533400">
            <a:lnSpc>
              <a:spcPct val="90000"/>
            </a:lnSpc>
            <a:spcBef>
              <a:spcPct val="0"/>
            </a:spcBef>
            <a:spcAft>
              <a:spcPct val="20000"/>
            </a:spcAft>
            <a:buChar char="•"/>
          </a:pPr>
          <a:r>
            <a:rPr lang="en-GB" sz="1200" kern="1200"/>
            <a:t>Sessions for groups (based on SDQ)</a:t>
          </a:r>
          <a:endParaRPr lang="en-US" sz="1200" kern="1200"/>
        </a:p>
        <a:p>
          <a:pPr marL="114300" lvl="1" indent="-114300" algn="l" defTabSz="533400">
            <a:lnSpc>
              <a:spcPct val="90000"/>
            </a:lnSpc>
            <a:spcBef>
              <a:spcPct val="0"/>
            </a:spcBef>
            <a:spcAft>
              <a:spcPct val="20000"/>
            </a:spcAft>
            <a:buChar char="•"/>
          </a:pPr>
          <a:r>
            <a:rPr lang="en-GB" sz="1200" kern="1200"/>
            <a:t>1:1 time </a:t>
          </a:r>
          <a:endParaRPr lang="en-US" sz="1200" kern="1200"/>
        </a:p>
      </dsp:txBody>
      <dsp:txXfrm>
        <a:off x="0" y="2068226"/>
        <a:ext cx="11732960" cy="822825"/>
      </dsp:txXfrm>
    </dsp:sp>
    <dsp:sp modelId="{F9798DE6-6EE2-49FA-B9AC-5D0ED2F5013A}">
      <dsp:nvSpPr>
        <dsp:cNvPr id="0" name=""/>
        <dsp:cNvSpPr/>
      </dsp:nvSpPr>
      <dsp:spPr>
        <a:xfrm>
          <a:off x="0" y="2891051"/>
          <a:ext cx="11732960" cy="368549"/>
        </a:xfrm>
        <a:prstGeom prst="roundRect">
          <a:avLst/>
        </a:prstGeom>
        <a:solidFill>
          <a:schemeClr val="accent2">
            <a:hueOff val="6517258"/>
            <a:satOff val="-15517"/>
            <a:lumOff val="-2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PALs (Juniors) </a:t>
          </a:r>
          <a:endParaRPr lang="en-US" sz="1500" kern="1200"/>
        </a:p>
      </dsp:txBody>
      <dsp:txXfrm>
        <a:off x="17991" y="2909042"/>
        <a:ext cx="11696978" cy="332567"/>
      </dsp:txXfrm>
    </dsp:sp>
    <dsp:sp modelId="{49E0F06A-02DA-424A-8D54-7C3578AA7A35}">
      <dsp:nvSpPr>
        <dsp:cNvPr id="0" name=""/>
        <dsp:cNvSpPr/>
      </dsp:nvSpPr>
      <dsp:spPr>
        <a:xfrm>
          <a:off x="0" y="3259601"/>
          <a:ext cx="11732960" cy="82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521"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GB" sz="1200" kern="1200"/>
            <a:t>Sensory circuits </a:t>
          </a:r>
          <a:endParaRPr lang="en-US" sz="1200" kern="1200"/>
        </a:p>
        <a:p>
          <a:pPr marL="114300" lvl="1" indent="-114300" algn="l" defTabSz="533400">
            <a:lnSpc>
              <a:spcPct val="90000"/>
            </a:lnSpc>
            <a:spcBef>
              <a:spcPct val="0"/>
            </a:spcBef>
            <a:spcAft>
              <a:spcPct val="20000"/>
            </a:spcAft>
            <a:buChar char="•"/>
          </a:pPr>
          <a:r>
            <a:rPr lang="en-GB" sz="1200" kern="1200"/>
            <a:t>Keys to PALs </a:t>
          </a:r>
          <a:endParaRPr lang="en-US" sz="1200" kern="1200"/>
        </a:p>
        <a:p>
          <a:pPr marL="114300" lvl="1" indent="-114300" algn="l" defTabSz="533400">
            <a:lnSpc>
              <a:spcPct val="90000"/>
            </a:lnSpc>
            <a:spcBef>
              <a:spcPct val="0"/>
            </a:spcBef>
            <a:spcAft>
              <a:spcPct val="20000"/>
            </a:spcAft>
            <a:buChar char="•"/>
          </a:pPr>
          <a:r>
            <a:rPr lang="en-GB" sz="1200" kern="1200"/>
            <a:t>Key pupils </a:t>
          </a:r>
          <a:endParaRPr lang="en-US" sz="1200" kern="1200"/>
        </a:p>
        <a:p>
          <a:pPr marL="114300" lvl="1" indent="-114300" algn="l" defTabSz="533400">
            <a:lnSpc>
              <a:spcPct val="90000"/>
            </a:lnSpc>
            <a:spcBef>
              <a:spcPct val="0"/>
            </a:spcBef>
            <a:spcAft>
              <a:spcPct val="20000"/>
            </a:spcAft>
            <a:buChar char="•"/>
          </a:pPr>
          <a:r>
            <a:rPr lang="en-GB" sz="1200" kern="1200"/>
            <a:t>1:1 time &amp; interventions (based on SDQ)</a:t>
          </a:r>
          <a:endParaRPr lang="en-US" sz="1200" kern="1200"/>
        </a:p>
      </dsp:txBody>
      <dsp:txXfrm>
        <a:off x="0" y="3259601"/>
        <a:ext cx="11732960" cy="822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022A8-4288-4176-9AD9-FBA3F885D1D3}">
      <dsp:nvSpPr>
        <dsp:cNvPr id="0" name=""/>
        <dsp:cNvSpPr/>
      </dsp:nvSpPr>
      <dsp:spPr>
        <a:xfrm>
          <a:off x="1828532" y="0"/>
          <a:ext cx="7136069" cy="713606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EC2E5-88D1-4B54-982F-1410AD4BC871}">
      <dsp:nvSpPr>
        <dsp:cNvPr id="0" name=""/>
        <dsp:cNvSpPr/>
      </dsp:nvSpPr>
      <dsp:spPr>
        <a:xfrm>
          <a:off x="2506458" y="677926"/>
          <a:ext cx="2783066" cy="27830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Initially, staff sending pupils as a sanction….. </a:t>
          </a:r>
          <a:endParaRPr lang="en-US" sz="1500" kern="1200"/>
        </a:p>
      </dsp:txBody>
      <dsp:txXfrm>
        <a:off x="2642316" y="813784"/>
        <a:ext cx="2511350" cy="2511350"/>
      </dsp:txXfrm>
    </dsp:sp>
    <dsp:sp modelId="{630A7877-C6D7-481D-80D8-3D9E75F2F3BC}">
      <dsp:nvSpPr>
        <dsp:cNvPr id="0" name=""/>
        <dsp:cNvSpPr/>
      </dsp:nvSpPr>
      <dsp:spPr>
        <a:xfrm>
          <a:off x="5503607" y="677926"/>
          <a:ext cx="2783066" cy="27830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Practicality  - room with only 1 exit if possible!</a:t>
          </a:r>
          <a:endParaRPr lang="en-US" sz="1500" kern="1200"/>
        </a:p>
      </dsp:txBody>
      <dsp:txXfrm>
        <a:off x="5639465" y="813784"/>
        <a:ext cx="2511350" cy="2511350"/>
      </dsp:txXfrm>
    </dsp:sp>
    <dsp:sp modelId="{DEDD9A2C-ADE9-48C2-BCAA-607DC7D87015}">
      <dsp:nvSpPr>
        <dsp:cNvPr id="0" name=""/>
        <dsp:cNvSpPr/>
      </dsp:nvSpPr>
      <dsp:spPr>
        <a:xfrm>
          <a:off x="2506458" y="3675075"/>
          <a:ext cx="2783066" cy="27830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Some resources in cupboards that can be locked (reduces tipping)</a:t>
          </a:r>
          <a:endParaRPr lang="en-US" sz="1500" kern="1200"/>
        </a:p>
      </dsp:txBody>
      <dsp:txXfrm>
        <a:off x="2642316" y="3810933"/>
        <a:ext cx="2511350" cy="2511350"/>
      </dsp:txXfrm>
    </dsp:sp>
    <dsp:sp modelId="{038F0777-F7D0-44BB-A30B-4CB49A6D4ECE}">
      <dsp:nvSpPr>
        <dsp:cNvPr id="0" name=""/>
        <dsp:cNvSpPr/>
      </dsp:nvSpPr>
      <dsp:spPr>
        <a:xfrm>
          <a:off x="5503607" y="3675075"/>
          <a:ext cx="2783066" cy="27830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(Infant) Zones in room - plenty of smaller areas for children to 'snuggle' into if they are unsettled</a:t>
          </a:r>
          <a:endParaRPr lang="en-US" sz="1500" kern="1200"/>
        </a:p>
      </dsp:txBody>
      <dsp:txXfrm>
        <a:off x="5639465" y="3810933"/>
        <a:ext cx="2511350" cy="25113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96B17-1D17-47E2-B5F8-A2E0898CF808}" type="datetimeFigureOut">
              <a:rPr lang="en-GB" smtClean="0"/>
              <a:t>08/07/2024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CE6CF-70B6-4452-ACF4-4A1B4155A23C}" type="slidenum">
              <a:rPr lang="en-GB" smtClean="0"/>
              <a:t>‹#›</a:t>
            </a:fld>
            <a:endParaRPr lang="en-GB"/>
          </a:p>
        </p:txBody>
      </p:sp>
    </p:spTree>
    <p:extLst>
      <p:ext uri="{BB962C8B-B14F-4D97-AF65-F5344CB8AC3E}">
        <p14:creationId xmlns:p14="http://schemas.microsoft.com/office/powerpoint/2010/main" val="94010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Welcome – thanks for choosing to join us this morning. </a:t>
            </a:r>
          </a:p>
          <a:p>
            <a:pPr marL="171450" indent="-171450">
              <a:buFont typeface="Arial"/>
              <a:buChar char="•"/>
            </a:pPr>
            <a:r>
              <a:rPr lang="en-US" dirty="0">
                <a:latin typeface="Calibri"/>
                <a:ea typeface="Calibri"/>
                <a:cs typeface="Calibri"/>
              </a:rPr>
              <a:t>Going to talk about how our Pastoral &amp; Learning Support works across both our school to support children to be in class and learning as much as possible.  </a:t>
            </a:r>
          </a:p>
          <a:p>
            <a:pPr marL="171450" indent="-171450">
              <a:buFont typeface="Arial"/>
              <a:buChar char="•"/>
            </a:pPr>
            <a:r>
              <a:rPr lang="en-US">
                <a:latin typeface="Calibri"/>
                <a:ea typeface="Calibri"/>
                <a:cs typeface="Calibri"/>
              </a:rPr>
              <a:t>Children as able to access this provision as and when they need it, as well as having planned sessions for interventions within the provision.  </a:t>
            </a:r>
          </a:p>
          <a:p>
            <a:pPr marL="171450" indent="-171450">
              <a:buFont typeface="Arial"/>
              <a:buChar char="•"/>
            </a:pPr>
            <a:r>
              <a:rPr lang="en-US" dirty="0">
                <a:latin typeface="Calibri"/>
                <a:ea typeface="Calibri"/>
                <a:cs typeface="Calibri"/>
              </a:rPr>
              <a:t>We are fortunate enough to have a room for each of these provisions, but the intervention is about the staffing and the training, not about the rooms. </a:t>
            </a:r>
          </a:p>
        </p:txBody>
      </p:sp>
      <p:sp>
        <p:nvSpPr>
          <p:cNvPr id="4" name="Slide Number Placeholder 3"/>
          <p:cNvSpPr>
            <a:spLocks noGrp="1"/>
          </p:cNvSpPr>
          <p:nvPr>
            <p:ph type="sldNum" sz="quarter" idx="5"/>
          </p:nvPr>
        </p:nvSpPr>
        <p:spPr/>
        <p:txBody>
          <a:bodyPr/>
          <a:lstStyle/>
          <a:p>
            <a:fld id="{C07CE6CF-70B6-4452-ACF4-4A1B4155A23C}" type="slidenum">
              <a:rPr lang="en-GB" smtClean="0"/>
              <a:t>1</a:t>
            </a:fld>
            <a:endParaRPr lang="en-GB"/>
          </a:p>
        </p:txBody>
      </p:sp>
    </p:spTree>
    <p:extLst>
      <p:ext uri="{BB962C8B-B14F-4D97-AF65-F5344CB8AC3E}">
        <p14:creationId xmlns:p14="http://schemas.microsoft.com/office/powerpoint/2010/main" val="385525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We are in the town area of Gosport - area of relative deprivation, but it is a mixed catchment:  poor quality housing for some, and high risk of no-fault evictions currently; substance misuse and mental health concerns for a high proportion of parents and carers; relatively high levels of domestic abuse; many families have multiple generations coming through our school.  </a:t>
            </a:r>
          </a:p>
          <a:p>
            <a:pPr marL="171450" indent="-171450">
              <a:buFont typeface="Arial"/>
              <a:buChar char="•"/>
            </a:pPr>
            <a:r>
              <a:rPr lang="en-GB" dirty="0"/>
              <a:t>Our schools are currently reducing PAN from 3 form entry to 2 form entry - low pupils numbers across Gosport and no very little new housing being built.  </a:t>
            </a:r>
          </a:p>
          <a:p>
            <a:pPr marL="171450" indent="-171450">
              <a:buFont typeface="Arial"/>
              <a:buChar char="•"/>
            </a:pPr>
            <a:r>
              <a:rPr lang="en-GB"/>
              <a:t>Not a very multicultural area, although this is increasing.</a:t>
            </a:r>
          </a:p>
          <a:p>
            <a:pPr marL="171450" indent="-171450">
              <a:buFont typeface="Arial"/>
              <a:buChar char="•"/>
            </a:pPr>
            <a:r>
              <a:rPr lang="en-GB" dirty="0"/>
              <a:t>Persistent and severe absence is a real concern for a core group of families - mainly those identified as disadvantages, and a high cross over between disadvantage and SEN.  </a:t>
            </a:r>
          </a:p>
          <a:p>
            <a:pPr marL="171450" indent="-171450">
              <a:buFont typeface="Arial"/>
              <a:buChar char="•"/>
            </a:pPr>
            <a:r>
              <a:rPr lang="en-GB" dirty="0"/>
              <a:t>Very loyal community – families will usually engage with us, even when they are angry about something!  We pride ourselves on being available for all families and getting back to them for honest conversations as soon as possible – we try not to make them wait for an appointment if we can.  </a:t>
            </a:r>
          </a:p>
          <a:p>
            <a:pPr marL="171450" indent="-171450">
              <a:buFont typeface="Arial"/>
              <a:buChar char="•"/>
            </a:pPr>
            <a:r>
              <a:rPr lang="en-GB" dirty="0"/>
              <a:t>Having Heads of School in each school, who are also SENCos, helps this communication and families feeling they are being listened to and involved.  </a:t>
            </a:r>
          </a:p>
        </p:txBody>
      </p:sp>
      <p:sp>
        <p:nvSpPr>
          <p:cNvPr id="4" name="Slide Number Placeholder 3"/>
          <p:cNvSpPr>
            <a:spLocks noGrp="1"/>
          </p:cNvSpPr>
          <p:nvPr>
            <p:ph type="sldNum" sz="quarter" idx="5"/>
          </p:nvPr>
        </p:nvSpPr>
        <p:spPr/>
        <p:txBody>
          <a:bodyPr/>
          <a:lstStyle/>
          <a:p>
            <a:fld id="{C07CE6CF-70B6-4452-ACF4-4A1B4155A23C}" type="slidenum">
              <a:rPr lang="en-GB" smtClean="0"/>
              <a:t>2</a:t>
            </a:fld>
            <a:endParaRPr lang="en-GB"/>
          </a:p>
        </p:txBody>
      </p:sp>
    </p:spTree>
    <p:extLst>
      <p:ext uri="{BB962C8B-B14F-4D97-AF65-F5344CB8AC3E}">
        <p14:creationId xmlns:p14="http://schemas.microsoft.com/office/powerpoint/2010/main" val="297666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latin typeface="Calibri"/>
                <a:ea typeface="Calibri"/>
                <a:cs typeface="Calibri"/>
              </a:rPr>
              <a:t>Revamped </a:t>
            </a:r>
            <a:r>
              <a:rPr lang="en-US" dirty="0" err="1">
                <a:latin typeface="Calibri"/>
                <a:ea typeface="Calibri"/>
                <a:cs typeface="Calibri"/>
              </a:rPr>
              <a:t>behaviour</a:t>
            </a:r>
            <a:r>
              <a:rPr lang="en-US" dirty="0">
                <a:latin typeface="Calibri"/>
                <a:ea typeface="Calibri"/>
                <a:cs typeface="Calibri"/>
              </a:rPr>
              <a:t> policy about 5 years ago, using the 'Pivotal' model and the book 'When the Adults Change'.  This meant getting rid of </a:t>
            </a:r>
            <a:r>
              <a:rPr lang="en-US" dirty="0" err="1">
                <a:latin typeface="Calibri"/>
                <a:ea typeface="Calibri"/>
                <a:cs typeface="Calibri"/>
              </a:rPr>
              <a:t>behaviour</a:t>
            </a:r>
            <a:r>
              <a:rPr lang="en-US" dirty="0">
                <a:latin typeface="Calibri"/>
                <a:ea typeface="Calibri"/>
                <a:cs typeface="Calibri"/>
              </a:rPr>
              <a:t> charts in classes; developing scripts to use with children; reducing the infamy of poor </a:t>
            </a:r>
            <a:r>
              <a:rPr lang="en-US" dirty="0" err="1">
                <a:latin typeface="Calibri"/>
                <a:ea typeface="Calibri"/>
                <a:cs typeface="Calibri"/>
              </a:rPr>
              <a:t>behaviour</a:t>
            </a:r>
            <a:r>
              <a:rPr lang="en-US" dirty="0">
                <a:latin typeface="Calibri"/>
                <a:ea typeface="Calibri"/>
                <a:cs typeface="Calibri"/>
              </a:rPr>
              <a:t>; being really firm about 'praise in public, sanction in private'; training staff about being calm, consistent, clear.   </a:t>
            </a:r>
          </a:p>
          <a:p>
            <a:pPr marL="285750" indent="-285750">
              <a:buFont typeface="Arial"/>
              <a:buChar char="•"/>
            </a:pPr>
            <a:r>
              <a:rPr lang="en-US" dirty="0">
                <a:latin typeface="Calibri"/>
                <a:ea typeface="Calibri"/>
                <a:cs typeface="Calibri"/>
              </a:rPr>
              <a:t>We have a small minority of high profile' children who struggle to regulate in school.  For many of these, writing is a trigger, as well as when they perceive work to be difficult.  Some are not able to accept perceived failure or mistakes.  They suffer from catastrophic thinking, and don't have coping mechanisms when things are tricky.  </a:t>
            </a:r>
          </a:p>
          <a:p>
            <a:pPr marL="285750" indent="-285750">
              <a:buFont typeface="Arial"/>
              <a:buChar char="•"/>
            </a:pPr>
            <a:r>
              <a:rPr lang="en-US" dirty="0">
                <a:latin typeface="Calibri"/>
                <a:ea typeface="Calibri"/>
                <a:cs typeface="Calibri"/>
              </a:rPr>
              <a:t>A number of children with poor attendance, or frequently late to school, due to adult mental health, domestic abuse, substance misuse, or chaotic households, struggle to consistently arrive at school ready to learn.  This comes through from ABCC and CPOMS tracking. </a:t>
            </a:r>
          </a:p>
          <a:p>
            <a:pPr marL="285750" indent="-285750">
              <a:buFont typeface="Arial"/>
              <a:buChar char="•"/>
            </a:pPr>
            <a:r>
              <a:rPr lang="en-US" dirty="0">
                <a:latin typeface="Calibri"/>
                <a:ea typeface="Calibri"/>
                <a:cs typeface="Calibri"/>
              </a:rPr>
              <a:t>We worked with staff to listen to what was preventing learning for some children, and why the learning of others was being disrupted. We also focused on staff workload and what would help teachers to actually be able to teach.  </a:t>
            </a:r>
          </a:p>
          <a:p>
            <a:pPr marL="285750" indent="-285750">
              <a:buFont typeface="Arial"/>
              <a:buChar char="•"/>
            </a:pPr>
            <a:r>
              <a:rPr lang="en-US" dirty="0">
                <a:latin typeface="Calibri"/>
                <a:ea typeface="Calibri"/>
                <a:cs typeface="Calibri"/>
              </a:rPr>
              <a:t>30 day challenge from When the Adults Change book – all staff changed one thing for 30 days (took a 'nugget' from the book)- then discussed impact.  Such as scripts; meet and greet at the door; 'drive by' interventions.... </a:t>
            </a:r>
          </a:p>
          <a:p>
            <a:pPr marL="285750" indent="-285750">
              <a:buFont typeface="Arial"/>
              <a:buChar char="•"/>
            </a:pPr>
            <a:r>
              <a:rPr lang="en-US" dirty="0">
                <a:latin typeface="Calibri"/>
                <a:ea typeface="Calibri"/>
                <a:cs typeface="Calibri"/>
              </a:rPr>
              <a:t>This doesn't mean there aren't still interruptions to learning and days when certain children are heightened in class, but it has helped.  </a:t>
            </a:r>
          </a:p>
          <a:p>
            <a:pPr marL="285750" indent="-285750">
              <a:buFont typeface="Arial"/>
              <a:buChar cha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07CE6CF-70B6-4452-ACF4-4A1B4155A23C}" type="slidenum">
              <a:rPr lang="en-GB" smtClean="0"/>
              <a:t>3</a:t>
            </a:fld>
            <a:endParaRPr lang="en-GB"/>
          </a:p>
        </p:txBody>
      </p:sp>
    </p:spTree>
    <p:extLst>
      <p:ext uri="{BB962C8B-B14F-4D97-AF65-F5344CB8AC3E}">
        <p14:creationId xmlns:p14="http://schemas.microsoft.com/office/powerpoint/2010/main" val="171016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latin typeface="Calibri"/>
                <a:ea typeface="Calibri"/>
                <a:cs typeface="Calibri"/>
              </a:rPr>
              <a:t>Professional Love shown to everyone.  Our values are really important in all we do.  </a:t>
            </a:r>
            <a:endParaRPr lang="en-US" dirty="0">
              <a:latin typeface="Aptos" panose="02110004020202020204"/>
              <a:ea typeface="Calibri"/>
              <a:cs typeface="Calibri"/>
            </a:endParaRPr>
          </a:p>
          <a:p>
            <a:pPr marL="171450" indent="-171450">
              <a:buFont typeface="Arial"/>
              <a:buChar char="•"/>
            </a:pPr>
            <a:r>
              <a:rPr lang="en-US" dirty="0">
                <a:latin typeface="Calibri"/>
                <a:ea typeface="Calibri"/>
                <a:cs typeface="Calibri"/>
              </a:rPr>
              <a:t>Dignity and respect for everyone - especially when a child is dysregulated.  This doesn't mean we don't have high expectations for </a:t>
            </a:r>
            <a:r>
              <a:rPr lang="en-US" dirty="0" err="1">
                <a:latin typeface="Calibri"/>
                <a:ea typeface="Calibri"/>
                <a:cs typeface="Calibri"/>
              </a:rPr>
              <a:t>behaviour</a:t>
            </a:r>
            <a:r>
              <a:rPr lang="en-US" dirty="0">
                <a:latin typeface="Calibri"/>
                <a:ea typeface="Calibri"/>
                <a:cs typeface="Calibri"/>
              </a:rPr>
              <a:t> and learning.  </a:t>
            </a:r>
            <a:endParaRPr lang="en-US" dirty="0"/>
          </a:p>
          <a:p>
            <a:endParaRPr lang="en-US" dirty="0">
              <a:latin typeface="Calibri"/>
              <a:ea typeface="Calibri"/>
              <a:cs typeface="Calibri"/>
            </a:endParaRPr>
          </a:p>
          <a:p>
            <a:pPr marL="171450" indent="-171450">
              <a:buFont typeface="Arial"/>
              <a:buChar char="•"/>
            </a:pPr>
            <a:r>
              <a:rPr lang="en-US" dirty="0">
                <a:latin typeface="Calibri"/>
                <a:ea typeface="Calibri"/>
                <a:cs typeface="Calibri"/>
              </a:rPr>
              <a:t>We always mean what we say.  Scripts are important, for example:</a:t>
            </a:r>
          </a:p>
          <a:p>
            <a:pPr marL="171450" indent="-171450">
              <a:buFont typeface="Arial"/>
              <a:buChar char="•"/>
            </a:pPr>
            <a:r>
              <a:rPr lang="en-US" dirty="0">
                <a:latin typeface="Calibri"/>
                <a:ea typeface="Calibri"/>
                <a:cs typeface="Calibri"/>
              </a:rPr>
              <a:t>'when you do x, x will happen.'  </a:t>
            </a:r>
            <a:endParaRPr lang="en-US" dirty="0">
              <a:latin typeface="Aptos" panose="02110004020202020204"/>
              <a:ea typeface="Calibri"/>
              <a:cs typeface="Calibri"/>
            </a:endParaRPr>
          </a:p>
          <a:p>
            <a:pPr marL="171450" indent="-171450">
              <a:buFont typeface="Arial"/>
              <a:buChar char="•"/>
            </a:pPr>
            <a:r>
              <a:rPr lang="en-US" dirty="0">
                <a:latin typeface="Calibri"/>
                <a:ea typeface="Calibri"/>
                <a:cs typeface="Calibri"/>
              </a:rPr>
              <a:t>'At </a:t>
            </a:r>
            <a:r>
              <a:rPr lang="en-US" err="1">
                <a:latin typeface="Calibri"/>
                <a:ea typeface="Calibri"/>
                <a:cs typeface="Calibri"/>
              </a:rPr>
              <a:t>Leesland</a:t>
            </a:r>
            <a:r>
              <a:rPr lang="en-US">
                <a:latin typeface="Calibri"/>
                <a:ea typeface="Calibri"/>
                <a:cs typeface="Calibri"/>
              </a:rPr>
              <a:t>, we always x'</a:t>
            </a:r>
            <a:endParaRPr lang="en-US">
              <a:latin typeface="Aptos" panose="02110004020202020204"/>
              <a:ea typeface="Calibri"/>
              <a:cs typeface="Calibri"/>
            </a:endParaRPr>
          </a:p>
          <a:p>
            <a:pPr marL="171450" indent="-171450">
              <a:buFont typeface="Arial"/>
              <a:buChar char="•"/>
            </a:pPr>
            <a:r>
              <a:rPr lang="en-US" dirty="0">
                <a:latin typeface="Calibri"/>
                <a:ea typeface="Calibri"/>
                <a:cs typeface="Calibri"/>
              </a:rPr>
              <a:t>'At </a:t>
            </a:r>
            <a:r>
              <a:rPr lang="en-US" err="1">
                <a:latin typeface="Calibri"/>
                <a:ea typeface="Calibri"/>
                <a:cs typeface="Calibri"/>
              </a:rPr>
              <a:t>Leesland</a:t>
            </a:r>
            <a:r>
              <a:rPr lang="en-US" dirty="0">
                <a:latin typeface="Calibri"/>
                <a:ea typeface="Calibri"/>
                <a:cs typeface="Calibri"/>
              </a:rPr>
              <a:t>, shouting/swearing/hitting will never get you what you want.' </a:t>
            </a:r>
            <a:endParaRPr lang="en-US">
              <a:latin typeface="Aptos" panose="02110004020202020204"/>
              <a:ea typeface="Calibri"/>
              <a:cs typeface="Calibri"/>
            </a:endParaRPr>
          </a:p>
          <a:p>
            <a:pPr marL="171450" indent="-171450">
              <a:buFont typeface="Arial"/>
              <a:buChar char="•"/>
            </a:pPr>
            <a:r>
              <a:rPr lang="en-US" dirty="0">
                <a:latin typeface="Calibri"/>
                <a:ea typeface="Calibri"/>
                <a:cs typeface="Calibri"/>
              </a:rPr>
              <a:t>' I remember when you did x (positive), that the [name] I need to see now.'   </a:t>
            </a:r>
            <a:endParaRPr lang="en-US" dirty="0">
              <a:latin typeface="Aptos" panose="02110004020202020204"/>
              <a:ea typeface="Calibri"/>
              <a:cs typeface="Calibri"/>
            </a:endParaRPr>
          </a:p>
          <a:p>
            <a:endParaRPr lang="en-US" dirty="0">
              <a:latin typeface="Calibri"/>
              <a:ea typeface="Calibri"/>
              <a:cs typeface="Calibri"/>
            </a:endParaRPr>
          </a:p>
          <a:p>
            <a:pPr marL="171450" indent="-171450">
              <a:buFont typeface="Arial"/>
              <a:buChar char="•"/>
            </a:pPr>
            <a:r>
              <a:rPr lang="en-US" dirty="0">
                <a:latin typeface="Calibri"/>
                <a:ea typeface="Calibri"/>
                <a:cs typeface="Calibri"/>
              </a:rPr>
              <a:t>Change of face can be really useful (give example)</a:t>
            </a:r>
          </a:p>
          <a:p>
            <a:pPr marL="171450" indent="-171450">
              <a:buFont typeface="Arial"/>
              <a:buChar char="•"/>
            </a:pPr>
            <a:r>
              <a:rPr lang="en-US" dirty="0">
                <a:latin typeface="Calibri"/>
                <a:ea typeface="Calibri"/>
                <a:cs typeface="Calibri"/>
              </a:rPr>
              <a:t>Take up time is time limited.  Work has to be completed, but this can look different for different children. </a:t>
            </a:r>
            <a:endParaRPr lang="en-US" dirty="0"/>
          </a:p>
          <a:p>
            <a:pPr marL="171450" indent="-171450">
              <a:buFont typeface="Arial"/>
              <a:buChar char="•"/>
            </a:pPr>
            <a:r>
              <a:rPr lang="en-US" dirty="0">
                <a:latin typeface="Calibri"/>
                <a:ea typeface="Calibri"/>
                <a:cs typeface="Calibri"/>
              </a:rPr>
              <a:t>PALs and SEALS are not a sanction.  They are a means to providing interventions.  </a:t>
            </a:r>
          </a:p>
        </p:txBody>
      </p:sp>
      <p:sp>
        <p:nvSpPr>
          <p:cNvPr id="4" name="Slide Number Placeholder 3"/>
          <p:cNvSpPr>
            <a:spLocks noGrp="1"/>
          </p:cNvSpPr>
          <p:nvPr>
            <p:ph type="sldNum" sz="quarter" idx="5"/>
          </p:nvPr>
        </p:nvSpPr>
        <p:spPr/>
        <p:txBody>
          <a:bodyPr/>
          <a:lstStyle/>
          <a:p>
            <a:fld id="{C07CE6CF-70B6-4452-ACF4-4A1B4155A23C}" type="slidenum">
              <a:rPr lang="en-GB" smtClean="0"/>
              <a:t>4</a:t>
            </a:fld>
            <a:endParaRPr lang="en-GB"/>
          </a:p>
        </p:txBody>
      </p:sp>
    </p:spTree>
    <p:extLst>
      <p:ext uri="{BB962C8B-B14F-4D97-AF65-F5344CB8AC3E}">
        <p14:creationId xmlns:p14="http://schemas.microsoft.com/office/powerpoint/2010/main" val="1305639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5428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161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3923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0309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808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231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619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272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238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6075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4310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7/8/2024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215036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adteacher@leeslandschools-fed.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senmagazine.co.uk/content/specific-needs/sensory-impairment/15468/creating-successful-sensory-circuits/" TargetMode="External"/><Relationship Id="rId2" Type="http://schemas.openxmlformats.org/officeDocument/2006/relationships/hyperlink" Target="http://www.leeslandschools-fed.co.uk" TargetMode="External"/><Relationship Id="rId1" Type="http://schemas.openxmlformats.org/officeDocument/2006/relationships/slideLayout" Target="../slideLayouts/slideLayout2.xml"/><Relationship Id="rId4" Type="http://schemas.openxmlformats.org/officeDocument/2006/relationships/hyperlink" Target="https://www.pauldix.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39CAA3-C39D-A33B-1222-CC373780498E}"/>
              </a:ext>
            </a:extLst>
          </p:cNvPr>
          <p:cNvSpPr>
            <a:spLocks noGrp="1"/>
          </p:cNvSpPr>
          <p:nvPr>
            <p:ph type="ctrTitle"/>
          </p:nvPr>
        </p:nvSpPr>
        <p:spPr>
          <a:xfrm>
            <a:off x="1314824" y="735106"/>
            <a:ext cx="10053763" cy="2928470"/>
          </a:xfrm>
        </p:spPr>
        <p:txBody>
          <a:bodyPr anchor="b">
            <a:normAutofit fontScale="90000"/>
          </a:bodyPr>
          <a:lstStyle/>
          <a:p>
            <a:r>
              <a:rPr lang="en-GB" sz="4800" dirty="0" err="1">
                <a:solidFill>
                  <a:srgbClr val="FFFFFF"/>
                </a:solidFill>
              </a:rPr>
              <a:t>Leesland</a:t>
            </a:r>
            <a:r>
              <a:rPr lang="en-GB" sz="4800" dirty="0">
                <a:solidFill>
                  <a:srgbClr val="FFFFFF"/>
                </a:solidFill>
              </a:rPr>
              <a:t> C of E Federation </a:t>
            </a:r>
            <a:br>
              <a:rPr lang="en-US" dirty="0"/>
            </a:br>
            <a:endParaRPr lang="en-GB" sz="4800">
              <a:solidFill>
                <a:srgbClr val="FFFFFF"/>
              </a:solidFill>
            </a:endParaRPr>
          </a:p>
          <a:p>
            <a:r>
              <a:rPr lang="en-GB" sz="4800" dirty="0">
                <a:solidFill>
                  <a:srgbClr val="FFFFFF"/>
                </a:solidFill>
              </a:rPr>
              <a:t>SEMH provision </a:t>
            </a:r>
            <a:br>
              <a:rPr lang="en-GB" sz="4800" dirty="0"/>
            </a:br>
            <a:r>
              <a:rPr lang="en-GB" sz="4800" dirty="0">
                <a:solidFill>
                  <a:srgbClr val="FFFFFF"/>
                </a:solidFill>
              </a:rPr>
              <a:t>How our PALS and SEALS team support dysregulated children</a:t>
            </a:r>
            <a:br>
              <a:rPr lang="en-GB" sz="4800" dirty="0"/>
            </a:br>
            <a:endParaRPr lang="en-GB" sz="4800">
              <a:solidFill>
                <a:srgbClr val="FFFFFF"/>
              </a:solidFill>
            </a:endParaRPr>
          </a:p>
        </p:txBody>
      </p:sp>
      <p:sp>
        <p:nvSpPr>
          <p:cNvPr id="3" name="Subtitle 2">
            <a:extLst>
              <a:ext uri="{FF2B5EF4-FFF2-40B4-BE49-F238E27FC236}">
                <a16:creationId xmlns:a16="http://schemas.microsoft.com/office/drawing/2014/main" id="{079D2F7F-7CCC-FADE-EF9D-37A346A31C65}"/>
              </a:ext>
            </a:extLst>
          </p:cNvPr>
          <p:cNvSpPr>
            <a:spLocks noGrp="1"/>
          </p:cNvSpPr>
          <p:nvPr>
            <p:ph type="subTitle" idx="1"/>
          </p:nvPr>
        </p:nvSpPr>
        <p:spPr>
          <a:xfrm>
            <a:off x="1321928" y="4568900"/>
            <a:ext cx="10049082" cy="1760182"/>
          </a:xfrm>
        </p:spPr>
        <p:txBody>
          <a:bodyPr vert="horz" lIns="91440" tIns="45720" rIns="91440" bIns="45720" rtlCol="0" anchor="ctr">
            <a:normAutofit lnSpcReduction="10000"/>
          </a:bodyPr>
          <a:lstStyle/>
          <a:p>
            <a:r>
              <a:rPr lang="en-US" dirty="0"/>
              <a:t>Claire Hope - Executive Headteacher </a:t>
            </a:r>
            <a:endParaRPr lang="en-GB" dirty="0"/>
          </a:p>
          <a:p>
            <a:r>
              <a:rPr lang="en-US" dirty="0"/>
              <a:t>Ros Wigley - Infant Head of School &amp; SENCo</a:t>
            </a:r>
          </a:p>
          <a:p>
            <a:r>
              <a:rPr lang="en-US" dirty="0"/>
              <a:t>Becks Livings - Junior Head of School &amp; SENCo</a:t>
            </a:r>
          </a:p>
          <a:p>
            <a:r>
              <a:rPr lang="en-US" dirty="0">
                <a:hlinkClick r:id="rId3"/>
              </a:rPr>
              <a:t>Headteacher@leeslandschools-fed.co.uk</a:t>
            </a:r>
            <a:r>
              <a:rPr lang="en-US" dirty="0"/>
              <a:t> </a:t>
            </a:r>
          </a:p>
        </p:txBody>
      </p:sp>
      <p:pic>
        <p:nvPicPr>
          <p:cNvPr id="5" name="Picture 4" descr="A green and white logo&#10;&#10;Description automatically generated">
            <a:extLst>
              <a:ext uri="{FF2B5EF4-FFF2-40B4-BE49-F238E27FC236}">
                <a16:creationId xmlns:a16="http://schemas.microsoft.com/office/drawing/2014/main" id="{36308F61-C4AA-825B-A6F5-C8959C762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83" y="4563257"/>
            <a:ext cx="2003449" cy="1982434"/>
          </a:xfrm>
          <a:prstGeom prst="rect">
            <a:avLst/>
          </a:prstGeom>
        </p:spPr>
      </p:pic>
    </p:spTree>
    <p:extLst>
      <p:ext uri="{BB962C8B-B14F-4D97-AF65-F5344CB8AC3E}">
        <p14:creationId xmlns:p14="http://schemas.microsoft.com/office/powerpoint/2010/main" val="318207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277E1-7C3B-03D9-C679-DF6FA3F53A62}"/>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Questions.....</a:t>
            </a:r>
          </a:p>
        </p:txBody>
      </p:sp>
      <p:sp>
        <p:nvSpPr>
          <p:cNvPr id="3" name="Content Placeholder 2">
            <a:extLst>
              <a:ext uri="{FF2B5EF4-FFF2-40B4-BE49-F238E27FC236}">
                <a16:creationId xmlns:a16="http://schemas.microsoft.com/office/drawing/2014/main" id="{9FD4F0AC-3EB6-8FDD-D160-F73E17485F47}"/>
              </a:ext>
            </a:extLst>
          </p:cNvPr>
          <p:cNvSpPr>
            <a:spLocks noGrp="1"/>
          </p:cNvSpPr>
          <p:nvPr>
            <p:ph idx="1"/>
          </p:nvPr>
        </p:nvSpPr>
        <p:spPr>
          <a:xfrm>
            <a:off x="5597385" y="591971"/>
            <a:ext cx="6558974" cy="5603556"/>
          </a:xfrm>
        </p:spPr>
        <p:txBody>
          <a:bodyPr anchor="ctr">
            <a:normAutofit/>
          </a:bodyPr>
          <a:lstStyle/>
          <a:p>
            <a:pPr marL="0" indent="0">
              <a:buNone/>
            </a:pPr>
            <a:r>
              <a:rPr lang="en-US" dirty="0"/>
              <a:t>Useful links: </a:t>
            </a:r>
            <a:endParaRPr lang="en-US"/>
          </a:p>
          <a:p>
            <a:r>
              <a:rPr lang="en-US" sz="2000" dirty="0">
                <a:hlinkClick r:id="rId2"/>
              </a:rPr>
              <a:t>www.leeslandschools-fed.co.uk</a:t>
            </a:r>
            <a:r>
              <a:rPr lang="en-US" sz="2000" dirty="0"/>
              <a:t> </a:t>
            </a:r>
          </a:p>
          <a:p>
            <a:r>
              <a:rPr lang="en-US" sz="2000" dirty="0"/>
              <a:t>   </a:t>
            </a:r>
            <a:r>
              <a:rPr lang="en-US" sz="2000" dirty="0">
                <a:ea typeface="+mn-lt"/>
                <a:cs typeface="+mn-lt"/>
                <a:hlinkClick r:id="rId3"/>
              </a:rPr>
              <a:t>Creating successful sensory circuits • SEN Magazine</a:t>
            </a:r>
          </a:p>
          <a:p>
            <a:r>
              <a:rPr lang="en-US" sz="2000" dirty="0"/>
              <a:t>    </a:t>
            </a:r>
            <a:r>
              <a:rPr lang="en-US" sz="2000" dirty="0">
                <a:ea typeface="+mn-lt"/>
                <a:cs typeface="+mn-lt"/>
                <a:hlinkClick r:id="rId4"/>
              </a:rPr>
              <a:t>HOME | Paul Dix</a:t>
            </a:r>
            <a:r>
              <a:rPr lang="en-US" sz="2000" dirty="0">
                <a:ea typeface="+mn-lt"/>
                <a:cs typeface="+mn-lt"/>
              </a:rPr>
              <a:t> </a:t>
            </a:r>
            <a:endParaRPr lang="en-US" sz="2000" dirty="0"/>
          </a:p>
          <a:p>
            <a:endParaRPr lang="en-US" sz="2000"/>
          </a:p>
          <a:p>
            <a:endParaRPr lang="en-US" sz="2000"/>
          </a:p>
          <a:p>
            <a:endParaRPr lang="en-US" sz="2000"/>
          </a:p>
          <a:p>
            <a:endParaRPr lang="en-US" sz="2000"/>
          </a:p>
          <a:p>
            <a:endParaRPr lang="en-US" sz="2000"/>
          </a:p>
          <a:p>
            <a:pPr algn="ctr"/>
            <a:endParaRPr lang="en-US" sz="2000"/>
          </a:p>
        </p:txBody>
      </p:sp>
    </p:spTree>
    <p:extLst>
      <p:ext uri="{BB962C8B-B14F-4D97-AF65-F5344CB8AC3E}">
        <p14:creationId xmlns:p14="http://schemas.microsoft.com/office/powerpoint/2010/main" val="3938557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E39DAE-30DD-55E7-D714-2066ED4E0E39}"/>
              </a:ext>
            </a:extLst>
          </p:cNvPr>
          <p:cNvSpPr>
            <a:spLocks noGrp="1"/>
          </p:cNvSpPr>
          <p:nvPr>
            <p:ph type="title"/>
          </p:nvPr>
        </p:nvSpPr>
        <p:spPr>
          <a:xfrm>
            <a:off x="187491" y="185718"/>
            <a:ext cx="5309338" cy="679687"/>
          </a:xfrm>
        </p:spPr>
        <p:txBody>
          <a:bodyPr anchor="b">
            <a:normAutofit/>
          </a:bodyPr>
          <a:lstStyle/>
          <a:p>
            <a:r>
              <a:rPr lang="en-GB" sz="4000"/>
              <a:t>Our context:</a:t>
            </a:r>
          </a:p>
        </p:txBody>
      </p:sp>
      <p:sp>
        <p:nvSpPr>
          <p:cNvPr id="3" name="Content Placeholder 2">
            <a:extLst>
              <a:ext uri="{FF2B5EF4-FFF2-40B4-BE49-F238E27FC236}">
                <a16:creationId xmlns:a16="http://schemas.microsoft.com/office/drawing/2014/main" id="{BAF7EB4B-92CF-DA7B-DCD5-7669322A114A}"/>
              </a:ext>
            </a:extLst>
          </p:cNvPr>
          <p:cNvSpPr>
            <a:spLocks noGrp="1"/>
          </p:cNvSpPr>
          <p:nvPr>
            <p:ph idx="1"/>
          </p:nvPr>
        </p:nvSpPr>
        <p:spPr>
          <a:xfrm>
            <a:off x="584206" y="968159"/>
            <a:ext cx="5315189" cy="3535083"/>
          </a:xfrm>
        </p:spPr>
        <p:txBody>
          <a:bodyPr vert="horz" lIns="91440" tIns="45720" rIns="91440" bIns="45720" rtlCol="0" anchor="t">
            <a:normAutofit/>
          </a:bodyPr>
          <a:lstStyle/>
          <a:p>
            <a:r>
              <a:rPr lang="en-GB" sz="2000"/>
              <a:t>Gosport </a:t>
            </a:r>
            <a:endParaRPr lang="en-US" sz="2000"/>
          </a:p>
          <a:p>
            <a:r>
              <a:rPr lang="en-GB" sz="2000"/>
              <a:t>3FE reducing to 2FE </a:t>
            </a:r>
            <a:endParaRPr lang="en-US" sz="2000"/>
          </a:p>
          <a:p>
            <a:r>
              <a:rPr lang="en-GB" sz="2000"/>
              <a:t>Infant and Junior Schools - next door </a:t>
            </a:r>
          </a:p>
          <a:p>
            <a:r>
              <a:rPr lang="en-GB" sz="2000"/>
              <a:t>Church of England (voluntary controlled)</a:t>
            </a:r>
          </a:p>
          <a:p>
            <a:endParaRPr lang="en-GB" sz="2000"/>
          </a:p>
          <a:p>
            <a:endParaRPr lang="en-GB" sz="2000"/>
          </a:p>
        </p:txBody>
      </p:sp>
      <p:sp>
        <p:nvSpPr>
          <p:cNvPr id="23" name="Rectangle 2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752A933-2CBB-83AD-1BCB-F9954CB50546}"/>
              </a:ext>
            </a:extLst>
          </p:cNvPr>
          <p:cNvGraphicFramePr>
            <a:graphicFrameLocks noGrp="1"/>
          </p:cNvGraphicFramePr>
          <p:nvPr>
            <p:extLst>
              <p:ext uri="{D42A27DB-BD31-4B8C-83A1-F6EECF244321}">
                <p14:modId xmlns:p14="http://schemas.microsoft.com/office/powerpoint/2010/main" val="3436913942"/>
              </p:ext>
            </p:extLst>
          </p:nvPr>
        </p:nvGraphicFramePr>
        <p:xfrm>
          <a:off x="1394603" y="2731698"/>
          <a:ext cx="5102813" cy="3918834"/>
        </p:xfrm>
        <a:graphic>
          <a:graphicData uri="http://schemas.openxmlformats.org/drawingml/2006/table">
            <a:tbl>
              <a:tblPr firstRow="1" bandRow="1">
                <a:tableStyleId>{10A1B5D5-9B99-4C35-A422-299274C87663}</a:tableStyleId>
              </a:tblPr>
              <a:tblGrid>
                <a:gridCol w="2980934">
                  <a:extLst>
                    <a:ext uri="{9D8B030D-6E8A-4147-A177-3AD203B41FA5}">
                      <a16:colId xmlns:a16="http://schemas.microsoft.com/office/drawing/2014/main" val="2284917026"/>
                    </a:ext>
                  </a:extLst>
                </a:gridCol>
                <a:gridCol w="1074471">
                  <a:extLst>
                    <a:ext uri="{9D8B030D-6E8A-4147-A177-3AD203B41FA5}">
                      <a16:colId xmlns:a16="http://schemas.microsoft.com/office/drawing/2014/main" val="649832130"/>
                    </a:ext>
                  </a:extLst>
                </a:gridCol>
                <a:gridCol w="1047408">
                  <a:extLst>
                    <a:ext uri="{9D8B030D-6E8A-4147-A177-3AD203B41FA5}">
                      <a16:colId xmlns:a16="http://schemas.microsoft.com/office/drawing/2014/main" val="2376136113"/>
                    </a:ext>
                  </a:extLst>
                </a:gridCol>
              </a:tblGrid>
              <a:tr h="524262">
                <a:tc>
                  <a:txBody>
                    <a:bodyPr/>
                    <a:lstStyle/>
                    <a:p>
                      <a:endParaRPr lang="en-GB" sz="1800" cap="none" spc="0">
                        <a:solidFill>
                          <a:srgbClr val="FFFFFF"/>
                        </a:solidFill>
                      </a:endParaRPr>
                    </a:p>
                  </a:txBody>
                  <a:tcPr marL="99092" marR="70780" marT="141561" marB="141561" anchor="ctr"/>
                </a:tc>
                <a:tc>
                  <a:txBody>
                    <a:bodyPr/>
                    <a:lstStyle/>
                    <a:p>
                      <a:pPr algn="ctr"/>
                      <a:r>
                        <a:rPr lang="en-GB" sz="1800" cap="none" spc="0" dirty="0">
                          <a:solidFill>
                            <a:srgbClr val="FFFFFF"/>
                          </a:solidFill>
                        </a:rPr>
                        <a:t>LIS</a:t>
                      </a:r>
                    </a:p>
                  </a:txBody>
                  <a:tcPr marL="99092" marR="70780" marT="141561" marB="141561" anchor="ctr"/>
                </a:tc>
                <a:tc>
                  <a:txBody>
                    <a:bodyPr/>
                    <a:lstStyle/>
                    <a:p>
                      <a:pPr algn="ctr"/>
                      <a:r>
                        <a:rPr lang="en-GB" sz="1800" cap="none" spc="0" dirty="0">
                          <a:solidFill>
                            <a:srgbClr val="FFFFFF"/>
                          </a:solidFill>
                        </a:rPr>
                        <a:t>LJS</a:t>
                      </a:r>
                    </a:p>
                  </a:txBody>
                  <a:tcPr marL="99092" marR="70780" marT="141561" marB="141561" anchor="ctr"/>
                </a:tc>
                <a:extLst>
                  <a:ext uri="{0D108BD9-81ED-4DB2-BD59-A6C34878D82A}">
                    <a16:rowId xmlns:a16="http://schemas.microsoft.com/office/drawing/2014/main" val="2996842928"/>
                  </a:ext>
                </a:extLst>
              </a:tr>
              <a:tr h="439246">
                <a:tc>
                  <a:txBody>
                    <a:bodyPr/>
                    <a:lstStyle/>
                    <a:p>
                      <a:pPr marL="0" lvl="0" algn="l" rtl="0" eaLnBrk="1" latinLnBrk="0" hangingPunct="1">
                        <a:buNone/>
                      </a:pPr>
                      <a:r>
                        <a:rPr lang="en-GB" sz="1600" kern="1200" cap="none" spc="0" dirty="0">
                          <a:solidFill>
                            <a:srgbClr val="000000"/>
                          </a:solidFill>
                        </a:rPr>
                        <a:t>SEND </a:t>
                      </a:r>
                    </a:p>
                  </a:txBody>
                  <a:tcPr marL="99091" marR="70780" marT="94797" marB="141561"/>
                </a:tc>
                <a:tc>
                  <a:txBody>
                    <a:bodyPr/>
                    <a:lstStyle/>
                    <a:p>
                      <a:pPr marL="0" lvl="0" algn="ctr" defTabSz="914400" rtl="0" eaLnBrk="1" latinLnBrk="0" hangingPunct="1">
                        <a:buNone/>
                      </a:pPr>
                      <a:r>
                        <a:rPr lang="en-GB" sz="1600" kern="1200" cap="none" spc="0" dirty="0">
                          <a:solidFill>
                            <a:srgbClr val="000000"/>
                          </a:solidFill>
                        </a:rPr>
                        <a:t>32%</a:t>
                      </a:r>
                    </a:p>
                  </a:txBody>
                  <a:tcPr marL="99091" marR="70780" marT="94797" marB="141561"/>
                </a:tc>
                <a:tc>
                  <a:txBody>
                    <a:bodyPr/>
                    <a:lstStyle/>
                    <a:p>
                      <a:pPr marL="0" lvl="0" algn="ctr" defTabSz="914400" rtl="0" eaLnBrk="1" latinLnBrk="0" hangingPunct="1">
                        <a:buNone/>
                      </a:pPr>
                      <a:r>
                        <a:rPr lang="en-GB" sz="1600" kern="1200" cap="none" spc="0" dirty="0">
                          <a:solidFill>
                            <a:srgbClr val="000000"/>
                          </a:solidFill>
                        </a:rPr>
                        <a:t>34%</a:t>
                      </a:r>
                    </a:p>
                  </a:txBody>
                  <a:tcPr marL="99091" marR="70780" marT="94797" marB="141561"/>
                </a:tc>
                <a:extLst>
                  <a:ext uri="{0D108BD9-81ED-4DB2-BD59-A6C34878D82A}">
                    <a16:rowId xmlns:a16="http://schemas.microsoft.com/office/drawing/2014/main" val="3697942848"/>
                  </a:ext>
                </a:extLst>
              </a:tr>
              <a:tr h="439246">
                <a:tc>
                  <a:txBody>
                    <a:bodyPr/>
                    <a:lstStyle/>
                    <a:p>
                      <a:r>
                        <a:rPr lang="en-GB" sz="1600" cap="none" spc="0" dirty="0">
                          <a:solidFill>
                            <a:srgbClr val="000000"/>
                          </a:solidFill>
                        </a:rPr>
                        <a:t>Pupil premium</a:t>
                      </a:r>
                    </a:p>
                  </a:txBody>
                  <a:tcPr marL="99092" marR="70780" marT="94798" marB="141561"/>
                </a:tc>
                <a:tc>
                  <a:txBody>
                    <a:bodyPr/>
                    <a:lstStyle/>
                    <a:p>
                      <a:pPr algn="ctr"/>
                      <a:r>
                        <a:rPr lang="en-GB" sz="1600" cap="none" spc="0" dirty="0">
                          <a:solidFill>
                            <a:srgbClr val="000000"/>
                          </a:solidFill>
                        </a:rPr>
                        <a:t>30%</a:t>
                      </a:r>
                    </a:p>
                  </a:txBody>
                  <a:tcPr marL="99092" marR="70780" marT="94798" marB="141561"/>
                </a:tc>
                <a:tc>
                  <a:txBody>
                    <a:bodyPr/>
                    <a:lstStyle/>
                    <a:p>
                      <a:pPr algn="ctr"/>
                      <a:r>
                        <a:rPr lang="en-GB" sz="1600" cap="none" spc="0" dirty="0">
                          <a:solidFill>
                            <a:srgbClr val="000000"/>
                          </a:solidFill>
                        </a:rPr>
                        <a:t>44%</a:t>
                      </a:r>
                    </a:p>
                  </a:txBody>
                  <a:tcPr marL="99092" marR="70780" marT="94798" marB="141561"/>
                </a:tc>
                <a:extLst>
                  <a:ext uri="{0D108BD9-81ED-4DB2-BD59-A6C34878D82A}">
                    <a16:rowId xmlns:a16="http://schemas.microsoft.com/office/drawing/2014/main" val="1810546791"/>
                  </a:ext>
                </a:extLst>
              </a:tr>
              <a:tr h="439246">
                <a:tc>
                  <a:txBody>
                    <a:bodyPr/>
                    <a:lstStyle/>
                    <a:p>
                      <a:r>
                        <a:rPr lang="en-GB" sz="1600" cap="none" spc="0" dirty="0">
                          <a:solidFill>
                            <a:srgbClr val="000000"/>
                          </a:solidFill>
                        </a:rPr>
                        <a:t>FSM</a:t>
                      </a:r>
                    </a:p>
                  </a:txBody>
                  <a:tcPr marL="99092" marR="70780" marT="94798" marB="141561"/>
                </a:tc>
                <a:tc>
                  <a:txBody>
                    <a:bodyPr/>
                    <a:lstStyle/>
                    <a:p>
                      <a:pPr algn="ctr"/>
                      <a:r>
                        <a:rPr lang="en-GB" sz="1600" cap="none" spc="0" dirty="0">
                          <a:solidFill>
                            <a:srgbClr val="000000"/>
                          </a:solidFill>
                        </a:rPr>
                        <a:t>28%</a:t>
                      </a:r>
                    </a:p>
                  </a:txBody>
                  <a:tcPr marL="99092" marR="70780" marT="94798" marB="141561"/>
                </a:tc>
                <a:tc>
                  <a:txBody>
                    <a:bodyPr/>
                    <a:lstStyle/>
                    <a:p>
                      <a:pPr algn="ctr"/>
                      <a:r>
                        <a:rPr lang="en-GB" sz="1600" cap="none" spc="0" dirty="0">
                          <a:solidFill>
                            <a:srgbClr val="000000"/>
                          </a:solidFill>
                        </a:rPr>
                        <a:t>40%</a:t>
                      </a:r>
                    </a:p>
                  </a:txBody>
                  <a:tcPr marL="99092" marR="70780" marT="94798" marB="141561"/>
                </a:tc>
                <a:extLst>
                  <a:ext uri="{0D108BD9-81ED-4DB2-BD59-A6C34878D82A}">
                    <a16:rowId xmlns:a16="http://schemas.microsoft.com/office/drawing/2014/main" val="1478328270"/>
                  </a:ext>
                </a:extLst>
              </a:tr>
              <a:tr h="439246">
                <a:tc>
                  <a:txBody>
                    <a:bodyPr/>
                    <a:lstStyle/>
                    <a:p>
                      <a:r>
                        <a:rPr lang="en-GB" sz="1600" cap="none" spc="0" dirty="0">
                          <a:solidFill>
                            <a:srgbClr val="000000"/>
                          </a:solidFill>
                        </a:rPr>
                        <a:t>White British </a:t>
                      </a:r>
                    </a:p>
                  </a:txBody>
                  <a:tcPr marL="99092" marR="70780" marT="94798" marB="141561"/>
                </a:tc>
                <a:tc>
                  <a:txBody>
                    <a:bodyPr/>
                    <a:lstStyle/>
                    <a:p>
                      <a:pPr algn="ctr"/>
                      <a:r>
                        <a:rPr lang="en-GB" sz="1600" cap="none" spc="0" dirty="0">
                          <a:solidFill>
                            <a:srgbClr val="000000"/>
                          </a:solidFill>
                        </a:rPr>
                        <a:t>78%</a:t>
                      </a:r>
                    </a:p>
                  </a:txBody>
                  <a:tcPr marL="99092" marR="70780" marT="94798" marB="141561"/>
                </a:tc>
                <a:tc>
                  <a:txBody>
                    <a:bodyPr/>
                    <a:lstStyle/>
                    <a:p>
                      <a:pPr algn="ctr"/>
                      <a:r>
                        <a:rPr lang="en-GB" sz="1600" cap="none" spc="0" dirty="0">
                          <a:solidFill>
                            <a:srgbClr val="000000"/>
                          </a:solidFill>
                        </a:rPr>
                        <a:t>88%</a:t>
                      </a:r>
                    </a:p>
                  </a:txBody>
                  <a:tcPr marL="99092" marR="70780" marT="94798" marB="141561"/>
                </a:tc>
                <a:extLst>
                  <a:ext uri="{0D108BD9-81ED-4DB2-BD59-A6C34878D82A}">
                    <a16:rowId xmlns:a16="http://schemas.microsoft.com/office/drawing/2014/main" val="156279253"/>
                  </a:ext>
                </a:extLst>
              </a:tr>
              <a:tr h="439246">
                <a:tc>
                  <a:txBody>
                    <a:bodyPr/>
                    <a:lstStyle/>
                    <a:p>
                      <a:r>
                        <a:rPr lang="en-GB" sz="1600" cap="none" spc="0" dirty="0">
                          <a:solidFill>
                            <a:srgbClr val="000000"/>
                          </a:solidFill>
                        </a:rPr>
                        <a:t>EAL </a:t>
                      </a:r>
                    </a:p>
                  </a:txBody>
                  <a:tcPr marL="99092" marR="70780" marT="94798" marB="141561"/>
                </a:tc>
                <a:tc>
                  <a:txBody>
                    <a:bodyPr/>
                    <a:lstStyle/>
                    <a:p>
                      <a:pPr algn="ctr"/>
                      <a:r>
                        <a:rPr lang="en-GB" sz="1600" cap="none" spc="0" dirty="0">
                          <a:solidFill>
                            <a:srgbClr val="000000"/>
                          </a:solidFill>
                        </a:rPr>
                        <a:t>5%</a:t>
                      </a:r>
                    </a:p>
                  </a:txBody>
                  <a:tcPr marL="99092" marR="70780" marT="94798" marB="141561"/>
                </a:tc>
                <a:tc>
                  <a:txBody>
                    <a:bodyPr/>
                    <a:lstStyle/>
                    <a:p>
                      <a:pPr algn="ctr"/>
                      <a:r>
                        <a:rPr lang="en-GB" sz="1600" cap="none" spc="0" dirty="0">
                          <a:solidFill>
                            <a:srgbClr val="000000"/>
                          </a:solidFill>
                        </a:rPr>
                        <a:t>7%</a:t>
                      </a:r>
                    </a:p>
                  </a:txBody>
                  <a:tcPr marL="99092" marR="70780" marT="94798" marB="141561"/>
                </a:tc>
                <a:extLst>
                  <a:ext uri="{0D108BD9-81ED-4DB2-BD59-A6C34878D82A}">
                    <a16:rowId xmlns:a16="http://schemas.microsoft.com/office/drawing/2014/main" val="4170736408"/>
                  </a:ext>
                </a:extLst>
              </a:tr>
              <a:tr h="439246">
                <a:tc>
                  <a:txBody>
                    <a:bodyPr/>
                    <a:lstStyle/>
                    <a:p>
                      <a:r>
                        <a:rPr lang="en-GB" sz="1600" cap="none" spc="0" dirty="0">
                          <a:solidFill>
                            <a:srgbClr val="000000"/>
                          </a:solidFill>
                        </a:rPr>
                        <a:t>Attendance </a:t>
                      </a:r>
                    </a:p>
                  </a:txBody>
                  <a:tcPr marL="99092" marR="70780" marT="94798" marB="141561"/>
                </a:tc>
                <a:tc>
                  <a:txBody>
                    <a:bodyPr/>
                    <a:lstStyle/>
                    <a:p>
                      <a:pPr algn="ctr"/>
                      <a:r>
                        <a:rPr lang="en-GB" sz="1600" cap="none" spc="0" dirty="0">
                          <a:solidFill>
                            <a:srgbClr val="000000"/>
                          </a:solidFill>
                        </a:rPr>
                        <a:t>94%</a:t>
                      </a:r>
                    </a:p>
                  </a:txBody>
                  <a:tcPr marL="99092" marR="70780" marT="94798" marB="141561"/>
                </a:tc>
                <a:tc>
                  <a:txBody>
                    <a:bodyPr/>
                    <a:lstStyle/>
                    <a:p>
                      <a:pPr algn="ctr"/>
                      <a:r>
                        <a:rPr lang="en-GB" sz="1600" cap="none" spc="0" dirty="0">
                          <a:solidFill>
                            <a:srgbClr val="000000"/>
                          </a:solidFill>
                        </a:rPr>
                        <a:t>93%</a:t>
                      </a:r>
                    </a:p>
                  </a:txBody>
                  <a:tcPr marL="99092" marR="70780" marT="94798" marB="141561"/>
                </a:tc>
                <a:extLst>
                  <a:ext uri="{0D108BD9-81ED-4DB2-BD59-A6C34878D82A}">
                    <a16:rowId xmlns:a16="http://schemas.microsoft.com/office/drawing/2014/main" val="2817227793"/>
                  </a:ext>
                </a:extLst>
              </a:tr>
              <a:tr h="439246">
                <a:tc>
                  <a:txBody>
                    <a:bodyPr/>
                    <a:lstStyle/>
                    <a:p>
                      <a:r>
                        <a:rPr lang="en-GB" sz="1600" cap="none" spc="0" dirty="0">
                          <a:solidFill>
                            <a:srgbClr val="000000"/>
                          </a:solidFill>
                        </a:rPr>
                        <a:t>Persistent Absence </a:t>
                      </a:r>
                    </a:p>
                  </a:txBody>
                  <a:tcPr marL="99092" marR="70780" marT="94798" marB="141561"/>
                </a:tc>
                <a:tc>
                  <a:txBody>
                    <a:bodyPr/>
                    <a:lstStyle/>
                    <a:p>
                      <a:pPr algn="ctr"/>
                      <a:r>
                        <a:rPr lang="en-GB" sz="1600" cap="none" spc="0" dirty="0">
                          <a:solidFill>
                            <a:srgbClr val="000000"/>
                          </a:solidFill>
                        </a:rPr>
                        <a:t>25%</a:t>
                      </a:r>
                    </a:p>
                  </a:txBody>
                  <a:tcPr marL="99092" marR="70780" marT="94798" marB="141561"/>
                </a:tc>
                <a:tc>
                  <a:txBody>
                    <a:bodyPr/>
                    <a:lstStyle/>
                    <a:p>
                      <a:pPr algn="ctr"/>
                      <a:r>
                        <a:rPr lang="en-GB" sz="1600" cap="none" spc="0" dirty="0">
                          <a:solidFill>
                            <a:srgbClr val="000000"/>
                          </a:solidFill>
                        </a:rPr>
                        <a:t>20%</a:t>
                      </a:r>
                    </a:p>
                  </a:txBody>
                  <a:tcPr marL="99092" marR="70780" marT="94798" marB="141561"/>
                </a:tc>
                <a:extLst>
                  <a:ext uri="{0D108BD9-81ED-4DB2-BD59-A6C34878D82A}">
                    <a16:rowId xmlns:a16="http://schemas.microsoft.com/office/drawing/2014/main" val="2406693215"/>
                  </a:ext>
                </a:extLst>
              </a:tr>
            </a:tbl>
          </a:graphicData>
        </a:graphic>
      </p:graphicFrame>
      <p:pic>
        <p:nvPicPr>
          <p:cNvPr id="7" name="Picture 6" descr="Image result for Leesland school gosport">
            <a:extLst>
              <a:ext uri="{FF2B5EF4-FFF2-40B4-BE49-F238E27FC236}">
                <a16:creationId xmlns:a16="http://schemas.microsoft.com/office/drawing/2014/main" id="{AA52CEFE-2C87-649F-49EE-90A417ECAE0D}"/>
              </a:ext>
            </a:extLst>
          </p:cNvPr>
          <p:cNvPicPr>
            <a:picLocks noChangeAspect="1"/>
          </p:cNvPicPr>
          <p:nvPr/>
        </p:nvPicPr>
        <p:blipFill>
          <a:blip r:embed="rId3"/>
          <a:stretch>
            <a:fillRect/>
          </a:stretch>
        </p:blipFill>
        <p:spPr>
          <a:xfrm>
            <a:off x="8303643" y="185108"/>
            <a:ext cx="2514600" cy="1714500"/>
          </a:xfrm>
          <a:prstGeom prst="rect">
            <a:avLst/>
          </a:prstGeom>
        </p:spPr>
      </p:pic>
      <p:pic>
        <p:nvPicPr>
          <p:cNvPr id="6" name="Picture 5" descr="Image result for Leesland">
            <a:extLst>
              <a:ext uri="{FF2B5EF4-FFF2-40B4-BE49-F238E27FC236}">
                <a16:creationId xmlns:a16="http://schemas.microsoft.com/office/drawing/2014/main" id="{F9067A92-EEDE-E85E-0992-3603486BD95E}"/>
              </a:ext>
            </a:extLst>
          </p:cNvPr>
          <p:cNvPicPr>
            <a:picLocks noChangeAspect="1"/>
          </p:cNvPicPr>
          <p:nvPr/>
        </p:nvPicPr>
        <p:blipFill>
          <a:blip r:embed="rId4"/>
          <a:stretch>
            <a:fillRect/>
          </a:stretch>
        </p:blipFill>
        <p:spPr>
          <a:xfrm>
            <a:off x="9711546" y="1191524"/>
            <a:ext cx="2171700" cy="1714500"/>
          </a:xfrm>
          <a:prstGeom prst="rect">
            <a:avLst/>
          </a:prstGeom>
        </p:spPr>
      </p:pic>
      <p:pic>
        <p:nvPicPr>
          <p:cNvPr id="8" name="Picture 7" descr="Image result for Leesland junior school gosport">
            <a:extLst>
              <a:ext uri="{FF2B5EF4-FFF2-40B4-BE49-F238E27FC236}">
                <a16:creationId xmlns:a16="http://schemas.microsoft.com/office/drawing/2014/main" id="{BDF91D82-A1BE-E099-833F-6C09192C400F}"/>
              </a:ext>
            </a:extLst>
          </p:cNvPr>
          <p:cNvPicPr>
            <a:picLocks noChangeAspect="1"/>
          </p:cNvPicPr>
          <p:nvPr/>
        </p:nvPicPr>
        <p:blipFill>
          <a:blip r:embed="rId5"/>
          <a:stretch>
            <a:fillRect/>
          </a:stretch>
        </p:blipFill>
        <p:spPr>
          <a:xfrm>
            <a:off x="8385145" y="2787410"/>
            <a:ext cx="2524125" cy="1714500"/>
          </a:xfrm>
          <a:prstGeom prst="rect">
            <a:avLst/>
          </a:prstGeom>
        </p:spPr>
      </p:pic>
      <p:pic>
        <p:nvPicPr>
          <p:cNvPr id="9" name="Picture 8" descr="Image result for gosport">
            <a:extLst>
              <a:ext uri="{FF2B5EF4-FFF2-40B4-BE49-F238E27FC236}">
                <a16:creationId xmlns:a16="http://schemas.microsoft.com/office/drawing/2014/main" id="{FEC91E94-B2D2-6074-3785-E104F633E90D}"/>
              </a:ext>
            </a:extLst>
          </p:cNvPr>
          <p:cNvPicPr>
            <a:picLocks noChangeAspect="1"/>
          </p:cNvPicPr>
          <p:nvPr/>
        </p:nvPicPr>
        <p:blipFill>
          <a:blip r:embed="rId6"/>
          <a:stretch>
            <a:fillRect/>
          </a:stretch>
        </p:blipFill>
        <p:spPr>
          <a:xfrm>
            <a:off x="9823598" y="3836957"/>
            <a:ext cx="2163254" cy="1340689"/>
          </a:xfrm>
          <a:prstGeom prst="rect">
            <a:avLst/>
          </a:prstGeom>
        </p:spPr>
      </p:pic>
      <p:pic>
        <p:nvPicPr>
          <p:cNvPr id="10" name="Picture 9" descr="gosport town centre hampshire england uk gb Stock Photo - Alamy">
            <a:extLst>
              <a:ext uri="{FF2B5EF4-FFF2-40B4-BE49-F238E27FC236}">
                <a16:creationId xmlns:a16="http://schemas.microsoft.com/office/drawing/2014/main" id="{C15378AB-17B4-1804-CCFC-BF96307D5584}"/>
              </a:ext>
            </a:extLst>
          </p:cNvPr>
          <p:cNvPicPr>
            <a:picLocks noChangeAspect="1"/>
          </p:cNvPicPr>
          <p:nvPr/>
        </p:nvPicPr>
        <p:blipFill rotWithShape="1">
          <a:blip r:embed="rId7"/>
          <a:srcRect l="-435" t="-4658" r="729" b="15914"/>
          <a:stretch/>
        </p:blipFill>
        <p:spPr>
          <a:xfrm>
            <a:off x="8298251" y="5019468"/>
            <a:ext cx="2666677" cy="1678456"/>
          </a:xfrm>
          <a:prstGeom prst="rect">
            <a:avLst/>
          </a:prstGeom>
        </p:spPr>
      </p:pic>
    </p:spTree>
    <p:extLst>
      <p:ext uri="{BB962C8B-B14F-4D97-AF65-F5344CB8AC3E}">
        <p14:creationId xmlns:p14="http://schemas.microsoft.com/office/powerpoint/2010/main" val="104652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B4BD0-A5B9-DA4A-E565-18133DFE2220}"/>
              </a:ext>
            </a:extLst>
          </p:cNvPr>
          <p:cNvSpPr>
            <a:spLocks noGrp="1"/>
          </p:cNvSpPr>
          <p:nvPr>
            <p:ph type="title"/>
          </p:nvPr>
        </p:nvSpPr>
        <p:spPr>
          <a:xfrm>
            <a:off x="1383564" y="348865"/>
            <a:ext cx="9718111" cy="1576446"/>
          </a:xfrm>
        </p:spPr>
        <p:txBody>
          <a:bodyPr anchor="ctr">
            <a:normAutofit/>
          </a:bodyPr>
          <a:lstStyle/>
          <a:p>
            <a:r>
              <a:rPr lang="en-GB" sz="4000" dirty="0">
                <a:solidFill>
                  <a:srgbClr val="FFFFFF"/>
                </a:solidFill>
              </a:rPr>
              <a:t>Why we went with this model </a:t>
            </a:r>
          </a:p>
        </p:txBody>
      </p:sp>
      <p:graphicFrame>
        <p:nvGraphicFramePr>
          <p:cNvPr id="5" name="Content Placeholder 2">
            <a:extLst>
              <a:ext uri="{FF2B5EF4-FFF2-40B4-BE49-F238E27FC236}">
                <a16:creationId xmlns:a16="http://schemas.microsoft.com/office/drawing/2014/main" id="{41A7FA4B-5D7F-9939-8A18-09F3A2FBD31A}"/>
              </a:ext>
            </a:extLst>
          </p:cNvPr>
          <p:cNvGraphicFramePr>
            <a:graphicFrameLocks noGrp="1"/>
          </p:cNvGraphicFramePr>
          <p:nvPr>
            <p:ph idx="1"/>
            <p:extLst>
              <p:ext uri="{D42A27DB-BD31-4B8C-83A1-F6EECF244321}">
                <p14:modId xmlns:p14="http://schemas.microsoft.com/office/powerpoint/2010/main" val="233344014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511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AB3B5-6CAC-6DDB-F675-704690BC2CD5}"/>
              </a:ext>
            </a:extLst>
          </p:cNvPr>
          <p:cNvSpPr>
            <a:spLocks noGrp="1"/>
          </p:cNvSpPr>
          <p:nvPr>
            <p:ph type="title"/>
          </p:nvPr>
        </p:nvSpPr>
        <p:spPr>
          <a:xfrm>
            <a:off x="1383564" y="348865"/>
            <a:ext cx="9718111" cy="1576446"/>
          </a:xfrm>
        </p:spPr>
        <p:txBody>
          <a:bodyPr anchor="ctr">
            <a:normAutofit/>
          </a:bodyPr>
          <a:lstStyle/>
          <a:p>
            <a:r>
              <a:rPr lang="en-GB" sz="3400">
                <a:solidFill>
                  <a:srgbClr val="FFFFFF"/>
                </a:solidFill>
              </a:rPr>
              <a:t>How PALS and Seals Sanctuary work:</a:t>
            </a:r>
            <a:br>
              <a:rPr lang="en-GB" sz="3400">
                <a:solidFill>
                  <a:srgbClr val="FFFFFF"/>
                </a:solidFill>
              </a:rPr>
            </a:br>
            <a:br>
              <a:rPr lang="en-GB" sz="3400">
                <a:solidFill>
                  <a:srgbClr val="FFFFFF"/>
                </a:solidFill>
              </a:rPr>
            </a:br>
            <a:endParaRPr lang="en-GB" sz="3400">
              <a:solidFill>
                <a:srgbClr val="FFFFFF"/>
              </a:solidFill>
            </a:endParaRPr>
          </a:p>
        </p:txBody>
      </p:sp>
      <p:graphicFrame>
        <p:nvGraphicFramePr>
          <p:cNvPr id="5" name="Content Placeholder 2">
            <a:extLst>
              <a:ext uri="{FF2B5EF4-FFF2-40B4-BE49-F238E27FC236}">
                <a16:creationId xmlns:a16="http://schemas.microsoft.com/office/drawing/2014/main" id="{50D45D73-0218-F9DA-5DC6-A65EE248FE15}"/>
              </a:ext>
            </a:extLst>
          </p:cNvPr>
          <p:cNvGraphicFramePr>
            <a:graphicFrameLocks noGrp="1"/>
          </p:cNvGraphicFramePr>
          <p:nvPr>
            <p:ph idx="1"/>
            <p:extLst>
              <p:ext uri="{D42A27DB-BD31-4B8C-83A1-F6EECF244321}">
                <p14:modId xmlns:p14="http://schemas.microsoft.com/office/powerpoint/2010/main" val="3870376825"/>
              </p:ext>
            </p:extLst>
          </p:nvPr>
        </p:nvGraphicFramePr>
        <p:xfrm>
          <a:off x="255868" y="2170281"/>
          <a:ext cx="11732960" cy="4135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9647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264EAD3-2D2D-9145-A6CE-73F2D4DEDAEC}"/>
              </a:ext>
            </a:extLst>
          </p:cNvPr>
          <p:cNvSpPr>
            <a:spLocks noGrp="1"/>
          </p:cNvSpPr>
          <p:nvPr>
            <p:ph type="title"/>
          </p:nvPr>
        </p:nvSpPr>
        <p:spPr>
          <a:xfrm>
            <a:off x="798257" y="637523"/>
            <a:ext cx="3594519" cy="598314"/>
          </a:xfrm>
        </p:spPr>
        <p:txBody>
          <a:bodyPr vert="horz" lIns="91440" tIns="45720" rIns="91440" bIns="45720" rtlCol="0" anchor="b">
            <a:normAutofit/>
          </a:bodyPr>
          <a:lstStyle/>
          <a:p>
            <a:r>
              <a:rPr lang="en-US" sz="3600" kern="1200">
                <a:solidFill>
                  <a:srgbClr val="FFFFFF"/>
                </a:solidFill>
                <a:latin typeface="+mj-lt"/>
                <a:ea typeface="+mj-ea"/>
                <a:cs typeface="+mj-cs"/>
              </a:rPr>
              <a:t>Seal Sanctuary</a:t>
            </a:r>
          </a:p>
        </p:txBody>
      </p:sp>
      <p:sp>
        <p:nvSpPr>
          <p:cNvPr id="14" name="TextBox 13">
            <a:extLst>
              <a:ext uri="{FF2B5EF4-FFF2-40B4-BE49-F238E27FC236}">
                <a16:creationId xmlns:a16="http://schemas.microsoft.com/office/drawing/2014/main" id="{277ADBC6-7FF7-212B-18F1-3735312C0D0F}"/>
              </a:ext>
            </a:extLst>
          </p:cNvPr>
          <p:cNvSpPr txBox="1"/>
          <p:nvPr/>
        </p:nvSpPr>
        <p:spPr>
          <a:xfrm>
            <a:off x="539463" y="1237807"/>
            <a:ext cx="4369930" cy="36771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1600">
                <a:solidFill>
                  <a:srgbClr val="FFFFFF"/>
                </a:solidFill>
              </a:rPr>
              <a:t>De-escalation tools around the room – ear defenders, sensory items and play, cuddly items, blankets</a:t>
            </a:r>
          </a:p>
          <a:p>
            <a:pPr indent="-228600">
              <a:lnSpc>
                <a:spcPct val="90000"/>
              </a:lnSpc>
              <a:spcAft>
                <a:spcPts val="600"/>
              </a:spcAft>
              <a:buFont typeface="Arial" panose="020B0604020202020204" pitchFamily="34" charset="0"/>
              <a:buChar char="•"/>
            </a:pPr>
            <a:endParaRPr lang="en-US" sz="1600">
              <a:solidFill>
                <a:srgbClr val="FFFFFF"/>
              </a:solidFill>
            </a:endParaRPr>
          </a:p>
          <a:p>
            <a:pPr indent="-228600">
              <a:lnSpc>
                <a:spcPct val="90000"/>
              </a:lnSpc>
              <a:spcAft>
                <a:spcPts val="600"/>
              </a:spcAft>
              <a:buFont typeface="Arial" panose="020B0604020202020204" pitchFamily="34" charset="0"/>
              <a:buChar char="•"/>
            </a:pPr>
            <a:r>
              <a:rPr lang="en-US" sz="1600">
                <a:solidFill>
                  <a:srgbClr val="FFFFFF"/>
                </a:solidFill>
              </a:rPr>
              <a:t>Wow wall - all key children have a special board with their targets and things they are proud of</a:t>
            </a:r>
          </a:p>
          <a:p>
            <a:pPr indent="-228600">
              <a:lnSpc>
                <a:spcPct val="90000"/>
              </a:lnSpc>
              <a:spcAft>
                <a:spcPts val="600"/>
              </a:spcAft>
              <a:buFont typeface="Arial" panose="020B0604020202020204" pitchFamily="34" charset="0"/>
              <a:buChar char="•"/>
            </a:pPr>
            <a:endParaRPr lang="en-US" sz="1600">
              <a:solidFill>
                <a:srgbClr val="FFFFFF"/>
              </a:solidFill>
            </a:endParaRPr>
          </a:p>
          <a:p>
            <a:pPr indent="-228600">
              <a:lnSpc>
                <a:spcPct val="90000"/>
              </a:lnSpc>
              <a:spcAft>
                <a:spcPts val="600"/>
              </a:spcAft>
              <a:buFont typeface="Arial" panose="020B0604020202020204" pitchFamily="34" charset="0"/>
              <a:buChar char="•"/>
            </a:pPr>
            <a:r>
              <a:rPr lang="en-US" sz="1600">
                <a:solidFill>
                  <a:srgbClr val="FFFFFF"/>
                </a:solidFill>
              </a:rPr>
              <a:t>Photos to support the 'I can't do it'</a:t>
            </a:r>
          </a:p>
          <a:p>
            <a:pPr indent="-228600">
              <a:lnSpc>
                <a:spcPct val="90000"/>
              </a:lnSpc>
              <a:spcAft>
                <a:spcPts val="600"/>
              </a:spcAft>
              <a:buFont typeface="Arial" panose="020B0604020202020204" pitchFamily="34" charset="0"/>
              <a:buChar char="•"/>
            </a:pPr>
            <a:endParaRPr lang="en-US" sz="1600">
              <a:solidFill>
                <a:srgbClr val="FFFFFF"/>
              </a:solidFill>
            </a:endParaRPr>
          </a:p>
          <a:p>
            <a:pPr indent="-228600">
              <a:lnSpc>
                <a:spcPct val="90000"/>
              </a:lnSpc>
              <a:spcAft>
                <a:spcPts val="600"/>
              </a:spcAft>
              <a:buFont typeface="Arial" panose="020B0604020202020204" pitchFamily="34" charset="0"/>
              <a:buChar char="•"/>
            </a:pPr>
            <a:r>
              <a:rPr lang="en-US" sz="1600">
                <a:solidFill>
                  <a:srgbClr val="FFFFFF"/>
                </a:solidFill>
              </a:rPr>
              <a:t>Seal books - to share when they have had a wobble - full of all the successes they've had.</a:t>
            </a:r>
          </a:p>
          <a:p>
            <a:pPr indent="-228600">
              <a:lnSpc>
                <a:spcPct val="90000"/>
              </a:lnSpc>
              <a:spcAft>
                <a:spcPts val="600"/>
              </a:spcAft>
              <a:buFont typeface="Arial" panose="020B0604020202020204" pitchFamily="34" charset="0"/>
              <a:buChar char="•"/>
            </a:pPr>
            <a:endParaRPr lang="en-US" sz="1600">
              <a:solidFill>
                <a:srgbClr val="FFFFFF"/>
              </a:solidFill>
            </a:endParaRPr>
          </a:p>
          <a:p>
            <a:pPr indent="-228600">
              <a:lnSpc>
                <a:spcPct val="90000"/>
              </a:lnSpc>
              <a:spcAft>
                <a:spcPts val="600"/>
              </a:spcAft>
              <a:buFont typeface="Arial" panose="020B0604020202020204" pitchFamily="34" charset="0"/>
              <a:buChar char="•"/>
            </a:pPr>
            <a:r>
              <a:rPr lang="en-US" sz="1600">
                <a:solidFill>
                  <a:srgbClr val="FFFFFF"/>
                </a:solidFill>
              </a:rPr>
              <a:t>Emotional toolkit boxes for in class and to bring to Seals these include a range of things from photos of family to sensory toys tailored to children's likes and interests.</a:t>
            </a:r>
          </a:p>
          <a:p>
            <a:pPr>
              <a:lnSpc>
                <a:spcPct val="90000"/>
              </a:lnSpc>
              <a:spcAft>
                <a:spcPts val="600"/>
              </a:spcAft>
            </a:pPr>
            <a:endParaRPr lang="en-US" sz="1600">
              <a:solidFill>
                <a:srgbClr val="FFFFFF"/>
              </a:solidFill>
            </a:endParaRPr>
          </a:p>
          <a:p>
            <a:pPr indent="-228600">
              <a:lnSpc>
                <a:spcPct val="90000"/>
              </a:lnSpc>
              <a:spcAft>
                <a:spcPts val="600"/>
              </a:spcAft>
              <a:buFont typeface="Arial" panose="020B0604020202020204" pitchFamily="34" charset="0"/>
              <a:buChar char="•"/>
            </a:pPr>
            <a:r>
              <a:rPr lang="en-US" sz="1600">
                <a:solidFill>
                  <a:srgbClr val="FFFFFF"/>
                </a:solidFill>
              </a:rPr>
              <a:t>Targeted intervention - small groups based on SDQ</a:t>
            </a:r>
          </a:p>
          <a:p>
            <a:pPr indent="-228600">
              <a:lnSpc>
                <a:spcPct val="90000"/>
              </a:lnSpc>
              <a:spcAft>
                <a:spcPts val="600"/>
              </a:spcAft>
              <a:buFont typeface="Arial" panose="020B0604020202020204" pitchFamily="34" charset="0"/>
              <a:buChar char="•"/>
            </a:pPr>
            <a:endParaRPr lang="en-US" sz="1100">
              <a:solidFill>
                <a:srgbClr val="FFFFFF"/>
              </a:solidFill>
            </a:endParaRPr>
          </a:p>
        </p:txBody>
      </p:sp>
      <p:pic>
        <p:nvPicPr>
          <p:cNvPr id="8" name="Content Placeholder 7" descr="A corner of a room with pillows and toys&#10;&#10;Description automatically generated">
            <a:extLst>
              <a:ext uri="{FF2B5EF4-FFF2-40B4-BE49-F238E27FC236}">
                <a16:creationId xmlns:a16="http://schemas.microsoft.com/office/drawing/2014/main" id="{2868F8D1-FE69-DCBB-9ACE-4EB66F2C250D}"/>
              </a:ext>
            </a:extLst>
          </p:cNvPr>
          <p:cNvPicPr>
            <a:picLocks noGrp="1" noChangeAspect="1"/>
          </p:cNvPicPr>
          <p:nvPr>
            <p:ph idx="1"/>
          </p:nvPr>
        </p:nvPicPr>
        <p:blipFill>
          <a:blip r:embed="rId2"/>
          <a:stretch>
            <a:fillRect/>
          </a:stretch>
        </p:blipFill>
        <p:spPr>
          <a:xfrm>
            <a:off x="5155081" y="2606542"/>
            <a:ext cx="2062593" cy="1644917"/>
          </a:xfrm>
          <a:prstGeom prst="rect">
            <a:avLst/>
          </a:prstGeom>
        </p:spPr>
      </p:pic>
      <p:pic>
        <p:nvPicPr>
          <p:cNvPr id="10" name="Picture 9" descr="A classroom with tables and chairs&#10;&#10;Description automatically generated">
            <a:extLst>
              <a:ext uri="{FF2B5EF4-FFF2-40B4-BE49-F238E27FC236}">
                <a16:creationId xmlns:a16="http://schemas.microsoft.com/office/drawing/2014/main" id="{41ABAB5C-E27F-2C8F-C17E-AA429B3C3207}"/>
              </a:ext>
            </a:extLst>
          </p:cNvPr>
          <p:cNvPicPr>
            <a:picLocks noChangeAspect="1"/>
          </p:cNvPicPr>
          <p:nvPr/>
        </p:nvPicPr>
        <p:blipFill>
          <a:blip r:embed="rId3"/>
          <a:stretch>
            <a:fillRect/>
          </a:stretch>
        </p:blipFill>
        <p:spPr>
          <a:xfrm>
            <a:off x="7698193" y="325904"/>
            <a:ext cx="4086429" cy="2942229"/>
          </a:xfrm>
          <a:prstGeom prst="rect">
            <a:avLst/>
          </a:prstGeom>
        </p:spPr>
      </p:pic>
      <p:pic>
        <p:nvPicPr>
          <p:cNvPr id="9" name="Picture 8" descr="A board with pictures of children&#10;&#10;Description automatically generated">
            <a:extLst>
              <a:ext uri="{FF2B5EF4-FFF2-40B4-BE49-F238E27FC236}">
                <a16:creationId xmlns:a16="http://schemas.microsoft.com/office/drawing/2014/main" id="{61554EA7-A116-8658-F52B-06279E90D061}"/>
              </a:ext>
            </a:extLst>
          </p:cNvPr>
          <p:cNvPicPr>
            <a:picLocks noChangeAspect="1"/>
          </p:cNvPicPr>
          <p:nvPr/>
        </p:nvPicPr>
        <p:blipFill>
          <a:blip r:embed="rId4"/>
          <a:stretch>
            <a:fillRect/>
          </a:stretch>
        </p:blipFill>
        <p:spPr>
          <a:xfrm>
            <a:off x="5690058" y="4644984"/>
            <a:ext cx="1009449" cy="1869351"/>
          </a:xfrm>
          <a:prstGeom prst="rect">
            <a:avLst/>
          </a:prstGeom>
        </p:spPr>
      </p:pic>
      <p:pic>
        <p:nvPicPr>
          <p:cNvPr id="15" name="Picture 14" descr="A plastic container with toys in it&#10;&#10;Description automatically generated">
            <a:extLst>
              <a:ext uri="{FF2B5EF4-FFF2-40B4-BE49-F238E27FC236}">
                <a16:creationId xmlns:a16="http://schemas.microsoft.com/office/drawing/2014/main" id="{ED9CBE68-EADF-1C6E-3CB3-8B1FBA39BEEB}"/>
              </a:ext>
            </a:extLst>
          </p:cNvPr>
          <p:cNvPicPr>
            <a:picLocks noChangeAspect="1"/>
          </p:cNvPicPr>
          <p:nvPr/>
        </p:nvPicPr>
        <p:blipFill>
          <a:blip r:embed="rId5"/>
          <a:stretch>
            <a:fillRect/>
          </a:stretch>
        </p:blipFill>
        <p:spPr>
          <a:xfrm>
            <a:off x="7616936" y="3816221"/>
            <a:ext cx="4248944" cy="2485631"/>
          </a:xfrm>
          <a:prstGeom prst="rect">
            <a:avLst/>
          </a:prstGeom>
        </p:spPr>
      </p:pic>
      <p:grpSp>
        <p:nvGrpSpPr>
          <p:cNvPr id="2" name="Group 1">
            <a:extLst>
              <a:ext uri="{FF2B5EF4-FFF2-40B4-BE49-F238E27FC236}">
                <a16:creationId xmlns:a16="http://schemas.microsoft.com/office/drawing/2014/main" id="{4576F11A-DA38-6241-C85F-FE7F5F96647B}"/>
              </a:ext>
            </a:extLst>
          </p:cNvPr>
          <p:cNvGrpSpPr/>
          <p:nvPr/>
        </p:nvGrpSpPr>
        <p:grpSpPr>
          <a:xfrm>
            <a:off x="5155080" y="411078"/>
            <a:ext cx="2062593" cy="1683527"/>
            <a:chOff x="4635273" y="305481"/>
            <a:chExt cx="2583996" cy="2109107"/>
          </a:xfrm>
        </p:grpSpPr>
        <p:pic>
          <p:nvPicPr>
            <p:cNvPr id="11" name="Picture 10" descr="A close up of letters&#10;&#10;Description automatically generated">
              <a:extLst>
                <a:ext uri="{FF2B5EF4-FFF2-40B4-BE49-F238E27FC236}">
                  <a16:creationId xmlns:a16="http://schemas.microsoft.com/office/drawing/2014/main" id="{384E65F8-A016-36A7-6925-DB5B860A73FC}"/>
                </a:ext>
              </a:extLst>
            </p:cNvPr>
            <p:cNvPicPr>
              <a:picLocks noChangeAspect="1"/>
            </p:cNvPicPr>
            <p:nvPr/>
          </p:nvPicPr>
          <p:blipFill>
            <a:blip r:embed="rId6"/>
            <a:stretch>
              <a:fillRect/>
            </a:stretch>
          </p:blipFill>
          <p:spPr>
            <a:xfrm>
              <a:off x="4635273" y="305481"/>
              <a:ext cx="2583996" cy="717096"/>
            </a:xfrm>
            <a:prstGeom prst="rect">
              <a:avLst/>
            </a:prstGeom>
          </p:spPr>
        </p:pic>
        <p:pic>
          <p:nvPicPr>
            <p:cNvPr id="12" name="Picture 11">
              <a:extLst>
                <a:ext uri="{FF2B5EF4-FFF2-40B4-BE49-F238E27FC236}">
                  <a16:creationId xmlns:a16="http://schemas.microsoft.com/office/drawing/2014/main" id="{C196435A-7DA7-69F5-A633-960FD7D9B10B}"/>
                </a:ext>
              </a:extLst>
            </p:cNvPr>
            <p:cNvPicPr>
              <a:picLocks noChangeAspect="1"/>
            </p:cNvPicPr>
            <p:nvPr/>
          </p:nvPicPr>
          <p:blipFill>
            <a:blip r:embed="rId7"/>
            <a:stretch>
              <a:fillRect/>
            </a:stretch>
          </p:blipFill>
          <p:spPr>
            <a:xfrm>
              <a:off x="4636634" y="938213"/>
              <a:ext cx="1329418" cy="1476375"/>
            </a:xfrm>
            <a:prstGeom prst="rect">
              <a:avLst/>
            </a:prstGeom>
          </p:spPr>
        </p:pic>
        <p:pic>
          <p:nvPicPr>
            <p:cNvPr id="13" name="Picture 12" descr="A close-up of a paper&#10;&#10;Description automatically generated">
              <a:extLst>
                <a:ext uri="{FF2B5EF4-FFF2-40B4-BE49-F238E27FC236}">
                  <a16:creationId xmlns:a16="http://schemas.microsoft.com/office/drawing/2014/main" id="{EC28C802-9D92-AD0C-6956-9A65C45274B8}"/>
                </a:ext>
              </a:extLst>
            </p:cNvPr>
            <p:cNvPicPr>
              <a:picLocks noChangeAspect="1"/>
            </p:cNvPicPr>
            <p:nvPr/>
          </p:nvPicPr>
          <p:blipFill>
            <a:blip r:embed="rId8"/>
            <a:stretch>
              <a:fillRect/>
            </a:stretch>
          </p:blipFill>
          <p:spPr>
            <a:xfrm>
              <a:off x="5964010" y="1026660"/>
              <a:ext cx="742950" cy="733425"/>
            </a:xfrm>
            <a:prstGeom prst="rect">
              <a:avLst/>
            </a:prstGeom>
          </p:spPr>
        </p:pic>
      </p:grpSp>
    </p:spTree>
    <p:extLst>
      <p:ext uri="{BB962C8B-B14F-4D97-AF65-F5344CB8AC3E}">
        <p14:creationId xmlns:p14="http://schemas.microsoft.com/office/powerpoint/2010/main" val="119289183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333EDA0D-F54B-48BB-9910-7DB6A5FBA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3A73256-0EB9-4289-A040-E77C05B42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39582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84FE2E0-0356-4DC9-A129-5C677E5BB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AF9516E-11D6-4EBA-B6FD-722514EE9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395815"/>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E68CD86-EBCA-4577-B9FD-960CCEE8C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376835"/>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264EAD3-2D2D-9145-A6CE-73F2D4DEDAEC}"/>
              </a:ext>
            </a:extLst>
          </p:cNvPr>
          <p:cNvSpPr>
            <a:spLocks noGrp="1"/>
          </p:cNvSpPr>
          <p:nvPr>
            <p:ph type="title"/>
          </p:nvPr>
        </p:nvSpPr>
        <p:spPr>
          <a:xfrm>
            <a:off x="1371599" y="365125"/>
            <a:ext cx="9748522" cy="1325563"/>
          </a:xfrm>
        </p:spPr>
        <p:txBody>
          <a:bodyPr vert="horz" lIns="91440" tIns="45720" rIns="91440" bIns="45720" rtlCol="0" anchor="ctr">
            <a:normAutofit/>
          </a:bodyPr>
          <a:lstStyle/>
          <a:p>
            <a:r>
              <a:rPr lang="en-US" sz="4000" kern="1200">
                <a:solidFill>
                  <a:srgbClr val="FFFFFF"/>
                </a:solidFill>
                <a:latin typeface="+mj-lt"/>
                <a:ea typeface="+mj-ea"/>
                <a:cs typeface="+mj-cs"/>
              </a:rPr>
              <a:t>PALS: Pastoral and Learning Support Team</a:t>
            </a:r>
          </a:p>
        </p:txBody>
      </p:sp>
      <p:pic>
        <p:nvPicPr>
          <p:cNvPr id="6" name="Picture 5" descr="A child sitting on the floor with a book and a finger painting&#10;&#10;Description automatically generated">
            <a:extLst>
              <a:ext uri="{FF2B5EF4-FFF2-40B4-BE49-F238E27FC236}">
                <a16:creationId xmlns:a16="http://schemas.microsoft.com/office/drawing/2014/main" id="{688F85B0-D733-35D2-2A1B-F5225C80899C}"/>
              </a:ext>
            </a:extLst>
          </p:cNvPr>
          <p:cNvPicPr>
            <a:picLocks noChangeAspect="1"/>
          </p:cNvPicPr>
          <p:nvPr/>
        </p:nvPicPr>
        <p:blipFill rotWithShape="1">
          <a:blip r:embed="rId2"/>
          <a:srcRect t="8836" r="-6" b="15909"/>
          <a:stretch/>
        </p:blipFill>
        <p:spPr>
          <a:xfrm>
            <a:off x="1045013" y="182489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8" name="Picture 17" descr="A room with a couch and bulletin board&#10;&#10;Description automatically generated">
            <a:extLst>
              <a:ext uri="{FF2B5EF4-FFF2-40B4-BE49-F238E27FC236}">
                <a16:creationId xmlns:a16="http://schemas.microsoft.com/office/drawing/2014/main" id="{4D28E696-9F58-4A0F-98FB-2BAF0673E8BB}"/>
              </a:ext>
            </a:extLst>
          </p:cNvPr>
          <p:cNvPicPr>
            <a:picLocks noChangeAspect="1"/>
          </p:cNvPicPr>
          <p:nvPr/>
        </p:nvPicPr>
        <p:blipFill rotWithShape="1">
          <a:blip r:embed="rId3"/>
          <a:srcRect l="17145" r="7601" b="-6"/>
          <a:stretch/>
        </p:blipFill>
        <p:spPr>
          <a:xfrm>
            <a:off x="3650350" y="181687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4" name="Content Placeholder 3" descr="A group of toys and a card&#10;&#10;Description automatically generated">
            <a:extLst>
              <a:ext uri="{FF2B5EF4-FFF2-40B4-BE49-F238E27FC236}">
                <a16:creationId xmlns:a16="http://schemas.microsoft.com/office/drawing/2014/main" id="{E6CC29CC-721D-89E8-34D9-AA5C155054DA}"/>
              </a:ext>
            </a:extLst>
          </p:cNvPr>
          <p:cNvPicPr>
            <a:picLocks noGrp="1" noChangeAspect="1"/>
          </p:cNvPicPr>
          <p:nvPr>
            <p:ph idx="1"/>
          </p:nvPr>
        </p:nvPicPr>
        <p:blipFill rotWithShape="1">
          <a:blip r:embed="rId4"/>
          <a:srcRect l="14859" r="9886" b="-6"/>
          <a:stretch/>
        </p:blipFill>
        <p:spPr>
          <a:xfrm>
            <a:off x="6292739" y="181687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Picture 6" descr="A person walking on a black tarp in a room&#10;&#10;Description automatically generated">
            <a:extLst>
              <a:ext uri="{FF2B5EF4-FFF2-40B4-BE49-F238E27FC236}">
                <a16:creationId xmlns:a16="http://schemas.microsoft.com/office/drawing/2014/main" id="{A7347201-1AF0-4121-97CB-4DA86933900C}"/>
              </a:ext>
            </a:extLst>
          </p:cNvPr>
          <p:cNvPicPr>
            <a:picLocks noChangeAspect="1"/>
          </p:cNvPicPr>
          <p:nvPr/>
        </p:nvPicPr>
        <p:blipFill rotWithShape="1">
          <a:blip r:embed="rId5"/>
          <a:srcRect t="9420" r="-6" b="15325"/>
          <a:stretch/>
        </p:blipFill>
        <p:spPr>
          <a:xfrm>
            <a:off x="8894647" y="1831520"/>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14" name="TextBox 13">
            <a:extLst>
              <a:ext uri="{FF2B5EF4-FFF2-40B4-BE49-F238E27FC236}">
                <a16:creationId xmlns:a16="http://schemas.microsoft.com/office/drawing/2014/main" id="{277ADBC6-7FF7-212B-18F1-3735312C0D0F}"/>
              </a:ext>
            </a:extLst>
          </p:cNvPr>
          <p:cNvSpPr txBox="1"/>
          <p:nvPr/>
        </p:nvSpPr>
        <p:spPr>
          <a:xfrm>
            <a:off x="163900" y="2979762"/>
            <a:ext cx="11991389" cy="569594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000" b="1" dirty="0">
                <a:latin typeface="Calibri"/>
                <a:ea typeface="Calibri"/>
                <a:cs typeface="Calibri"/>
              </a:rPr>
              <a:t>Targeted intervention  </a:t>
            </a:r>
          </a:p>
          <a:p>
            <a:pPr indent="-228600">
              <a:lnSpc>
                <a:spcPct val="90000"/>
              </a:lnSpc>
              <a:spcAft>
                <a:spcPts val="600"/>
              </a:spcAft>
              <a:buFont typeface="Arial" panose="020B0604020202020204" pitchFamily="34" charset="0"/>
              <a:buChar char="•"/>
            </a:pPr>
            <a:r>
              <a:rPr lang="en-US" sz="2000" dirty="0">
                <a:latin typeface="Calibri"/>
                <a:ea typeface="Calibri"/>
                <a:cs typeface="Calibri"/>
              </a:rPr>
              <a:t>Sensory circuit with alerting, calming and </a:t>
            </a:r>
            <a:r>
              <a:rPr lang="en-US" sz="2000" err="1">
                <a:latin typeface="Calibri"/>
                <a:ea typeface="Calibri"/>
                <a:cs typeface="Calibri"/>
              </a:rPr>
              <a:t>organising</a:t>
            </a:r>
            <a:r>
              <a:rPr lang="en-US" sz="2000" dirty="0">
                <a:latin typeface="Calibri"/>
                <a:ea typeface="Calibri"/>
                <a:cs typeface="Calibri"/>
              </a:rPr>
              <a:t> stations.</a:t>
            </a:r>
          </a:p>
          <a:p>
            <a:pPr indent="-228600">
              <a:lnSpc>
                <a:spcPct val="90000"/>
              </a:lnSpc>
              <a:spcAft>
                <a:spcPts val="600"/>
              </a:spcAft>
              <a:buFont typeface="Arial" panose="020B0604020202020204" pitchFamily="34" charset="0"/>
              <a:buChar char="•"/>
            </a:pPr>
            <a:r>
              <a:rPr lang="en-US" sz="2000" dirty="0">
                <a:latin typeface="Calibri"/>
                <a:ea typeface="Calibri"/>
                <a:cs typeface="Calibri"/>
              </a:rPr>
              <a:t>De-escalation tools around the room – ear defenders, sensory items and play, cuddly items, blankets.</a:t>
            </a:r>
          </a:p>
          <a:p>
            <a:pPr indent="-228600">
              <a:lnSpc>
                <a:spcPct val="90000"/>
              </a:lnSpc>
              <a:spcAft>
                <a:spcPts val="600"/>
              </a:spcAft>
              <a:buFont typeface="Arial" panose="020B0604020202020204" pitchFamily="34" charset="0"/>
              <a:buChar char="•"/>
            </a:pPr>
            <a:r>
              <a:rPr lang="en-US" sz="2000" dirty="0">
                <a:latin typeface="Calibri"/>
                <a:ea typeface="Calibri"/>
                <a:cs typeface="Calibri"/>
              </a:rPr>
              <a:t>Kit Messenger 5c's used to identify the reason children are not ready to learn.  </a:t>
            </a:r>
          </a:p>
          <a:p>
            <a:pPr indent="-228600">
              <a:lnSpc>
                <a:spcPct val="90000"/>
              </a:lnSpc>
              <a:spcAft>
                <a:spcPts val="600"/>
              </a:spcAft>
              <a:buFont typeface="Arial" panose="020B0604020202020204" pitchFamily="34" charset="0"/>
              <a:buChar char="•"/>
            </a:pPr>
            <a:r>
              <a:rPr lang="en-US" sz="2000" dirty="0">
                <a:latin typeface="Calibri"/>
                <a:ea typeface="Calibri"/>
                <a:cs typeface="Calibri"/>
              </a:rPr>
              <a:t>Strategies and toolkits, </a:t>
            </a:r>
            <a:r>
              <a:rPr lang="en-US" sz="2000" err="1">
                <a:latin typeface="Calibri"/>
                <a:ea typeface="Calibri"/>
                <a:cs typeface="Calibri"/>
              </a:rPr>
              <a:t>individualised</a:t>
            </a:r>
            <a:r>
              <a:rPr lang="en-US" sz="2000" dirty="0">
                <a:latin typeface="Calibri"/>
                <a:ea typeface="Calibri"/>
                <a:cs typeface="Calibri"/>
              </a:rPr>
              <a:t> to children, used to address the reason, or reasons, the child has shared why they are not ready to learn.  </a:t>
            </a:r>
          </a:p>
          <a:p>
            <a:pPr indent="-228600">
              <a:lnSpc>
                <a:spcPct val="90000"/>
              </a:lnSpc>
              <a:spcAft>
                <a:spcPts val="600"/>
              </a:spcAft>
              <a:buFont typeface="Arial" panose="020B0604020202020204" pitchFamily="34" charset="0"/>
              <a:buChar char="•"/>
            </a:pPr>
            <a:r>
              <a:rPr lang="en-US" sz="2000" dirty="0">
                <a:latin typeface="Calibri"/>
                <a:ea typeface="Calibri"/>
                <a:cs typeface="Calibri"/>
              </a:rPr>
              <a:t>Keys to PALS and criteria as to why they may need to attend PALS in class. This works alongside tools children use to support their own regulation.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94746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025D3-C3B2-DE51-6568-932DC7A6931B}"/>
              </a:ext>
            </a:extLst>
          </p:cNvPr>
          <p:cNvSpPr>
            <a:spLocks noGrp="1"/>
          </p:cNvSpPr>
          <p:nvPr>
            <p:ph type="title"/>
          </p:nvPr>
        </p:nvSpPr>
        <p:spPr>
          <a:xfrm>
            <a:off x="465825" y="567708"/>
            <a:ext cx="9895951" cy="1033669"/>
          </a:xfrm>
        </p:spPr>
        <p:txBody>
          <a:bodyPr>
            <a:normAutofit fontScale="90000"/>
          </a:bodyPr>
          <a:lstStyle/>
          <a:p>
            <a:r>
              <a:rPr lang="en-GB" sz="4000" dirty="0">
                <a:solidFill>
                  <a:schemeClr val="bg1"/>
                </a:solidFill>
              </a:rPr>
              <a:t>Practicalities:</a:t>
            </a:r>
            <a:br>
              <a:rPr lang="en-GB" sz="4000" dirty="0">
                <a:solidFill>
                  <a:schemeClr val="bg1"/>
                </a:solidFill>
              </a:rPr>
            </a:br>
            <a:br>
              <a:rPr lang="en-GB" sz="4000" dirty="0"/>
            </a:br>
            <a:r>
              <a:rPr lang="en-GB" sz="2200" dirty="0">
                <a:solidFill>
                  <a:schemeClr val="bg1"/>
                </a:solidFill>
                <a:latin typeface="Calibri"/>
                <a:ea typeface="Calibri"/>
                <a:cs typeface="Calibri"/>
              </a:rPr>
              <a:t>Our Heads of School are also SENCos.  This is incredibly impactful for staff, pupils and families. </a:t>
            </a:r>
          </a:p>
          <a:p>
            <a:endParaRPr lang="en-GB" sz="4000" dirty="0">
              <a:solidFill>
                <a:srgbClr val="FFFFFF"/>
              </a:solidFill>
            </a:endParaRPr>
          </a:p>
        </p:txBody>
      </p:sp>
      <p:sp>
        <p:nvSpPr>
          <p:cNvPr id="3" name="Content Placeholder 2">
            <a:extLst>
              <a:ext uri="{FF2B5EF4-FFF2-40B4-BE49-F238E27FC236}">
                <a16:creationId xmlns:a16="http://schemas.microsoft.com/office/drawing/2014/main" id="{84C25978-C79F-5253-8EDF-65F42BEF85B4}"/>
              </a:ext>
            </a:extLst>
          </p:cNvPr>
          <p:cNvSpPr>
            <a:spLocks noGrp="1"/>
          </p:cNvSpPr>
          <p:nvPr>
            <p:ph idx="1"/>
          </p:nvPr>
        </p:nvSpPr>
        <p:spPr>
          <a:xfrm>
            <a:off x="-181155" y="2001895"/>
            <a:ext cx="12541991" cy="4502868"/>
          </a:xfrm>
        </p:spPr>
        <p:txBody>
          <a:bodyPr vert="horz" lIns="91440" tIns="45720" rIns="91440" bIns="45720" rtlCol="0" anchor="ctr">
            <a:noAutofit/>
          </a:bodyPr>
          <a:lstStyle/>
          <a:p>
            <a:pPr marL="457200" lvl="1" indent="0">
              <a:buNone/>
            </a:pPr>
            <a:endParaRPr lang="en-GB" sz="1600" dirty="0">
              <a:latin typeface="Calibri"/>
              <a:ea typeface="Calibri"/>
              <a:cs typeface="Calibri"/>
            </a:endParaRPr>
          </a:p>
          <a:p>
            <a:pPr marL="457200" lvl="1" indent="0">
              <a:buNone/>
            </a:pPr>
            <a:r>
              <a:rPr lang="en-GB" sz="2000" dirty="0">
                <a:latin typeface="Calibri"/>
                <a:ea typeface="Calibri"/>
                <a:cs typeface="Calibri"/>
              </a:rPr>
              <a:t>Seals: </a:t>
            </a:r>
          </a:p>
          <a:p>
            <a:pPr lvl="1"/>
            <a:r>
              <a:rPr lang="en-GB" sz="2000" dirty="0">
                <a:latin typeface="Calibri"/>
                <a:ea typeface="Calibri"/>
                <a:cs typeface="Calibri"/>
              </a:rPr>
              <a:t>One specialist behaviour LSA oversees the provision, working closely with the SENCO / Head of School.  They have key intervention groups, but also time to 'scoop' children at key times and 'check in' with them throughout the day.  They also undertake CPOMs and SDQ analysis and are both proactive and reactive to any issues arising or anticipated.  </a:t>
            </a:r>
          </a:p>
          <a:p>
            <a:pPr lvl="1"/>
            <a:endParaRPr lang="en-GB" sz="2000" dirty="0">
              <a:latin typeface="Calibri"/>
              <a:ea typeface="Calibri"/>
              <a:cs typeface="Calibri"/>
            </a:endParaRPr>
          </a:p>
          <a:p>
            <a:pPr marL="457200" lvl="1" indent="0">
              <a:buNone/>
            </a:pPr>
            <a:r>
              <a:rPr lang="en-GB" sz="2000" dirty="0">
                <a:latin typeface="Calibri"/>
                <a:ea typeface="Calibri"/>
                <a:cs typeface="Calibri"/>
              </a:rPr>
              <a:t>PALs </a:t>
            </a:r>
          </a:p>
          <a:p>
            <a:pPr lvl="1"/>
            <a:r>
              <a:rPr lang="en-GB" sz="2000" dirty="0">
                <a:latin typeface="Calibri"/>
                <a:ea typeface="Calibri"/>
                <a:cs typeface="Calibri"/>
              </a:rPr>
              <a:t>One pastoral support LSA oversees the provision, with three other part time LSAs who are allocated (loosely) to year groups.  They all have key intervention and focus children, but also time to 'scoop' </a:t>
            </a:r>
            <a:r>
              <a:rPr lang="en-GB" sz="2000" err="1">
                <a:latin typeface="Calibri"/>
                <a:ea typeface="Calibri"/>
                <a:cs typeface="Calibri"/>
              </a:rPr>
              <a:t>chidlren</a:t>
            </a:r>
            <a:r>
              <a:rPr lang="en-GB" sz="2000" dirty="0">
                <a:latin typeface="Calibri"/>
                <a:ea typeface="Calibri"/>
                <a:cs typeface="Calibri"/>
              </a:rPr>
              <a:t> at key times and 'check in' with them throughout the day.  They also undertake CPOMs analysis and are both proactive and reactive to any issues arising or anticipated.  </a:t>
            </a:r>
            <a:endParaRPr lang="en-US" sz="2000">
              <a:latin typeface="Calibri"/>
              <a:ea typeface="Calibri"/>
              <a:cs typeface="Calibri"/>
            </a:endParaRPr>
          </a:p>
          <a:p>
            <a:pPr lvl="1"/>
            <a:endParaRPr lang="en-GB" sz="2000" dirty="0">
              <a:latin typeface="Calibri"/>
              <a:ea typeface="Calibri"/>
              <a:cs typeface="Calibri"/>
            </a:endParaRPr>
          </a:p>
          <a:p>
            <a:pPr marL="457200" lvl="1" indent="0">
              <a:buNone/>
            </a:pPr>
            <a:r>
              <a:rPr lang="en-GB" sz="2000" dirty="0">
                <a:latin typeface="Calibri"/>
                <a:ea typeface="Calibri"/>
                <a:cs typeface="Calibri"/>
              </a:rPr>
              <a:t>Seals and PALs staff have strong relationships with families (as do class teachers and SLT) and make </a:t>
            </a:r>
            <a:r>
              <a:rPr lang="en-GB" sz="2000" err="1">
                <a:latin typeface="Calibri"/>
                <a:ea typeface="Calibri"/>
                <a:cs typeface="Calibri"/>
              </a:rPr>
              <a:t>phonecalls</a:t>
            </a:r>
            <a:r>
              <a:rPr lang="en-GB" sz="2000" dirty="0">
                <a:latin typeface="Calibri"/>
                <a:ea typeface="Calibri"/>
                <a:cs typeface="Calibri"/>
              </a:rPr>
              <a:t>, have face to face meetings as needed – planned and un-planned.  Emphasis is on working together in a child-centred model.  </a:t>
            </a:r>
          </a:p>
          <a:p>
            <a:pPr lvl="1"/>
            <a:endParaRPr lang="en-GB" sz="2000" dirty="0"/>
          </a:p>
        </p:txBody>
      </p:sp>
    </p:spTree>
    <p:extLst>
      <p:ext uri="{BB962C8B-B14F-4D97-AF65-F5344CB8AC3E}">
        <p14:creationId xmlns:p14="http://schemas.microsoft.com/office/powerpoint/2010/main" val="259700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025D3-C3B2-DE51-6568-932DC7A6931B}"/>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Impact:</a:t>
            </a:r>
          </a:p>
        </p:txBody>
      </p:sp>
      <p:sp>
        <p:nvSpPr>
          <p:cNvPr id="3" name="Content Placeholder 2">
            <a:extLst>
              <a:ext uri="{FF2B5EF4-FFF2-40B4-BE49-F238E27FC236}">
                <a16:creationId xmlns:a16="http://schemas.microsoft.com/office/drawing/2014/main" id="{84C25978-C79F-5253-8EDF-65F42BEF85B4}"/>
              </a:ext>
            </a:extLst>
          </p:cNvPr>
          <p:cNvSpPr>
            <a:spLocks noGrp="1"/>
          </p:cNvSpPr>
          <p:nvPr>
            <p:ph idx="1"/>
          </p:nvPr>
        </p:nvSpPr>
        <p:spPr>
          <a:xfrm>
            <a:off x="1371599" y="2318197"/>
            <a:ext cx="9724031" cy="3683358"/>
          </a:xfrm>
        </p:spPr>
        <p:txBody>
          <a:bodyPr anchor="ctr">
            <a:normAutofit fontScale="92500" lnSpcReduction="20000"/>
          </a:bodyPr>
          <a:lstStyle/>
          <a:p>
            <a:pPr lvl="1"/>
            <a:r>
              <a:rPr lang="en-GB" sz="2000" dirty="0"/>
              <a:t>Suspension data - now nil return for 2023-2024 (we do still use internal suspension as a last resort, across the Federation) </a:t>
            </a:r>
            <a:endParaRPr lang="en-US" dirty="0"/>
          </a:p>
          <a:p>
            <a:pPr lvl="1"/>
            <a:endParaRPr lang="en-GB" sz="2000" dirty="0"/>
          </a:p>
          <a:p>
            <a:pPr lvl="1"/>
            <a:r>
              <a:rPr lang="en-GB" sz="2000" dirty="0"/>
              <a:t>Feedback from staff  - all staff still 'pick up their tab', but feel better supported.  SLT still have a high level on involvement and this is how staff feel best supported. </a:t>
            </a:r>
          </a:p>
          <a:p>
            <a:pPr lvl="1"/>
            <a:endParaRPr lang="en-GB" sz="2000" dirty="0"/>
          </a:p>
          <a:p>
            <a:pPr lvl="1"/>
            <a:r>
              <a:rPr lang="en-GB" sz="2000" dirty="0"/>
              <a:t>Feedback from pupils - using language of regulation and naming/taking ownership of their emotions</a:t>
            </a:r>
          </a:p>
          <a:p>
            <a:pPr lvl="1"/>
            <a:endParaRPr lang="en-GB" sz="2000" dirty="0"/>
          </a:p>
          <a:p>
            <a:pPr lvl="1"/>
            <a:r>
              <a:rPr lang="en-GB" sz="2000" dirty="0"/>
              <a:t>Feedback from families  - praise in public, sanction in private is still  a key element.  Helping to maintain dignity for all children when they are dysregulated, in line with our values.  </a:t>
            </a:r>
          </a:p>
          <a:p>
            <a:pPr lvl="1"/>
            <a:endParaRPr lang="en-GB" sz="2000" dirty="0"/>
          </a:p>
          <a:p>
            <a:pPr lvl="1"/>
            <a:r>
              <a:rPr lang="en-GB" sz="2000" dirty="0"/>
              <a:t>Academic data for key pupils </a:t>
            </a:r>
          </a:p>
        </p:txBody>
      </p:sp>
    </p:spTree>
    <p:extLst>
      <p:ext uri="{BB962C8B-B14F-4D97-AF65-F5344CB8AC3E}">
        <p14:creationId xmlns:p14="http://schemas.microsoft.com/office/powerpoint/2010/main" val="80388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AE00A9-1E44-4336-790E-7F85B6871875}"/>
              </a:ext>
            </a:extLst>
          </p:cNvPr>
          <p:cNvSpPr>
            <a:spLocks noGrp="1"/>
          </p:cNvSpPr>
          <p:nvPr>
            <p:ph type="title"/>
          </p:nvPr>
        </p:nvSpPr>
        <p:spPr>
          <a:xfrm>
            <a:off x="-2993" y="1712510"/>
            <a:ext cx="3704736" cy="2367605"/>
          </a:xfrm>
        </p:spPr>
        <p:txBody>
          <a:bodyPr anchor="b">
            <a:normAutofit/>
          </a:bodyPr>
          <a:lstStyle/>
          <a:p>
            <a:pPr algn="ctr"/>
            <a:r>
              <a:rPr lang="en-GB" sz="4000" dirty="0">
                <a:solidFill>
                  <a:srgbClr val="FFFFFF"/>
                </a:solidFill>
              </a:rPr>
              <a:t>If we started again….. </a:t>
            </a:r>
            <a:br>
              <a:rPr lang="en-GB" sz="4000" dirty="0">
                <a:solidFill>
                  <a:srgbClr val="FFFFFF"/>
                </a:solidFill>
              </a:rPr>
            </a:br>
            <a:r>
              <a:rPr lang="en-GB" sz="3200" dirty="0">
                <a:solidFill>
                  <a:srgbClr val="FFFFFF"/>
                </a:solidFill>
              </a:rPr>
              <a:t>(trouble shooting) </a:t>
            </a:r>
          </a:p>
        </p:txBody>
      </p:sp>
      <p:graphicFrame>
        <p:nvGraphicFramePr>
          <p:cNvPr id="19" name="Content Placeholder 2">
            <a:extLst>
              <a:ext uri="{FF2B5EF4-FFF2-40B4-BE49-F238E27FC236}">
                <a16:creationId xmlns:a16="http://schemas.microsoft.com/office/drawing/2014/main" id="{7EE3E0E9-E94D-F8F4-5938-93D48C4CB2DB}"/>
              </a:ext>
            </a:extLst>
          </p:cNvPr>
          <p:cNvGraphicFramePr>
            <a:graphicFrameLocks noGrp="1"/>
          </p:cNvGraphicFramePr>
          <p:nvPr>
            <p:ph idx="1"/>
            <p:extLst>
              <p:ext uri="{D42A27DB-BD31-4B8C-83A1-F6EECF244321}">
                <p14:modId xmlns:p14="http://schemas.microsoft.com/office/powerpoint/2010/main" val="844276442"/>
              </p:ext>
            </p:extLst>
          </p:nvPr>
        </p:nvGraphicFramePr>
        <p:xfrm>
          <a:off x="2690939" y="17196"/>
          <a:ext cx="10793133" cy="7136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893836"/>
      </p:ext>
    </p:extLst>
  </p:cSld>
  <p:clrMapOvr>
    <a:masterClrMapping/>
  </p:clrMapOvr>
</p:sld>
</file>

<file path=ppt/theme/theme1.xml><?xml version="1.0" encoding="utf-8"?>
<a:theme xmlns:a="http://schemas.openxmlformats.org/drawingml/2006/main" name="Office Theme">
  <a:themeElements>
    <a:clrScheme name="Custom 9">
      <a:dk1>
        <a:srgbClr val="171717"/>
      </a:dk1>
      <a:lt1>
        <a:sysClr val="window" lastClr="FFFFFF"/>
      </a:lt1>
      <a:dk2>
        <a:srgbClr val="171717"/>
      </a:dk2>
      <a:lt2>
        <a:srgbClr val="E8E8E8"/>
      </a:lt2>
      <a:accent1>
        <a:srgbClr val="1A7B29"/>
      </a:accent1>
      <a:accent2>
        <a:srgbClr val="E97132"/>
      </a:accent2>
      <a:accent3>
        <a:srgbClr val="1A7B29"/>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009a133-45e6-40ca-a635-2a7d1a06f16b">
      <Terms xmlns="http://schemas.microsoft.com/office/infopath/2007/PartnerControls"/>
    </lcf76f155ced4ddcb4097134ff3c332f>
    <TaxCatchAll xmlns="15fed3e6-38a2-4788-918f-898c4750f51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F1815A2EB61F4B8FB1A355796E2424" ma:contentTypeVersion="17" ma:contentTypeDescription="Create a new document." ma:contentTypeScope="" ma:versionID="ace21b055ff252115b648e71b555f0a7">
  <xsd:schema xmlns:xsd="http://www.w3.org/2001/XMLSchema" xmlns:xs="http://www.w3.org/2001/XMLSchema" xmlns:p="http://schemas.microsoft.com/office/2006/metadata/properties" xmlns:ns2="d009a133-45e6-40ca-a635-2a7d1a06f16b" xmlns:ns3="15fed3e6-38a2-4788-918f-898c4750f511" targetNamespace="http://schemas.microsoft.com/office/2006/metadata/properties" ma:root="true" ma:fieldsID="33016fa7afefd4b97fa6d1fbb82cbf33" ns2:_="" ns3:_="">
    <xsd:import namespace="d009a133-45e6-40ca-a635-2a7d1a06f16b"/>
    <xsd:import namespace="15fed3e6-38a2-4788-918f-898c4750f5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9a133-45e6-40ca-a635-2a7d1a06f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3be449e-6561-47c8-96e4-81bcfc428f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5fed3e6-38a2-4788-918f-898c4750f5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705ec9d-a8bc-488a-950c-6085bac35440}" ma:internalName="TaxCatchAll" ma:showField="CatchAllData" ma:web="15fed3e6-38a2-4788-918f-898c4750f5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9E1687-9C51-4776-858D-2ED2DDF6C50F}">
  <ds:schemaRefs>
    <ds:schemaRef ds:uri="15fed3e6-38a2-4788-918f-898c4750f511"/>
    <ds:schemaRef ds:uri="d009a133-45e6-40ca-a635-2a7d1a06f1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0C6BF6-FA02-4914-BEF9-B4436747FA60}">
  <ds:schemaRefs>
    <ds:schemaRef ds:uri="http://schemas.microsoft.com/sharepoint/v3/contenttype/forms"/>
  </ds:schemaRefs>
</ds:datastoreItem>
</file>

<file path=customXml/itemProps3.xml><?xml version="1.0" encoding="utf-8"?>
<ds:datastoreItem xmlns:ds="http://schemas.openxmlformats.org/officeDocument/2006/customXml" ds:itemID="{CFE81C2B-4DCF-41E6-8C2F-662EAC0E0014}">
  <ds:schemaRefs>
    <ds:schemaRef ds:uri="15fed3e6-38a2-4788-918f-898c4750f511"/>
    <ds:schemaRef ds:uri="d009a133-45e6-40ca-a635-2a7d1a06f1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1613</Words>
  <Application>Microsoft Office PowerPoint</Application>
  <PresentationFormat>Widescreen</PresentationFormat>
  <Paragraphs>137</Paragraphs>
  <Slides>10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Leesland C of E Federation   SEMH provision  How our PALS and SEALS team support dysregulated children </vt:lpstr>
      <vt:lpstr>Our context:</vt:lpstr>
      <vt:lpstr>Why we went with this model </vt:lpstr>
      <vt:lpstr>How PALS and Seals Sanctuary work:  </vt:lpstr>
      <vt:lpstr>Seal Sanctuary</vt:lpstr>
      <vt:lpstr>PALS: Pastoral and Learning Support Team</vt:lpstr>
      <vt:lpstr>Practicalities:  Our Heads of School are also SENCos.  This is incredibly impactful for staff, pupils and families.  </vt:lpstr>
      <vt:lpstr>Impact:</vt:lpstr>
      <vt:lpstr>If we started again…..  (trouble shooting) </vt:lpstr>
      <vt:lpstr>Questions.....</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SEMH provision  How our PALS and SEALS team support dysregulated children</dc:title>
  <dc:creator>Claire Hope</dc:creator>
  <cp:lastModifiedBy>Longmore, Laura</cp:lastModifiedBy>
  <cp:revision>459</cp:revision>
  <dcterms:created xsi:type="dcterms:W3CDTF">2024-06-26T13:08:05Z</dcterms:created>
  <dcterms:modified xsi:type="dcterms:W3CDTF">2024-07-08T10:15:24Z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0x0101000CF1815A2EB61F4B8FB1A355796E2424</vt:lpwstr>
  </property>
  <property fmtid="{D5CDD505-2E9C-101B-9397-08002B2CF9AE}" pid="3" name="MediaServiceImageTags">
    <vt:lpwstr/>
  </property>
</Properties>
</file>