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9"/>
  </p:notesMasterIdLst>
  <p:sldIdLst>
    <p:sldId id="267" r:id="rId2"/>
    <p:sldId id="270" r:id="rId3"/>
    <p:sldId id="265" r:id="rId4"/>
    <p:sldId id="263" r:id="rId5"/>
    <p:sldId id="269" r:id="rId6"/>
    <p:sldId id="266" r:id="rId7"/>
    <p:sldId id="268"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414" autoAdjust="0"/>
  </p:normalViewPr>
  <p:slideViewPr>
    <p:cSldViewPr snapToGrid="0">
      <p:cViewPr varScale="1">
        <p:scale>
          <a:sx n="51" d="100"/>
          <a:sy n="51" d="100"/>
        </p:scale>
        <p:origin x="17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4A1110-B559-41FE-8EF8-2F2FAB0AFCC5}" type="datetimeFigureOut">
              <a:rPr lang="en-GB" smtClean="0"/>
              <a:t>05/10/2023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D423D6-C104-4EF0-BFFF-BF49AFAC0B69}" type="slidenum">
              <a:rPr lang="en-GB" smtClean="0"/>
              <a:t>‹#›</a:t>
            </a:fld>
            <a:endParaRPr lang="en-GB"/>
          </a:p>
        </p:txBody>
      </p:sp>
    </p:spTree>
    <p:extLst>
      <p:ext uri="{BB962C8B-B14F-4D97-AF65-F5344CB8AC3E}">
        <p14:creationId xmlns:p14="http://schemas.microsoft.com/office/powerpoint/2010/main" val="1736328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year</a:t>
            </a:r>
            <a:r>
              <a:rPr lang="en-GB" baseline="0" dirty="0"/>
              <a:t> we continue to prioritise teaching and learning across the whole school, with a series of research based projects that link to our SIP. Each half term there will be two project options to choose from. The idea is that you will choose one of the project titles and focus on new strategies to use with your chosen group of students. During the process each half term, you will have the opportunity to collaborate with colleagues, using allocated Monday time. This dedicated time will allow you to work on your project, without adding to your workload in terms of taking your time.</a:t>
            </a:r>
            <a:endParaRPr lang="en-GB" dirty="0"/>
          </a:p>
        </p:txBody>
      </p:sp>
      <p:sp>
        <p:nvSpPr>
          <p:cNvPr id="4" name="Slide Number Placeholder 3"/>
          <p:cNvSpPr>
            <a:spLocks noGrp="1"/>
          </p:cNvSpPr>
          <p:nvPr>
            <p:ph type="sldNum" sz="quarter" idx="10"/>
          </p:nvPr>
        </p:nvSpPr>
        <p:spPr/>
        <p:txBody>
          <a:bodyPr/>
          <a:lstStyle/>
          <a:p>
            <a:fld id="{B4D423D6-C104-4EF0-BFFF-BF49AFAC0B69}" type="slidenum">
              <a:rPr lang="en-GB" smtClean="0"/>
              <a:t>1</a:t>
            </a:fld>
            <a:endParaRPr lang="en-GB"/>
          </a:p>
        </p:txBody>
      </p:sp>
    </p:spTree>
    <p:extLst>
      <p:ext uri="{BB962C8B-B14F-4D97-AF65-F5344CB8AC3E}">
        <p14:creationId xmlns:p14="http://schemas.microsoft.com/office/powerpoint/2010/main" val="2710880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important to understand the contextual make up of your school in order to plan improvement strategies.  We will use a blank document rather than our own…</a:t>
            </a:r>
          </a:p>
          <a:p>
            <a:endParaRPr lang="en-GB" dirty="0"/>
          </a:p>
        </p:txBody>
      </p:sp>
      <p:sp>
        <p:nvSpPr>
          <p:cNvPr id="4" name="Slide Number Placeholder 3"/>
          <p:cNvSpPr>
            <a:spLocks noGrp="1"/>
          </p:cNvSpPr>
          <p:nvPr>
            <p:ph type="sldNum" sz="quarter" idx="10"/>
          </p:nvPr>
        </p:nvSpPr>
        <p:spPr/>
        <p:txBody>
          <a:bodyPr/>
          <a:lstStyle/>
          <a:p>
            <a:fld id="{B4D423D6-C104-4EF0-BFFF-BF49AFAC0B69}" type="slidenum">
              <a:rPr lang="en-GB" smtClean="0"/>
              <a:t>2</a:t>
            </a:fld>
            <a:endParaRPr lang="en-GB"/>
          </a:p>
        </p:txBody>
      </p:sp>
    </p:spTree>
    <p:extLst>
      <p:ext uri="{BB962C8B-B14F-4D97-AF65-F5344CB8AC3E}">
        <p14:creationId xmlns:p14="http://schemas.microsoft.com/office/powerpoint/2010/main" val="1737291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Each half term will follow the same format,</a:t>
            </a:r>
            <a:r>
              <a:rPr lang="en-GB" baseline="0" dirty="0"/>
              <a:t> beginning with the launch of two projects options in the way I have done in the past. During this first workshop session, typically on week 2 of the half term, you will decide on your project choice and collaborate with each other in sharing ideas to get your research project started. Monday of week 4 gives us opportunity to continue work on our projects, whether that be sharing ideas with each other, designing data collection methods or student voice feedback in the form of short surveys with the groups you have worked with. By the end of week 6, the impact of your project should be recorded on the tracking document that I will show you shortly.</a:t>
            </a:r>
            <a:endParaRPr lang="en-GB" dirty="0"/>
          </a:p>
        </p:txBody>
      </p:sp>
      <p:sp>
        <p:nvSpPr>
          <p:cNvPr id="4" name="Slide Number Placeholder 3"/>
          <p:cNvSpPr>
            <a:spLocks noGrp="1"/>
          </p:cNvSpPr>
          <p:nvPr>
            <p:ph type="sldNum" sz="quarter" idx="10"/>
          </p:nvPr>
        </p:nvSpPr>
        <p:spPr/>
        <p:txBody>
          <a:bodyPr/>
          <a:lstStyle/>
          <a:p>
            <a:fld id="{B4D423D6-C104-4EF0-BFFF-BF49AFAC0B69}" type="slidenum">
              <a:rPr lang="en-GB" smtClean="0"/>
              <a:t>3</a:t>
            </a:fld>
            <a:endParaRPr lang="en-GB"/>
          </a:p>
        </p:txBody>
      </p:sp>
    </p:spTree>
    <p:extLst>
      <p:ext uri="{BB962C8B-B14F-4D97-AF65-F5344CB8AC3E}">
        <p14:creationId xmlns:p14="http://schemas.microsoft.com/office/powerpoint/2010/main" val="2486414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is an outline for the year so you are able to see which project titles</a:t>
            </a:r>
            <a:r>
              <a:rPr lang="en-GB" baseline="0" dirty="0"/>
              <a:t> might interest you throughout the year. You will choose one of the two project choices available for each half term. These also link with the professional themes sessions for ECTs and trainee teachers.</a:t>
            </a:r>
            <a:endParaRPr lang="en-GB" dirty="0"/>
          </a:p>
        </p:txBody>
      </p:sp>
      <p:sp>
        <p:nvSpPr>
          <p:cNvPr id="4" name="Slide Number Placeholder 3"/>
          <p:cNvSpPr>
            <a:spLocks noGrp="1"/>
          </p:cNvSpPr>
          <p:nvPr>
            <p:ph type="sldNum" sz="quarter" idx="10"/>
          </p:nvPr>
        </p:nvSpPr>
        <p:spPr/>
        <p:txBody>
          <a:bodyPr/>
          <a:lstStyle/>
          <a:p>
            <a:fld id="{B4D423D6-C104-4EF0-BFFF-BF49AFAC0B69}" type="slidenum">
              <a:rPr lang="en-GB" smtClean="0"/>
              <a:t>4</a:t>
            </a:fld>
            <a:endParaRPr lang="en-GB"/>
          </a:p>
        </p:txBody>
      </p:sp>
    </p:spTree>
    <p:extLst>
      <p:ext uri="{BB962C8B-B14F-4D97-AF65-F5344CB8AC3E}">
        <p14:creationId xmlns:p14="http://schemas.microsoft.com/office/powerpoint/2010/main" val="1382065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are last year’s themes</a:t>
            </a:r>
          </a:p>
        </p:txBody>
      </p:sp>
      <p:sp>
        <p:nvSpPr>
          <p:cNvPr id="4" name="Slide Number Placeholder 3"/>
          <p:cNvSpPr>
            <a:spLocks noGrp="1"/>
          </p:cNvSpPr>
          <p:nvPr>
            <p:ph type="sldNum" sz="quarter" idx="5"/>
          </p:nvPr>
        </p:nvSpPr>
        <p:spPr/>
        <p:txBody>
          <a:bodyPr/>
          <a:lstStyle/>
          <a:p>
            <a:fld id="{B4D423D6-C104-4EF0-BFFF-BF49AFAC0B69}" type="slidenum">
              <a:rPr lang="en-GB" smtClean="0"/>
              <a:t>5</a:t>
            </a:fld>
            <a:endParaRPr lang="en-GB"/>
          </a:p>
        </p:txBody>
      </p:sp>
    </p:spTree>
    <p:extLst>
      <p:ext uri="{BB962C8B-B14F-4D97-AF65-F5344CB8AC3E}">
        <p14:creationId xmlns:p14="http://schemas.microsoft.com/office/powerpoint/2010/main" val="514515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is an example of the tracking document where you</a:t>
            </a:r>
            <a:r>
              <a:rPr lang="en-GB" baseline="0" dirty="0"/>
              <a:t> will log the stages of your research project. These are under the headings of </a:t>
            </a:r>
            <a:r>
              <a:rPr lang="en-GB" b="1" baseline="0" dirty="0"/>
              <a:t>intent </a:t>
            </a:r>
            <a:r>
              <a:rPr lang="en-GB" baseline="0" dirty="0"/>
              <a:t>where you will identify which group or sub-group of students you will be working with and an outline of what you plan to do. </a:t>
            </a:r>
            <a:r>
              <a:rPr lang="en-GB" b="1" baseline="0" dirty="0"/>
              <a:t>Implementation </a:t>
            </a:r>
            <a:r>
              <a:rPr lang="en-GB" baseline="0" dirty="0"/>
              <a:t>where you provide greater detail of what you implemented within your teaching and what you were hoping to achieve. The final section is </a:t>
            </a:r>
            <a:r>
              <a:rPr lang="en-GB" b="1" baseline="0" dirty="0"/>
              <a:t>impact</a:t>
            </a:r>
            <a:r>
              <a:rPr lang="en-GB" baseline="0" dirty="0"/>
              <a:t> where you will record information either in the form of data or student feedback about the improvement to teaching and learning you have made. </a:t>
            </a:r>
            <a:r>
              <a:rPr lang="en-GB" dirty="0"/>
              <a:t>Not only will</a:t>
            </a:r>
            <a:r>
              <a:rPr lang="en-GB" baseline="0" dirty="0"/>
              <a:t> the tracking document be used to log what you have achieved in improving student progress, which will later be used in performance management. It will also allow staff to share the amazing work with their colleagues.</a:t>
            </a:r>
            <a:endParaRPr lang="en-GB" dirty="0"/>
          </a:p>
        </p:txBody>
      </p:sp>
      <p:sp>
        <p:nvSpPr>
          <p:cNvPr id="4" name="Slide Number Placeholder 3"/>
          <p:cNvSpPr>
            <a:spLocks noGrp="1"/>
          </p:cNvSpPr>
          <p:nvPr>
            <p:ph type="sldNum" sz="quarter" idx="10"/>
          </p:nvPr>
        </p:nvSpPr>
        <p:spPr/>
        <p:txBody>
          <a:bodyPr/>
          <a:lstStyle/>
          <a:p>
            <a:fld id="{B4D423D6-C104-4EF0-BFFF-BF49AFAC0B69}" type="slidenum">
              <a:rPr lang="en-GB" smtClean="0"/>
              <a:t>6</a:t>
            </a:fld>
            <a:endParaRPr lang="en-GB"/>
          </a:p>
        </p:txBody>
      </p:sp>
    </p:spTree>
    <p:extLst>
      <p:ext uri="{BB962C8B-B14F-4D97-AF65-F5344CB8AC3E}">
        <p14:creationId xmlns:p14="http://schemas.microsoft.com/office/powerpoint/2010/main" val="311657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240794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120208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818424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664152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61301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15160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10/5/2023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796365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10/5/2023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2324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10/5/2023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537337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53353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831371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E6118-2437-4B30-8E3C-4D2BE6020583}" type="datetimeFigureOut">
              <a:rPr lang="en-US" smtClean="0"/>
              <a:pPr/>
              <a:t>10/5/2023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816060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userDrawn="1">
          <p15:clr>
            <a:srgbClr val="F26B43"/>
          </p15:clr>
        </p15:guide>
        <p15:guide id="2" orient="horz" pos="1440" userDrawn="1">
          <p15:clr>
            <a:srgbClr val="F26B43"/>
          </p15:clr>
        </p15:guide>
        <p15:guide id="3" orient="horz" pos="3696" userDrawn="1">
          <p15:clr>
            <a:srgbClr val="F26B43"/>
          </p15:clr>
        </p15:guide>
        <p15:guide id="4" orient="horz" pos="432" userDrawn="1">
          <p15:clr>
            <a:srgbClr val="F26B43"/>
          </p15:clr>
        </p15:guide>
        <p15:guide id="5" orient="horz" pos="1512" userDrawn="1">
          <p15:clr>
            <a:srgbClr val="F26B43"/>
          </p15:clr>
        </p15:guide>
        <p15:guide id="6" pos="5184" userDrawn="1">
          <p15:clr>
            <a:srgbClr val="F26B43"/>
          </p15:clr>
        </p15:guide>
        <p15:guide id="7" pos="702" userDrawn="1">
          <p15:clr>
            <a:srgbClr val="F26B43"/>
          </p15:clr>
        </p15:guide>
        <p15:guide id="8" pos="6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97" y="313508"/>
            <a:ext cx="8412480" cy="615260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285750" indent="-285750" algn="ctr">
              <a:buFont typeface="Arial" panose="020B0604020202020204" pitchFamily="34" charset="0"/>
              <a:buChar char="•"/>
            </a:pPr>
            <a:endParaRPr lang="en-GB"/>
          </a:p>
        </p:txBody>
      </p:sp>
      <p:sp>
        <p:nvSpPr>
          <p:cNvPr id="2" name="Title 1"/>
          <p:cNvSpPr>
            <a:spLocks noGrp="1"/>
          </p:cNvSpPr>
          <p:nvPr>
            <p:ph type="title"/>
          </p:nvPr>
        </p:nvSpPr>
        <p:spPr>
          <a:xfrm>
            <a:off x="628650" y="365126"/>
            <a:ext cx="7886700" cy="5429814"/>
          </a:xfrm>
        </p:spPr>
        <p:txBody>
          <a:bodyPr/>
          <a:lstStyle/>
          <a:p>
            <a:pPr algn="ctr"/>
            <a:r>
              <a:rPr lang="en-GB" dirty="0"/>
              <a:t>Academic year 2023-2024</a:t>
            </a:r>
            <a:br>
              <a:rPr lang="en-GB" dirty="0"/>
            </a:br>
            <a:br>
              <a:rPr lang="en-GB" dirty="0"/>
            </a:br>
            <a:r>
              <a:rPr lang="en-GB" dirty="0"/>
              <a:t>Teaching &amp; Learning Themes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0885" y="5794940"/>
            <a:ext cx="2920971" cy="950461"/>
          </a:xfrm>
          <a:prstGeom prst="rect">
            <a:avLst/>
          </a:prstGeom>
        </p:spPr>
      </p:pic>
    </p:spTree>
    <p:extLst>
      <p:ext uri="{BB962C8B-B14F-4D97-AF65-F5344CB8AC3E}">
        <p14:creationId xmlns:p14="http://schemas.microsoft.com/office/powerpoint/2010/main" val="2307872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97" y="313508"/>
            <a:ext cx="8412480" cy="615260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285750" indent="-285750" algn="ctr">
              <a:buFont typeface="Arial" panose="020B0604020202020204" pitchFamily="34" charset="0"/>
              <a:buChar char="•"/>
            </a:pPr>
            <a:endParaRPr lang="en-GB"/>
          </a:p>
        </p:txBody>
      </p:sp>
      <p:sp>
        <p:nvSpPr>
          <p:cNvPr id="2" name="Title 1"/>
          <p:cNvSpPr>
            <a:spLocks noGrp="1"/>
          </p:cNvSpPr>
          <p:nvPr>
            <p:ph type="title"/>
          </p:nvPr>
        </p:nvSpPr>
        <p:spPr>
          <a:xfrm>
            <a:off x="378823" y="898390"/>
            <a:ext cx="8412480" cy="497023"/>
          </a:xfrm>
        </p:spPr>
        <p:txBody>
          <a:bodyPr>
            <a:normAutofit fontScale="90000"/>
          </a:bodyPr>
          <a:lstStyle/>
          <a:p>
            <a:pPr algn="ctr"/>
            <a:r>
              <a:rPr lang="en-GB" dirty="0"/>
              <a:t>What does our school look like?</a:t>
            </a:r>
            <a:br>
              <a:rPr lang="en-GB" dirty="0"/>
            </a:b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0885" y="5794940"/>
            <a:ext cx="2920971" cy="950461"/>
          </a:xfrm>
          <a:prstGeom prst="rect">
            <a:avLst/>
          </a:prstGeom>
        </p:spPr>
      </p:pic>
      <p:pic>
        <p:nvPicPr>
          <p:cNvPr id="10" name="Picture 10">
            <a:extLst>
              <a:ext uri="{FF2B5EF4-FFF2-40B4-BE49-F238E27FC236}">
                <a16:creationId xmlns:a16="http://schemas.microsoft.com/office/drawing/2014/main" id="{551C756D-4ADD-4101-B58C-07C01000DB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632" y="1980295"/>
            <a:ext cx="7944735" cy="3266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205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97" y="313508"/>
            <a:ext cx="8412480" cy="615260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285750" indent="-285750" algn="ctr">
              <a:buFont typeface="Arial" panose="020B0604020202020204" pitchFamily="34" charset="0"/>
              <a:buChar char="•"/>
            </a:pP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0885" y="5794940"/>
            <a:ext cx="2920971" cy="950461"/>
          </a:xfrm>
          <a:prstGeom prst="rect">
            <a:avLst/>
          </a:prstGeom>
        </p:spPr>
      </p:pic>
      <p:sp>
        <p:nvSpPr>
          <p:cNvPr id="2" name="Title 1"/>
          <p:cNvSpPr>
            <a:spLocks noGrp="1"/>
          </p:cNvSpPr>
          <p:nvPr>
            <p:ph type="title"/>
          </p:nvPr>
        </p:nvSpPr>
        <p:spPr/>
        <p:txBody>
          <a:bodyPr/>
          <a:lstStyle/>
          <a:p>
            <a:pPr algn="ctr"/>
            <a:r>
              <a:rPr lang="en-GB" dirty="0"/>
              <a:t>Structure of the Project</a:t>
            </a:r>
          </a:p>
        </p:txBody>
      </p:sp>
      <p:sp>
        <p:nvSpPr>
          <p:cNvPr id="3" name="Content Placeholder 2"/>
          <p:cNvSpPr>
            <a:spLocks noGrp="1"/>
          </p:cNvSpPr>
          <p:nvPr>
            <p:ph idx="1"/>
          </p:nvPr>
        </p:nvSpPr>
        <p:spPr>
          <a:xfrm>
            <a:off x="628650" y="1552075"/>
            <a:ext cx="7886700" cy="4242866"/>
          </a:xfrm>
        </p:spPr>
        <p:txBody>
          <a:bodyPr>
            <a:normAutofit fontScale="70000" lnSpcReduction="20000"/>
          </a:bodyPr>
          <a:lstStyle/>
          <a:p>
            <a:pPr marL="0" indent="0">
              <a:lnSpc>
                <a:spcPct val="120000"/>
              </a:lnSpc>
              <a:spcBef>
                <a:spcPts val="0"/>
              </a:spcBef>
              <a:buNone/>
            </a:pPr>
            <a:r>
              <a:rPr lang="en-GB" dirty="0"/>
              <a:t>Start of Term – Launch projects 1a and 1b. Whole school T&amp;L workshop. Record ‘Intent’ in Tracking Excel document.</a:t>
            </a:r>
          </a:p>
          <a:p>
            <a:pPr marL="0" indent="0">
              <a:lnSpc>
                <a:spcPct val="120000"/>
              </a:lnSpc>
              <a:spcBef>
                <a:spcPts val="0"/>
              </a:spcBef>
              <a:buNone/>
            </a:pPr>
            <a:endParaRPr lang="en-GB" dirty="0"/>
          </a:p>
          <a:p>
            <a:pPr marL="0" indent="0">
              <a:lnSpc>
                <a:spcPct val="120000"/>
              </a:lnSpc>
              <a:spcBef>
                <a:spcPts val="0"/>
              </a:spcBef>
              <a:buNone/>
            </a:pPr>
            <a:r>
              <a:rPr lang="en-GB" dirty="0"/>
              <a:t>Creating and implementing project ideas.</a:t>
            </a:r>
          </a:p>
          <a:p>
            <a:pPr marL="0" indent="0">
              <a:lnSpc>
                <a:spcPct val="120000"/>
              </a:lnSpc>
              <a:spcBef>
                <a:spcPts val="0"/>
              </a:spcBef>
              <a:buNone/>
            </a:pPr>
            <a:endParaRPr lang="en-GB" dirty="0"/>
          </a:p>
          <a:p>
            <a:pPr marL="0" indent="0">
              <a:lnSpc>
                <a:spcPct val="120000"/>
              </a:lnSpc>
              <a:spcBef>
                <a:spcPts val="0"/>
              </a:spcBef>
              <a:buNone/>
            </a:pPr>
            <a:r>
              <a:rPr lang="en-GB" dirty="0"/>
              <a:t>Buddy for the term, learning walk, student voice survey.</a:t>
            </a:r>
          </a:p>
          <a:p>
            <a:pPr marL="0" indent="0">
              <a:lnSpc>
                <a:spcPct val="120000"/>
              </a:lnSpc>
              <a:spcBef>
                <a:spcPts val="0"/>
              </a:spcBef>
              <a:buNone/>
            </a:pPr>
            <a:endParaRPr lang="en-GB" dirty="0"/>
          </a:p>
          <a:p>
            <a:pPr marL="0" indent="0">
              <a:lnSpc>
                <a:spcPct val="120000"/>
              </a:lnSpc>
              <a:spcBef>
                <a:spcPts val="0"/>
              </a:spcBef>
              <a:buNone/>
            </a:pPr>
            <a:r>
              <a:rPr lang="en-GB" dirty="0"/>
              <a:t>Recording of ‘Implementation’ and ‘Impact’ in the tracking document.</a:t>
            </a:r>
          </a:p>
          <a:p>
            <a:pPr marL="0" indent="0">
              <a:lnSpc>
                <a:spcPct val="120000"/>
              </a:lnSpc>
              <a:spcBef>
                <a:spcPts val="0"/>
              </a:spcBef>
              <a:buNone/>
            </a:pPr>
            <a:endParaRPr lang="en-GB" dirty="0"/>
          </a:p>
          <a:p>
            <a:pPr marL="0" indent="0">
              <a:lnSpc>
                <a:spcPct val="120000"/>
              </a:lnSpc>
              <a:spcBef>
                <a:spcPts val="0"/>
              </a:spcBef>
              <a:buNone/>
            </a:pPr>
            <a:r>
              <a:rPr lang="en-GB" dirty="0"/>
              <a:t>Uploading examples of resources made, used, student feedback from the project into the folder in the T&amp;L folder on Teams.</a:t>
            </a:r>
          </a:p>
          <a:p>
            <a:pPr marL="0" indent="0">
              <a:lnSpc>
                <a:spcPct val="120000"/>
              </a:lnSpc>
              <a:spcBef>
                <a:spcPts val="0"/>
              </a:spcBef>
              <a:buNone/>
            </a:pPr>
            <a:endParaRPr lang="en-GB" dirty="0"/>
          </a:p>
          <a:p>
            <a:pPr marL="0" indent="0">
              <a:lnSpc>
                <a:spcPct val="120000"/>
              </a:lnSpc>
              <a:spcBef>
                <a:spcPts val="0"/>
              </a:spcBef>
              <a:buNone/>
            </a:pPr>
            <a:r>
              <a:rPr lang="en-GB" dirty="0"/>
              <a:t>End of Term – celebrate and share good projects.</a:t>
            </a:r>
          </a:p>
        </p:txBody>
      </p:sp>
    </p:spTree>
    <p:extLst>
      <p:ext uri="{BB962C8B-B14F-4D97-AF65-F5344CB8AC3E}">
        <p14:creationId xmlns:p14="http://schemas.microsoft.com/office/powerpoint/2010/main" val="2190397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97" y="313508"/>
            <a:ext cx="8412480" cy="615260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285750" indent="-285750" algn="ctr">
              <a:buFont typeface="Arial" panose="020B0604020202020204" pitchFamily="34" charset="0"/>
              <a:buChar char="•"/>
            </a:pPr>
            <a:endParaRPr lang="en-GB"/>
          </a:p>
        </p:txBody>
      </p:sp>
      <p:sp>
        <p:nvSpPr>
          <p:cNvPr id="2" name="Title 1"/>
          <p:cNvSpPr>
            <a:spLocks noGrp="1"/>
          </p:cNvSpPr>
          <p:nvPr>
            <p:ph type="title"/>
          </p:nvPr>
        </p:nvSpPr>
        <p:spPr>
          <a:xfrm>
            <a:off x="628650" y="365126"/>
            <a:ext cx="7886700" cy="872547"/>
          </a:xfrm>
        </p:spPr>
        <p:txBody>
          <a:bodyPr/>
          <a:lstStyle/>
          <a:p>
            <a:pPr algn="ctr"/>
            <a:r>
              <a:rPr lang="en-GB" dirty="0"/>
              <a:t>Academic </a:t>
            </a:r>
            <a:r>
              <a:rPr lang="en-GB"/>
              <a:t>year 23-24 </a:t>
            </a:r>
            <a:r>
              <a:rPr lang="en-GB" dirty="0"/>
              <a:t>T&amp;L Themes</a:t>
            </a:r>
          </a:p>
        </p:txBody>
      </p:sp>
      <p:graphicFrame>
        <p:nvGraphicFramePr>
          <p:cNvPr id="6" name="Table 5"/>
          <p:cNvGraphicFramePr>
            <a:graphicFrameLocks noGrp="1"/>
          </p:cNvGraphicFramePr>
          <p:nvPr>
            <p:extLst>
              <p:ext uri="{D42A27DB-BD31-4B8C-83A1-F6EECF244321}">
                <p14:modId xmlns:p14="http://schemas.microsoft.com/office/powerpoint/2010/main" val="2552327650"/>
              </p:ext>
            </p:extLst>
          </p:nvPr>
        </p:nvGraphicFramePr>
        <p:xfrm>
          <a:off x="591704" y="1332346"/>
          <a:ext cx="7933461" cy="4876800"/>
        </p:xfrm>
        <a:graphic>
          <a:graphicData uri="http://schemas.openxmlformats.org/drawingml/2006/table">
            <a:tbl>
              <a:tblPr firstRow="1" bandRow="1">
                <a:tableStyleId>{5940675A-B579-460E-94D1-54222C63F5DA}</a:tableStyleId>
              </a:tblPr>
              <a:tblGrid>
                <a:gridCol w="2579832">
                  <a:extLst>
                    <a:ext uri="{9D8B030D-6E8A-4147-A177-3AD203B41FA5}">
                      <a16:colId xmlns:a16="http://schemas.microsoft.com/office/drawing/2014/main" val="640395933"/>
                    </a:ext>
                  </a:extLst>
                </a:gridCol>
                <a:gridCol w="2579832">
                  <a:extLst>
                    <a:ext uri="{9D8B030D-6E8A-4147-A177-3AD203B41FA5}">
                      <a16:colId xmlns:a16="http://schemas.microsoft.com/office/drawing/2014/main" val="311105932"/>
                    </a:ext>
                  </a:extLst>
                </a:gridCol>
                <a:gridCol w="2773797">
                  <a:extLst>
                    <a:ext uri="{9D8B030D-6E8A-4147-A177-3AD203B41FA5}">
                      <a16:colId xmlns:a16="http://schemas.microsoft.com/office/drawing/2014/main" val="1581505239"/>
                    </a:ext>
                  </a:extLst>
                </a:gridCol>
              </a:tblGrid>
              <a:tr h="367147">
                <a:tc>
                  <a:txBody>
                    <a:bodyPr/>
                    <a:lstStyle/>
                    <a:p>
                      <a:pPr algn="ctr"/>
                      <a:r>
                        <a:rPr lang="en-GB" sz="2800" dirty="0"/>
                        <a:t>Autumn Term</a:t>
                      </a:r>
                    </a:p>
                  </a:txBody>
                  <a:tcPr>
                    <a:solidFill>
                      <a:schemeClr val="bg1">
                        <a:lumMod val="85000"/>
                      </a:schemeClr>
                    </a:solidFill>
                  </a:tcPr>
                </a:tc>
                <a:tc>
                  <a:txBody>
                    <a:bodyPr/>
                    <a:lstStyle/>
                    <a:p>
                      <a:pPr algn="ctr"/>
                      <a:r>
                        <a:rPr lang="en-GB" sz="2800" dirty="0"/>
                        <a:t>Spring Term</a:t>
                      </a:r>
                    </a:p>
                  </a:txBody>
                  <a:tcPr>
                    <a:solidFill>
                      <a:schemeClr val="bg1">
                        <a:lumMod val="85000"/>
                      </a:schemeClr>
                    </a:solidFill>
                  </a:tcPr>
                </a:tc>
                <a:tc>
                  <a:txBody>
                    <a:bodyPr/>
                    <a:lstStyle/>
                    <a:p>
                      <a:pPr algn="ctr"/>
                      <a:r>
                        <a:rPr lang="en-GB" sz="2800" dirty="0"/>
                        <a:t>Summer Term</a:t>
                      </a:r>
                    </a:p>
                  </a:txBody>
                  <a:tcPr>
                    <a:solidFill>
                      <a:schemeClr val="bg1">
                        <a:lumMod val="85000"/>
                      </a:schemeClr>
                    </a:solidFill>
                  </a:tcPr>
                </a:tc>
                <a:extLst>
                  <a:ext uri="{0D108BD9-81ED-4DB2-BD59-A6C34878D82A}">
                    <a16:rowId xmlns:a16="http://schemas.microsoft.com/office/drawing/2014/main" val="1911998608"/>
                  </a:ext>
                </a:extLst>
              </a:tr>
              <a:tr h="1810325">
                <a:tc>
                  <a:txBody>
                    <a:bodyPr/>
                    <a:lstStyle/>
                    <a:p>
                      <a:pPr marL="342900" indent="-342900">
                        <a:buFont typeface="+mj-lt"/>
                        <a:buAutoNum type="alphaUcPeriod"/>
                      </a:pPr>
                      <a:r>
                        <a:rPr lang="en-GB" sz="2800" dirty="0"/>
                        <a:t>Literacy across</a:t>
                      </a:r>
                      <a:r>
                        <a:rPr lang="en-GB" sz="2800" baseline="0" dirty="0"/>
                        <a:t> the curriculum – Subject specific vocab</a:t>
                      </a:r>
                    </a:p>
                    <a:p>
                      <a:pPr marL="342900" indent="-342900">
                        <a:buFont typeface="+mj-lt"/>
                        <a:buAutoNum type="alphaUcPeriod"/>
                      </a:pPr>
                      <a:r>
                        <a:rPr lang="en-GB" sz="2800" baseline="0" dirty="0"/>
                        <a:t>Modelling answers – Think like an examiner</a:t>
                      </a:r>
                      <a:endParaRPr lang="en-GB" sz="2800" dirty="0"/>
                    </a:p>
                  </a:txBody>
                  <a:tcPr/>
                </a:tc>
                <a:tc>
                  <a:txBody>
                    <a:bodyPr/>
                    <a:lstStyle/>
                    <a:p>
                      <a:pPr marL="342900" indent="-342900">
                        <a:buFont typeface="+mj-lt"/>
                        <a:buAutoNum type="alphaUcPeriod"/>
                      </a:pPr>
                      <a:r>
                        <a:rPr lang="en-GB" sz="2800" dirty="0"/>
                        <a:t>Closing</a:t>
                      </a:r>
                      <a:r>
                        <a:rPr lang="en-GB" sz="2800" baseline="0" dirty="0"/>
                        <a:t> the gap</a:t>
                      </a:r>
                    </a:p>
                    <a:p>
                      <a:pPr marL="0" indent="0">
                        <a:buFont typeface="+mj-lt"/>
                        <a:buNone/>
                      </a:pPr>
                      <a:endParaRPr lang="en-GB" sz="2800" baseline="0" dirty="0"/>
                    </a:p>
                    <a:p>
                      <a:pPr marL="0" indent="0">
                        <a:buFont typeface="+mj-lt"/>
                        <a:buNone/>
                      </a:pPr>
                      <a:endParaRPr lang="en-GB" sz="2800" baseline="0" dirty="0"/>
                    </a:p>
                    <a:p>
                      <a:pPr marL="0" indent="0">
                        <a:buFont typeface="+mj-lt"/>
                        <a:buNone/>
                      </a:pPr>
                      <a:r>
                        <a:rPr lang="en-GB" sz="2800" baseline="0" dirty="0"/>
                        <a:t>B. Oracy and talk opportunities across the curriculum</a:t>
                      </a:r>
                      <a:endParaRPr lang="en-GB" sz="2800" dirty="0"/>
                    </a:p>
                  </a:txBody>
                  <a:tcPr/>
                </a:tc>
                <a:tc>
                  <a:txBody>
                    <a:bodyPr/>
                    <a:lstStyle/>
                    <a:p>
                      <a:pPr marL="342900" indent="-342900">
                        <a:buFont typeface="+mj-lt"/>
                        <a:buAutoNum type="alphaUcPeriod"/>
                      </a:pPr>
                      <a:r>
                        <a:rPr lang="en-GB" sz="2800" dirty="0"/>
                        <a:t>Retrieval practice – interleaving and spacing</a:t>
                      </a:r>
                    </a:p>
                    <a:p>
                      <a:pPr marL="342900" indent="-342900">
                        <a:buFont typeface="+mj-lt"/>
                        <a:buAutoNum type="alphaUcPeriod"/>
                      </a:pPr>
                      <a:endParaRPr lang="en-GB" sz="2800" dirty="0"/>
                    </a:p>
                    <a:p>
                      <a:pPr marL="0" indent="0">
                        <a:buFont typeface="+mj-lt"/>
                        <a:buNone/>
                      </a:pPr>
                      <a:endParaRPr lang="en-GB" sz="2800" dirty="0"/>
                    </a:p>
                    <a:p>
                      <a:pPr marL="0" indent="0">
                        <a:buFont typeface="+mj-lt"/>
                        <a:buNone/>
                      </a:pPr>
                      <a:r>
                        <a:rPr lang="en-GB" sz="2800" dirty="0"/>
                        <a:t>B. Reading in your subject – Cultural Capital</a:t>
                      </a:r>
                    </a:p>
                    <a:p>
                      <a:endParaRPr lang="en-GB" sz="2800" dirty="0"/>
                    </a:p>
                  </a:txBody>
                  <a:tcPr/>
                </a:tc>
                <a:extLst>
                  <a:ext uri="{0D108BD9-81ED-4DB2-BD59-A6C34878D82A}">
                    <a16:rowId xmlns:a16="http://schemas.microsoft.com/office/drawing/2014/main" val="3815491649"/>
                  </a:ext>
                </a:extLst>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0885" y="5794940"/>
            <a:ext cx="2920971" cy="950461"/>
          </a:xfrm>
          <a:prstGeom prst="rect">
            <a:avLst/>
          </a:prstGeom>
        </p:spPr>
      </p:pic>
    </p:spTree>
    <p:extLst>
      <p:ext uri="{BB962C8B-B14F-4D97-AF65-F5344CB8AC3E}">
        <p14:creationId xmlns:p14="http://schemas.microsoft.com/office/powerpoint/2010/main" val="359261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97" y="313508"/>
            <a:ext cx="8412480" cy="615260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285750" indent="-285750" algn="ctr">
              <a:buFont typeface="Arial" panose="020B0604020202020204" pitchFamily="34" charset="0"/>
              <a:buChar char="•"/>
            </a:pP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0885" y="5794940"/>
            <a:ext cx="2920971" cy="950461"/>
          </a:xfrm>
          <a:prstGeom prst="rect">
            <a:avLst/>
          </a:prstGeom>
        </p:spPr>
      </p:pic>
      <p:sp>
        <p:nvSpPr>
          <p:cNvPr id="2" name="Title 1"/>
          <p:cNvSpPr>
            <a:spLocks noGrp="1"/>
          </p:cNvSpPr>
          <p:nvPr>
            <p:ph type="title"/>
          </p:nvPr>
        </p:nvSpPr>
        <p:spPr>
          <a:xfrm>
            <a:off x="628650" y="365126"/>
            <a:ext cx="7886700" cy="872547"/>
          </a:xfrm>
        </p:spPr>
        <p:txBody>
          <a:bodyPr/>
          <a:lstStyle/>
          <a:p>
            <a:pPr algn="ctr"/>
            <a:r>
              <a:rPr lang="en-GB" dirty="0"/>
              <a:t>Academic year 22-23 T&amp;L Themes</a:t>
            </a:r>
          </a:p>
        </p:txBody>
      </p:sp>
      <p:graphicFrame>
        <p:nvGraphicFramePr>
          <p:cNvPr id="6" name="Table 5"/>
          <p:cNvGraphicFramePr>
            <a:graphicFrameLocks noGrp="1"/>
          </p:cNvGraphicFramePr>
          <p:nvPr/>
        </p:nvGraphicFramePr>
        <p:xfrm>
          <a:off x="591704" y="1332346"/>
          <a:ext cx="7933461" cy="4463472"/>
        </p:xfrm>
        <a:graphic>
          <a:graphicData uri="http://schemas.openxmlformats.org/drawingml/2006/table">
            <a:tbl>
              <a:tblPr firstRow="1" bandRow="1">
                <a:tableStyleId>{5940675A-B579-460E-94D1-54222C63F5DA}</a:tableStyleId>
              </a:tblPr>
              <a:tblGrid>
                <a:gridCol w="2579832">
                  <a:extLst>
                    <a:ext uri="{9D8B030D-6E8A-4147-A177-3AD203B41FA5}">
                      <a16:colId xmlns:a16="http://schemas.microsoft.com/office/drawing/2014/main" val="640395933"/>
                    </a:ext>
                  </a:extLst>
                </a:gridCol>
                <a:gridCol w="2579832">
                  <a:extLst>
                    <a:ext uri="{9D8B030D-6E8A-4147-A177-3AD203B41FA5}">
                      <a16:colId xmlns:a16="http://schemas.microsoft.com/office/drawing/2014/main" val="311105932"/>
                    </a:ext>
                  </a:extLst>
                </a:gridCol>
                <a:gridCol w="2773797">
                  <a:extLst>
                    <a:ext uri="{9D8B030D-6E8A-4147-A177-3AD203B41FA5}">
                      <a16:colId xmlns:a16="http://schemas.microsoft.com/office/drawing/2014/main" val="1581505239"/>
                    </a:ext>
                  </a:extLst>
                </a:gridCol>
              </a:tblGrid>
              <a:tr h="367147">
                <a:tc>
                  <a:txBody>
                    <a:bodyPr/>
                    <a:lstStyle/>
                    <a:p>
                      <a:r>
                        <a:rPr lang="en-GB" dirty="0"/>
                        <a:t>Autumn Term</a:t>
                      </a:r>
                    </a:p>
                  </a:txBody>
                  <a:tcPr>
                    <a:solidFill>
                      <a:schemeClr val="bg1">
                        <a:lumMod val="85000"/>
                      </a:schemeClr>
                    </a:solidFill>
                  </a:tcPr>
                </a:tc>
                <a:tc>
                  <a:txBody>
                    <a:bodyPr/>
                    <a:lstStyle/>
                    <a:p>
                      <a:r>
                        <a:rPr lang="en-GB" dirty="0"/>
                        <a:t>Spring Term</a:t>
                      </a:r>
                    </a:p>
                  </a:txBody>
                  <a:tcPr>
                    <a:solidFill>
                      <a:schemeClr val="bg1">
                        <a:lumMod val="85000"/>
                      </a:schemeClr>
                    </a:solidFill>
                  </a:tcPr>
                </a:tc>
                <a:tc>
                  <a:txBody>
                    <a:bodyPr/>
                    <a:lstStyle/>
                    <a:p>
                      <a:r>
                        <a:rPr lang="en-GB" dirty="0"/>
                        <a:t>Summer Term</a:t>
                      </a:r>
                    </a:p>
                  </a:txBody>
                  <a:tcPr>
                    <a:solidFill>
                      <a:schemeClr val="bg1">
                        <a:lumMod val="85000"/>
                      </a:schemeClr>
                    </a:solidFill>
                  </a:tcPr>
                </a:tc>
                <a:extLst>
                  <a:ext uri="{0D108BD9-81ED-4DB2-BD59-A6C34878D82A}">
                    <a16:rowId xmlns:a16="http://schemas.microsoft.com/office/drawing/2014/main" val="1911998608"/>
                  </a:ext>
                </a:extLst>
              </a:tr>
              <a:tr h="1810325">
                <a:tc>
                  <a:txBody>
                    <a:bodyPr/>
                    <a:lstStyle/>
                    <a:p>
                      <a:r>
                        <a:rPr lang="en-GB" dirty="0"/>
                        <a:t>Half</a:t>
                      </a:r>
                      <a:r>
                        <a:rPr lang="en-GB" baseline="0" dirty="0"/>
                        <a:t> Term 1</a:t>
                      </a:r>
                    </a:p>
                    <a:p>
                      <a:pPr marL="342900" indent="-342900">
                        <a:buFont typeface="+mj-lt"/>
                        <a:buAutoNum type="alphaUcPeriod"/>
                      </a:pPr>
                      <a:r>
                        <a:rPr lang="en-GB" dirty="0"/>
                        <a:t>TEEP learning cycle (for depts. that need to implement on a large scale) </a:t>
                      </a:r>
                    </a:p>
                    <a:p>
                      <a:pPr marL="342900" indent="-342900">
                        <a:buFont typeface="+mj-lt"/>
                        <a:buAutoNum type="alphaUcPeriod"/>
                      </a:pPr>
                      <a:r>
                        <a:rPr lang="en-GB" dirty="0"/>
                        <a:t>Explicit teaching/</a:t>
                      </a:r>
                      <a:r>
                        <a:rPr lang="en-GB" baseline="0" dirty="0"/>
                        <a:t> QF</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Half</a:t>
                      </a:r>
                      <a:r>
                        <a:rPr lang="en-GB" baseline="0" dirty="0"/>
                        <a:t> Term 3</a:t>
                      </a:r>
                      <a:endParaRPr lang="en-GB" dirty="0"/>
                    </a:p>
                    <a:p>
                      <a:pPr marL="342900" indent="-342900">
                        <a:buFont typeface="+mj-lt"/>
                        <a:buAutoNum type="alphaUcPeriod"/>
                      </a:pPr>
                      <a:r>
                        <a:rPr lang="en-GB" dirty="0"/>
                        <a:t>Stretch and challenge </a:t>
                      </a:r>
                    </a:p>
                    <a:p>
                      <a:pPr marL="342900" indent="-342900">
                        <a:buFont typeface="+mj-lt"/>
                        <a:buAutoNum type="alphaUcPeriod"/>
                      </a:pPr>
                      <a:r>
                        <a:rPr lang="en-GB" dirty="0"/>
                        <a:t>Scaffolding</a:t>
                      </a:r>
                    </a:p>
                  </a:txBody>
                  <a:tcPr/>
                </a:tc>
                <a:tc>
                  <a:txBody>
                    <a:bodyPr/>
                    <a:lstStyle/>
                    <a:p>
                      <a:r>
                        <a:rPr lang="en-GB" dirty="0"/>
                        <a:t>Half</a:t>
                      </a:r>
                      <a:r>
                        <a:rPr lang="en-GB" baseline="0" dirty="0"/>
                        <a:t> Term 5</a:t>
                      </a:r>
                    </a:p>
                    <a:p>
                      <a:pPr marL="342900" indent="-342900">
                        <a:buFont typeface="+mj-lt"/>
                        <a:buAutoNum type="alphaUcPeriod"/>
                      </a:pPr>
                      <a:r>
                        <a:rPr lang="en-GB" dirty="0"/>
                        <a:t>TEEP – underpinning elements x5 </a:t>
                      </a:r>
                    </a:p>
                    <a:p>
                      <a:pPr marL="342900" indent="-342900">
                        <a:buFont typeface="+mj-lt"/>
                        <a:buAutoNum type="alphaUcPeriod"/>
                      </a:pPr>
                      <a:r>
                        <a:rPr lang="en-GB" dirty="0"/>
                        <a:t>Metacognition – learning to learn </a:t>
                      </a:r>
                    </a:p>
                    <a:p>
                      <a:endParaRPr lang="en-GB" dirty="0"/>
                    </a:p>
                  </a:txBody>
                  <a:tcPr/>
                </a:tc>
                <a:extLst>
                  <a:ext uri="{0D108BD9-81ED-4DB2-BD59-A6C34878D82A}">
                    <a16:rowId xmlns:a16="http://schemas.microsoft.com/office/drawing/2014/main" val="3815491649"/>
                  </a:ext>
                </a:extLst>
              </a:tr>
              <a:tr h="2127828">
                <a:tc>
                  <a:txBody>
                    <a:bodyPr/>
                    <a:lstStyle/>
                    <a:p>
                      <a:r>
                        <a:rPr lang="en-GB" dirty="0"/>
                        <a:t>Half</a:t>
                      </a:r>
                      <a:r>
                        <a:rPr lang="en-GB" baseline="0" dirty="0"/>
                        <a:t> Term 2</a:t>
                      </a:r>
                    </a:p>
                    <a:p>
                      <a:pPr marL="342900" indent="-342900">
                        <a:buFont typeface="+mj-lt"/>
                        <a:buAutoNum type="alphaUcPeriod"/>
                      </a:pPr>
                      <a:r>
                        <a:rPr lang="en-GB" dirty="0"/>
                        <a:t>Independent writing </a:t>
                      </a:r>
                    </a:p>
                    <a:p>
                      <a:pPr marL="342900" indent="-342900">
                        <a:buFont typeface="+mj-lt"/>
                        <a:buAutoNum type="alphaUcPeriod"/>
                      </a:pPr>
                      <a:r>
                        <a:rPr lang="en-GB" dirty="0"/>
                        <a:t>Marking policy review </a:t>
                      </a:r>
                    </a:p>
                    <a:p>
                      <a:endParaRPr lang="en-GB" dirty="0"/>
                    </a:p>
                  </a:txBody>
                  <a:tcPr/>
                </a:tc>
                <a:tc>
                  <a:txBody>
                    <a:bodyPr/>
                    <a:lstStyle/>
                    <a:p>
                      <a:r>
                        <a:rPr lang="en-GB" dirty="0"/>
                        <a:t>Half</a:t>
                      </a:r>
                      <a:r>
                        <a:rPr lang="en-GB" baseline="0" dirty="0"/>
                        <a:t> Term 4</a:t>
                      </a:r>
                      <a:endParaRPr lang="en-GB" dirty="0"/>
                    </a:p>
                    <a:p>
                      <a:pPr marL="342900" indent="-342900">
                        <a:buFont typeface="+mj-lt"/>
                        <a:buAutoNum type="alphaUcPeriod"/>
                      </a:pPr>
                      <a:r>
                        <a:rPr lang="en-GB" dirty="0"/>
                        <a:t>Data and intervention</a:t>
                      </a:r>
                    </a:p>
                    <a:p>
                      <a:pPr marL="342900" indent="-342900">
                        <a:buFont typeface="+mj-lt"/>
                        <a:buAutoNum type="alphaUcPeriod"/>
                      </a:pPr>
                      <a:r>
                        <a:rPr lang="en-GB" dirty="0"/>
                        <a:t>Revision techniques</a:t>
                      </a:r>
                    </a:p>
                    <a:p>
                      <a:endParaRPr lang="en-GB" dirty="0"/>
                    </a:p>
                  </a:txBody>
                  <a:tcPr/>
                </a:tc>
                <a:tc>
                  <a:txBody>
                    <a:bodyPr/>
                    <a:lstStyle/>
                    <a:p>
                      <a:r>
                        <a:rPr lang="en-GB" dirty="0"/>
                        <a:t>Half</a:t>
                      </a:r>
                      <a:r>
                        <a:rPr lang="en-GB" baseline="0" dirty="0"/>
                        <a:t> Term 6</a:t>
                      </a:r>
                    </a:p>
                    <a:p>
                      <a:pPr marL="342900" indent="-342900">
                        <a:buFont typeface="+mj-lt"/>
                        <a:buAutoNum type="alphaUcPeriod"/>
                      </a:pPr>
                      <a:r>
                        <a:rPr lang="en-GB" dirty="0"/>
                        <a:t>Retrieval practice – interleaving and spacing </a:t>
                      </a:r>
                    </a:p>
                    <a:p>
                      <a:pPr marL="342900" indent="-342900">
                        <a:buFont typeface="+mj-lt"/>
                        <a:buAutoNum type="alphaUcPeriod"/>
                      </a:pPr>
                      <a:r>
                        <a:rPr lang="en-GB" dirty="0"/>
                        <a:t>Making links – activating prior knowledge, pre-empting future learning, vocab lists </a:t>
                      </a:r>
                    </a:p>
                  </a:txBody>
                  <a:tcPr/>
                </a:tc>
                <a:extLst>
                  <a:ext uri="{0D108BD9-81ED-4DB2-BD59-A6C34878D82A}">
                    <a16:rowId xmlns:a16="http://schemas.microsoft.com/office/drawing/2014/main" val="4207927134"/>
                  </a:ext>
                </a:extLst>
              </a:tr>
            </a:tbl>
          </a:graphicData>
        </a:graphic>
      </p:graphicFrame>
    </p:spTree>
    <p:extLst>
      <p:ext uri="{BB962C8B-B14F-4D97-AF65-F5344CB8AC3E}">
        <p14:creationId xmlns:p14="http://schemas.microsoft.com/office/powerpoint/2010/main" val="3405266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2697" y="313508"/>
            <a:ext cx="8412480" cy="615260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285750" indent="-285750" algn="ctr">
              <a:buFont typeface="Arial" panose="020B0604020202020204" pitchFamily="34" charset="0"/>
              <a:buChar char="•"/>
            </a:pPr>
            <a:endParaRPr lang="en-GB"/>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0885" y="5794940"/>
            <a:ext cx="2920971" cy="950461"/>
          </a:xfrm>
          <a:prstGeom prst="rect">
            <a:avLst/>
          </a:prstGeom>
        </p:spPr>
      </p:pic>
      <p:pic>
        <p:nvPicPr>
          <p:cNvPr id="4" name="Picture 3"/>
          <p:cNvPicPr>
            <a:picLocks noChangeAspect="1"/>
          </p:cNvPicPr>
          <p:nvPr/>
        </p:nvPicPr>
        <p:blipFill>
          <a:blip r:embed="rId4"/>
          <a:stretch>
            <a:fillRect/>
          </a:stretch>
        </p:blipFill>
        <p:spPr>
          <a:xfrm>
            <a:off x="972189" y="1595618"/>
            <a:ext cx="7173495" cy="4035091"/>
          </a:xfrm>
          <a:prstGeom prst="rect">
            <a:avLst/>
          </a:prstGeom>
        </p:spPr>
      </p:pic>
      <p:sp>
        <p:nvSpPr>
          <p:cNvPr id="7" name="Title 1"/>
          <p:cNvSpPr txBox="1">
            <a:spLocks/>
          </p:cNvSpPr>
          <p:nvPr/>
        </p:nvSpPr>
        <p:spPr>
          <a:xfrm>
            <a:off x="628650" y="365126"/>
            <a:ext cx="7886700" cy="1325563"/>
          </a:xfrm>
          <a:prstGeom prst="rect">
            <a:avLst/>
          </a:prstGeom>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t>Tracking document</a:t>
            </a:r>
          </a:p>
        </p:txBody>
      </p:sp>
    </p:spTree>
    <p:extLst>
      <p:ext uri="{BB962C8B-B14F-4D97-AF65-F5344CB8AC3E}">
        <p14:creationId xmlns:p14="http://schemas.microsoft.com/office/powerpoint/2010/main" val="2629991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52664" y="1115459"/>
          <a:ext cx="8641083" cy="4737269"/>
        </p:xfrm>
        <a:graphic>
          <a:graphicData uri="http://schemas.openxmlformats.org/drawingml/2006/table">
            <a:tbl>
              <a:tblPr firstRow="1" bandRow="1">
                <a:tableStyleId>{5940675A-B579-460E-94D1-54222C63F5DA}</a:tableStyleId>
              </a:tblPr>
              <a:tblGrid>
                <a:gridCol w="2880361">
                  <a:extLst>
                    <a:ext uri="{9D8B030D-6E8A-4147-A177-3AD203B41FA5}">
                      <a16:colId xmlns:a16="http://schemas.microsoft.com/office/drawing/2014/main" val="1527348827"/>
                    </a:ext>
                  </a:extLst>
                </a:gridCol>
                <a:gridCol w="2880361">
                  <a:extLst>
                    <a:ext uri="{9D8B030D-6E8A-4147-A177-3AD203B41FA5}">
                      <a16:colId xmlns:a16="http://schemas.microsoft.com/office/drawing/2014/main" val="333358864"/>
                    </a:ext>
                  </a:extLst>
                </a:gridCol>
                <a:gridCol w="2880361">
                  <a:extLst>
                    <a:ext uri="{9D8B030D-6E8A-4147-A177-3AD203B41FA5}">
                      <a16:colId xmlns:a16="http://schemas.microsoft.com/office/drawing/2014/main" val="3294348623"/>
                    </a:ext>
                  </a:extLst>
                </a:gridCol>
              </a:tblGrid>
              <a:tr h="2321729">
                <a:tc>
                  <a:txBody>
                    <a:bodyPr/>
                    <a:lstStyle/>
                    <a:p>
                      <a:r>
                        <a:rPr lang="en-GB" sz="1400" dirty="0"/>
                        <a:t>Person A</a:t>
                      </a:r>
                    </a:p>
                  </a:txBody>
                  <a:tcPr marL="68580" marR="68580" marT="34290" marB="34290"/>
                </a:tc>
                <a:tc>
                  <a:txBody>
                    <a:bodyPr/>
                    <a:lstStyle/>
                    <a:p>
                      <a:r>
                        <a:rPr lang="en-GB" sz="1400" dirty="0"/>
                        <a:t>Person B</a:t>
                      </a:r>
                    </a:p>
                  </a:txBody>
                  <a:tcPr marL="68580" marR="68580" marT="34290" marB="34290"/>
                </a:tc>
                <a:tc rowSpan="2">
                  <a:txBody>
                    <a:bodyPr/>
                    <a:lstStyle/>
                    <a:p>
                      <a:r>
                        <a:rPr lang="en-GB" sz="1400" dirty="0"/>
                        <a:t>Summary of ideas</a:t>
                      </a:r>
                    </a:p>
                  </a:txBody>
                  <a:tcPr marL="68580" marR="68580" marT="34290" marB="34290"/>
                </a:tc>
                <a:extLst>
                  <a:ext uri="{0D108BD9-81ED-4DB2-BD59-A6C34878D82A}">
                    <a16:rowId xmlns:a16="http://schemas.microsoft.com/office/drawing/2014/main" val="3307438541"/>
                  </a:ext>
                </a:extLst>
              </a:tr>
              <a:tr h="2331720">
                <a:tc>
                  <a:txBody>
                    <a:bodyPr/>
                    <a:lstStyle/>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r>
                        <a:rPr lang="en-GB" sz="1400" dirty="0"/>
                        <a:t>Person D</a:t>
                      </a:r>
                    </a:p>
                  </a:txBody>
                  <a:tcPr marL="68580" marR="68580" marT="34290" marB="34290"/>
                </a:tc>
                <a:tc>
                  <a:txBody>
                    <a:bodyPr/>
                    <a:lstStyle/>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r>
                        <a:rPr lang="en-GB" sz="1400" dirty="0"/>
                        <a:t>Person C</a:t>
                      </a:r>
                    </a:p>
                  </a:txBody>
                  <a:tcPr marL="68580" marR="68580" marT="34290" marB="34290"/>
                </a:tc>
                <a:tc vMerge="1">
                  <a:txBody>
                    <a:bodyPr/>
                    <a:lstStyle/>
                    <a:p>
                      <a:endParaRPr lang="en-GB" dirty="0"/>
                    </a:p>
                  </a:txBody>
                  <a:tcPr/>
                </a:tc>
                <a:extLst>
                  <a:ext uri="{0D108BD9-81ED-4DB2-BD59-A6C34878D82A}">
                    <a16:rowId xmlns:a16="http://schemas.microsoft.com/office/drawing/2014/main" val="1033890015"/>
                  </a:ext>
                </a:extLst>
              </a:tr>
            </a:tbl>
          </a:graphicData>
        </a:graphic>
      </p:graphicFrame>
      <p:sp>
        <p:nvSpPr>
          <p:cNvPr id="5" name="Rectangle 4"/>
          <p:cNvSpPr/>
          <p:nvPr/>
        </p:nvSpPr>
        <p:spPr>
          <a:xfrm>
            <a:off x="1876926" y="2503172"/>
            <a:ext cx="2627697" cy="1870257"/>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75" b="1" u="sng" dirty="0">
                <a:solidFill>
                  <a:schemeClr val="tx1"/>
                </a:solidFill>
              </a:rPr>
              <a:t>Autumn Term</a:t>
            </a:r>
          </a:p>
          <a:p>
            <a:pPr algn="ctr"/>
            <a:r>
              <a:rPr lang="en-GB" sz="975" b="1" dirty="0">
                <a:solidFill>
                  <a:schemeClr val="tx1"/>
                </a:solidFill>
              </a:rPr>
              <a:t>Project A – Literacy across the curriculum – Subject specific terminology</a:t>
            </a:r>
          </a:p>
          <a:p>
            <a:pPr algn="ctr"/>
            <a:r>
              <a:rPr lang="en-GB" sz="975" b="1" dirty="0">
                <a:solidFill>
                  <a:schemeClr val="tx1"/>
                </a:solidFill>
              </a:rPr>
              <a:t>Project B – Modelling answers – Think like an examiner</a:t>
            </a:r>
          </a:p>
          <a:p>
            <a:pPr algn="ctr"/>
            <a:r>
              <a:rPr lang="en-GB" sz="975" b="1" dirty="0">
                <a:solidFill>
                  <a:schemeClr val="tx1"/>
                </a:solidFill>
              </a:rPr>
              <a:t>Intent: </a:t>
            </a:r>
            <a:r>
              <a:rPr lang="en-GB" sz="975" dirty="0">
                <a:solidFill>
                  <a:schemeClr val="tx1"/>
                </a:solidFill>
              </a:rPr>
              <a:t>Which class or sub-group will you work with?</a:t>
            </a:r>
          </a:p>
          <a:p>
            <a:pPr algn="ctr"/>
            <a:r>
              <a:rPr lang="en-GB" sz="975" b="1" dirty="0">
                <a:solidFill>
                  <a:schemeClr val="tx1"/>
                </a:solidFill>
              </a:rPr>
              <a:t>Implementation: </a:t>
            </a:r>
            <a:r>
              <a:rPr lang="en-GB" sz="975" dirty="0">
                <a:solidFill>
                  <a:schemeClr val="tx1"/>
                </a:solidFill>
              </a:rPr>
              <a:t>What are you going to do? What will this look like in your planning and teaching?</a:t>
            </a:r>
          </a:p>
          <a:p>
            <a:pPr algn="ctr"/>
            <a:r>
              <a:rPr lang="en-GB" sz="975" b="1" dirty="0">
                <a:solidFill>
                  <a:schemeClr val="tx1"/>
                </a:solidFill>
              </a:rPr>
              <a:t>Impact: </a:t>
            </a:r>
            <a:r>
              <a:rPr lang="en-GB" sz="975" dirty="0">
                <a:solidFill>
                  <a:schemeClr val="tx1"/>
                </a:solidFill>
              </a:rPr>
              <a:t>How will you measure your impact? Data driven? Student voice?</a:t>
            </a:r>
          </a:p>
        </p:txBody>
      </p:sp>
    </p:spTree>
    <p:extLst>
      <p:ext uri="{BB962C8B-B14F-4D97-AF65-F5344CB8AC3E}">
        <p14:creationId xmlns:p14="http://schemas.microsoft.com/office/powerpoint/2010/main" val="23270745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2659</TotalTime>
  <Words>829</Words>
  <Application>Microsoft Office PowerPoint</Application>
  <PresentationFormat>On-screen Show (4:3)</PresentationFormat>
  <Paragraphs>94</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Academic year 2023-2024  Teaching &amp; Learning Themes</vt:lpstr>
      <vt:lpstr>What does our school look like? </vt:lpstr>
      <vt:lpstr>Structure of the Project</vt:lpstr>
      <vt:lpstr>Academic year 23-24 T&amp;L Themes</vt:lpstr>
      <vt:lpstr>Academic year 22-23 T&amp;L Themes</vt:lpstr>
      <vt:lpstr>PowerPoint Presentation</vt:lpstr>
      <vt:lpstr>PowerPoint Presentation</vt:lpstr>
    </vt:vector>
  </TitlesOfParts>
  <Company>Bishop Challoner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Elspeth MacDonald</dc:creator>
  <cp:lastModifiedBy>Broadribb, Kate</cp:lastModifiedBy>
  <cp:revision>57</cp:revision>
  <dcterms:created xsi:type="dcterms:W3CDTF">2020-02-13T09:41:10Z</dcterms:created>
  <dcterms:modified xsi:type="dcterms:W3CDTF">2023-10-05T16:01:57Z</dcterms:modified>
</cp:coreProperties>
</file>