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65" d="100"/>
          <a:sy n="65" d="100"/>
        </p:scale>
        <p:origin x="369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51B93-307E-47BC-A1CD-676DE925CD2E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720A2-9157-48D9-8BC3-D202CB8D26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3302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51B93-307E-47BC-A1CD-676DE925CD2E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720A2-9157-48D9-8BC3-D202CB8D26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2957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51B93-307E-47BC-A1CD-676DE925CD2E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720A2-9157-48D9-8BC3-D202CB8D26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5565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51B93-307E-47BC-A1CD-676DE925CD2E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720A2-9157-48D9-8BC3-D202CB8D26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821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51B93-307E-47BC-A1CD-676DE925CD2E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720A2-9157-48D9-8BC3-D202CB8D26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9108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51B93-307E-47BC-A1CD-676DE925CD2E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720A2-9157-48D9-8BC3-D202CB8D26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743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51B93-307E-47BC-A1CD-676DE925CD2E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720A2-9157-48D9-8BC3-D202CB8D26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2166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51B93-307E-47BC-A1CD-676DE925CD2E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720A2-9157-48D9-8BC3-D202CB8D26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9427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51B93-307E-47BC-A1CD-676DE925CD2E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720A2-9157-48D9-8BC3-D202CB8D26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2627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51B93-307E-47BC-A1CD-676DE925CD2E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720A2-9157-48D9-8BC3-D202CB8D26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5595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51B93-307E-47BC-A1CD-676DE925CD2E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720A2-9157-48D9-8BC3-D202CB8D26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8291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0951B93-307E-47BC-A1CD-676DE925CD2E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0F720A2-9157-48D9-8BC3-D202CB8D26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6984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PHIT@hants.gov.uk" TargetMode="External"/><Relationship Id="rId13" Type="http://schemas.openxmlformats.org/officeDocument/2006/relationships/hyperlink" Target="https://www.ons.gov.uk/peoplepopulationandcommunity/wellbeing/bulletins/publicopinionsandsocialtrendsgreatbritain/january2026#personal-well-being" TargetMode="External"/><Relationship Id="rId3" Type="http://schemas.openxmlformats.org/officeDocument/2006/relationships/hyperlink" Target="https://www.lonelinessawarenessweek.org/" TargetMode="External"/><Relationship Id="rId7" Type="http://schemas.openxmlformats.org/officeDocument/2006/relationships/hyperlink" Target="https://www.who.int/multi-media/details/drivers-of-social-isolation-and-loneliness" TargetMode="External"/><Relationship Id="rId12" Type="http://schemas.openxmlformats.org/officeDocument/2006/relationships/hyperlink" Target="https://app.powerbi.com/view?r=eyJrIjoiMTJlZDZhNjMtNTY4Yi00OGZiLWEyOGQtYmI0MjYxZmNhYmJmIiwidCI6IjNmODFkOGI1LWVlMDctNGMxNy04NjljLTFkYjQzOTAxOGQ5YiIsImMiOjh9&amp;pageName=ReportSection" TargetMode="External"/><Relationship Id="rId17" Type="http://schemas.openxmlformats.org/officeDocument/2006/relationships/image" Target="../media/image4.png"/><Relationship Id="rId2" Type="http://schemas.openxmlformats.org/officeDocument/2006/relationships/hyperlink" Target="https://www.campaigntoendloneliness.org/marchs-tips-for-loneliness/?utm_source=mailpoet&amp;utm_medium=email&amp;utm_source_platform=mailpoet&amp;utm_campaign=loneliness-in-focus-new-template-43" TargetMode="External"/><Relationship Id="rId16" Type="http://schemas.openxmlformats.org/officeDocument/2006/relationships/hyperlink" Target="https://www.hantsiow.icb.nhs.uk/not-alone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hyperlink" Target="https://www.hants.gov.uk/socialcareandhealth/publichealth/mental-health-and-wellbeing-index" TargetMode="External"/><Relationship Id="rId5" Type="http://schemas.openxmlformats.org/officeDocument/2006/relationships/image" Target="../media/image2.svg"/><Relationship Id="rId15" Type="http://schemas.openxmlformats.org/officeDocument/2006/relationships/hyperlink" Target="https://www.hants.gov.uk/socialcareandhealth/publichealth/mentalwellbeinghampshire" TargetMode="External"/><Relationship Id="rId10" Type="http://schemas.openxmlformats.org/officeDocument/2006/relationships/hyperlink" Target="https://documents.hants.gov.uk/public-health/jsna-2023/inclusion-health-groups.pdf" TargetMode="External"/><Relationship Id="rId4" Type="http://schemas.openxmlformats.org/officeDocument/2006/relationships/image" Target="../media/image1.png"/><Relationship Id="rId9" Type="http://schemas.openxmlformats.org/officeDocument/2006/relationships/hyperlink" Target="https://app.powerbi.com/view?r=eyJrIjoiZjM5NmRkZDctMzQyNi00MzQyLTgxZjEtZDg1YTM1ODljODVkIiwidCI6IjNmODFkOGI1LWVlMDctNGMxNy04NjljLTFkYjQzOTAxOGQ5YiIsImMiOjh9&amp;pageName=ReportSection69b9bfe687662d4e6e1c" TargetMode="External"/><Relationship Id="rId14" Type="http://schemas.openxmlformats.org/officeDocument/2006/relationships/hyperlink" Target="https://beewellprogramme.org/hampshire-isle-of-wight-portsmouth-southampton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6A30C3-AB3E-C49D-9D13-4E650DD1FC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0EAEE7D-1C78-087A-9E3A-0E47EE918207}"/>
              </a:ext>
            </a:extLst>
          </p:cNvPr>
          <p:cNvSpPr/>
          <p:nvPr/>
        </p:nvSpPr>
        <p:spPr>
          <a:xfrm>
            <a:off x="0" y="0"/>
            <a:ext cx="6865951" cy="12192000"/>
          </a:xfrm>
          <a:prstGeom prst="rect">
            <a:avLst/>
          </a:prstGeom>
          <a:solidFill>
            <a:srgbClr val="0B76A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5F535067-596D-42C2-3FCE-1CB654B8C217}"/>
              </a:ext>
            </a:extLst>
          </p:cNvPr>
          <p:cNvSpPr/>
          <p:nvPr/>
        </p:nvSpPr>
        <p:spPr>
          <a:xfrm>
            <a:off x="748146" y="-1431307"/>
            <a:ext cx="5394960" cy="13613476"/>
          </a:xfrm>
          <a:prstGeom prst="triangle">
            <a:avLst>
              <a:gd name="adj" fmla="val 79304"/>
            </a:avLst>
          </a:prstGeom>
          <a:gradFill flip="none" rotWithShape="1">
            <a:gsLst>
              <a:gs pos="0">
                <a:srgbClr val="85BACF">
                  <a:alpha val="20000"/>
                </a:srgbClr>
              </a:gs>
              <a:gs pos="45000">
                <a:srgbClr val="FFFFE5">
                  <a:alpha val="70000"/>
                </a:srgbClr>
              </a:gs>
              <a:gs pos="100000">
                <a:srgbClr val="FFFFBD">
                  <a:alpha val="80000"/>
                </a:srgbClr>
              </a:gs>
            </a:gsLst>
            <a:lin ang="16200000" scaled="1"/>
            <a:tileRect/>
          </a:gra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30B5B8E-69A4-B8E2-3CFC-5DC96AA4AF9C}"/>
              </a:ext>
            </a:extLst>
          </p:cNvPr>
          <p:cNvSpPr txBox="1"/>
          <p:nvPr/>
        </p:nvSpPr>
        <p:spPr>
          <a:xfrm>
            <a:off x="-297514" y="257250"/>
            <a:ext cx="738531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200" b="1" dirty="0">
                <a:solidFill>
                  <a:srgbClr val="E8F2E8"/>
                </a:solidFill>
                <a:latin typeface="Aptos Narrow" panose="020B0004020202020204" pitchFamily="34" charset="0"/>
              </a:rPr>
              <a:t>HAMPSHIRE JSNA SPOTLIGHT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FA10C2D1-79E5-A9A6-C4E2-C40DB3B4E77E}"/>
              </a:ext>
            </a:extLst>
          </p:cNvPr>
          <p:cNvSpPr/>
          <p:nvPr/>
        </p:nvSpPr>
        <p:spPr>
          <a:xfrm>
            <a:off x="217431" y="4671870"/>
            <a:ext cx="2460929" cy="3068715"/>
          </a:xfrm>
          <a:prstGeom prst="roundRect">
            <a:avLst/>
          </a:prstGeom>
          <a:solidFill>
            <a:srgbClr val="EEF6EE">
              <a:alpha val="80000"/>
            </a:srgbClr>
          </a:solidFill>
          <a:ln>
            <a:solidFill>
              <a:srgbClr val="EEF6EE">
                <a:alpha val="80000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25445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BB13538-99B8-8CFA-A73A-4B48D382E6FD}"/>
              </a:ext>
            </a:extLst>
          </p:cNvPr>
          <p:cNvSpPr txBox="1"/>
          <p:nvPr/>
        </p:nvSpPr>
        <p:spPr>
          <a:xfrm>
            <a:off x="288990" y="4784268"/>
            <a:ext cx="2271472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Click here for </a:t>
            </a:r>
            <a:r>
              <a:rPr lang="en-US" sz="1600" dirty="0">
                <a:hlinkClick r:id="rId2"/>
              </a:rPr>
              <a:t>March’s tips for loneliness | Campaign to End Loneliness</a:t>
            </a:r>
            <a:endParaRPr lang="en-US" sz="1600" dirty="0"/>
          </a:p>
          <a:p>
            <a:endParaRPr lang="en-US" sz="1600" dirty="0"/>
          </a:p>
          <a:p>
            <a:r>
              <a:rPr lang="en-US" sz="1600" b="1" dirty="0"/>
              <a:t>15-21 June </a:t>
            </a:r>
            <a:r>
              <a:rPr lang="en-US" sz="1600" dirty="0"/>
              <a:t>is </a:t>
            </a:r>
            <a:r>
              <a:rPr lang="en-US" sz="1600" dirty="0">
                <a:hlinkClick r:id="rId3"/>
              </a:rPr>
              <a:t>Loneliness Awareness </a:t>
            </a:r>
          </a:p>
          <a:p>
            <a:r>
              <a:rPr lang="en-US" sz="1600" dirty="0">
                <a:hlinkClick r:id="rId3"/>
              </a:rPr>
              <a:t>Week </a:t>
            </a:r>
            <a:r>
              <a:rPr lang="en-US" sz="1600" dirty="0"/>
              <a:t>hosted </a:t>
            </a:r>
          </a:p>
          <a:p>
            <a:r>
              <a:rPr lang="en-US" sz="1600" dirty="0"/>
              <a:t>by Marmalade </a:t>
            </a:r>
          </a:p>
          <a:p>
            <a:r>
              <a:rPr lang="en-US" sz="1600" dirty="0"/>
              <a:t>Trust</a:t>
            </a:r>
          </a:p>
          <a:p>
            <a:endParaRPr lang="en-GB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AE648D0-4686-EFCF-C9D7-794DCC932D4E}"/>
              </a:ext>
            </a:extLst>
          </p:cNvPr>
          <p:cNvSpPr txBox="1"/>
          <p:nvPr/>
        </p:nvSpPr>
        <p:spPr>
          <a:xfrm>
            <a:off x="59629" y="954033"/>
            <a:ext cx="64249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/>
              <a:t>Loneliness &amp; mental wellbeing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C149DAF-A0AA-1D2E-AB46-FDE7B2D91CDB}"/>
              </a:ext>
            </a:extLst>
          </p:cNvPr>
          <p:cNvSpPr txBox="1"/>
          <p:nvPr/>
        </p:nvSpPr>
        <p:spPr>
          <a:xfrm>
            <a:off x="-280888" y="272425"/>
            <a:ext cx="738531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200" b="1" dirty="0">
                <a:latin typeface="Aptos Narrow" panose="020B0004020202020204" pitchFamily="34" charset="0"/>
              </a:rPr>
              <a:t>HAMPSHIRE JSNA SPOTLIGHT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CAD916B-2E7A-71DF-B2DF-1CBE7DF56693}"/>
              </a:ext>
            </a:extLst>
          </p:cNvPr>
          <p:cNvSpPr txBox="1"/>
          <p:nvPr/>
        </p:nvSpPr>
        <p:spPr>
          <a:xfrm>
            <a:off x="5381130" y="11850675"/>
            <a:ext cx="14829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600" b="1" dirty="0">
                <a:solidFill>
                  <a:srgbClr val="FFFFE5"/>
                </a:solidFill>
              </a:rPr>
              <a:t>February 2026</a:t>
            </a:r>
          </a:p>
        </p:txBody>
      </p:sp>
      <p:pic>
        <p:nvPicPr>
          <p:cNvPr id="24" name="Graphic 23" descr="Flip calendar with solid fill">
            <a:extLst>
              <a:ext uri="{FF2B5EF4-FFF2-40B4-BE49-F238E27FC236}">
                <a16:creationId xmlns:a16="http://schemas.microsoft.com/office/drawing/2014/main" id="{AFB75DB1-DFE7-E61C-008F-D97E99FA779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603720" y="6642136"/>
            <a:ext cx="956742" cy="1139263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FFF35B3A-935D-A974-3683-8317CC3371FE}"/>
              </a:ext>
            </a:extLst>
          </p:cNvPr>
          <p:cNvSpPr txBox="1"/>
          <p:nvPr/>
        </p:nvSpPr>
        <p:spPr>
          <a:xfrm>
            <a:off x="1868396" y="7142792"/>
            <a:ext cx="42739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rgbClr val="85BACF"/>
                </a:solidFill>
              </a:rPr>
              <a:t>3</a:t>
            </a: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C64170E6-7729-6A56-A77D-0A1C918CEBFC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606466" y="10838507"/>
            <a:ext cx="997318" cy="1013830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256E3EFB-3EDF-732A-00A2-EBA05EEBB4A1}"/>
              </a:ext>
            </a:extLst>
          </p:cNvPr>
          <p:cNvSpPr/>
          <p:nvPr/>
        </p:nvSpPr>
        <p:spPr>
          <a:xfrm>
            <a:off x="2870419" y="4670205"/>
            <a:ext cx="3784821" cy="3068715"/>
          </a:xfrm>
          <a:prstGeom prst="roundRect">
            <a:avLst>
              <a:gd name="adj" fmla="val 13442"/>
            </a:avLst>
          </a:prstGeom>
          <a:solidFill>
            <a:srgbClr val="EEF6EE">
              <a:alpha val="80000"/>
            </a:srgbClr>
          </a:solidFill>
          <a:ln>
            <a:solidFill>
              <a:srgbClr val="EEF6EE">
                <a:alpha val="80000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467886"/>
              </a:solidFill>
              <a:hlinkClick r:id="rId7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ctr"/>
            <a:endParaRPr lang="en-US" dirty="0">
              <a:solidFill>
                <a:srgbClr val="467886"/>
              </a:solidFill>
              <a:hlinkClick r:id="rId7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ctr"/>
            <a:endParaRPr lang="en-US" dirty="0">
              <a:solidFill>
                <a:srgbClr val="467886"/>
              </a:solidFill>
              <a:hlinkClick r:id="rId7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ctr"/>
            <a:endParaRPr lang="en-US" dirty="0">
              <a:solidFill>
                <a:srgbClr val="467886"/>
              </a:solidFill>
              <a:hlinkClick r:id="rId7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ctr"/>
            <a:endParaRPr lang="en-US" dirty="0">
              <a:solidFill>
                <a:srgbClr val="467886"/>
              </a:solidFill>
              <a:hlinkClick r:id="rId7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ctr"/>
            <a:endParaRPr lang="en-US" dirty="0">
              <a:solidFill>
                <a:srgbClr val="467886"/>
              </a:solidFill>
              <a:hlinkClick r:id="rId7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ctr"/>
            <a:endParaRPr lang="en-US" dirty="0">
              <a:solidFill>
                <a:srgbClr val="467886"/>
              </a:solidFill>
              <a:hlinkClick r:id="rId7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ctr"/>
            <a:endParaRPr lang="en-US" dirty="0">
              <a:solidFill>
                <a:srgbClr val="467886"/>
              </a:solidFill>
              <a:hlinkClick r:id="rId7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ctr"/>
            <a:endParaRPr lang="en-US" dirty="0">
              <a:solidFill>
                <a:srgbClr val="467886"/>
              </a:solidFill>
              <a:hlinkClick r:id="rId7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en-US" dirty="0">
              <a:solidFill>
                <a:srgbClr val="467886"/>
              </a:solidFill>
              <a:hlinkClick r:id="rId7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en-US" sz="1400" dirty="0">
                <a:solidFill>
                  <a:schemeClr val="tx1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WHO Drivers of social isolation &amp; loneliness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78F05EED-4432-6D01-6580-8A5A65F1A3F5}"/>
              </a:ext>
            </a:extLst>
          </p:cNvPr>
          <p:cNvSpPr/>
          <p:nvPr/>
        </p:nvSpPr>
        <p:spPr>
          <a:xfrm>
            <a:off x="198781" y="1712760"/>
            <a:ext cx="6456459" cy="2845969"/>
          </a:xfrm>
          <a:prstGeom prst="roundRect">
            <a:avLst>
              <a:gd name="adj" fmla="val 14372"/>
            </a:avLst>
          </a:prstGeom>
          <a:solidFill>
            <a:srgbClr val="EEF6EE">
              <a:alpha val="80000"/>
            </a:srgbClr>
          </a:solidFill>
          <a:ln>
            <a:solidFill>
              <a:srgbClr val="EEF6EE">
                <a:alpha val="80000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25445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BE81C29-5780-F9FB-76CA-D5D898108ED5}"/>
              </a:ext>
            </a:extLst>
          </p:cNvPr>
          <p:cNvSpPr txBox="1"/>
          <p:nvPr/>
        </p:nvSpPr>
        <p:spPr>
          <a:xfrm>
            <a:off x="290445" y="1721131"/>
            <a:ext cx="63133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How does this impact our population? 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080F4546-0A47-2507-397E-1910497F8905}"/>
              </a:ext>
            </a:extLst>
          </p:cNvPr>
          <p:cNvSpPr/>
          <p:nvPr/>
        </p:nvSpPr>
        <p:spPr>
          <a:xfrm>
            <a:off x="200770" y="9396519"/>
            <a:ext cx="6454470" cy="1341645"/>
          </a:xfrm>
          <a:prstGeom prst="roundRect">
            <a:avLst>
              <a:gd name="adj" fmla="val 14372"/>
            </a:avLst>
          </a:prstGeom>
          <a:solidFill>
            <a:srgbClr val="EEF6EE">
              <a:alpha val="80000"/>
            </a:srgbClr>
          </a:solidFill>
          <a:ln>
            <a:solidFill>
              <a:srgbClr val="EEF6EE">
                <a:alpha val="80000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254450"/>
              </a:solidFill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AF1B03F4-64A5-82ED-DE71-C1BD1683C910}"/>
              </a:ext>
            </a:extLst>
          </p:cNvPr>
          <p:cNvSpPr/>
          <p:nvPr/>
        </p:nvSpPr>
        <p:spPr>
          <a:xfrm>
            <a:off x="198781" y="10875508"/>
            <a:ext cx="5084459" cy="942665"/>
          </a:xfrm>
          <a:prstGeom prst="roundRect">
            <a:avLst>
              <a:gd name="adj" fmla="val 25059"/>
            </a:avLst>
          </a:prstGeom>
          <a:solidFill>
            <a:srgbClr val="EEF6EE">
              <a:alpha val="80000"/>
            </a:srgbClr>
          </a:solidFill>
          <a:ln>
            <a:solidFill>
              <a:srgbClr val="EEF6EE">
                <a:alpha val="80000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25445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EBC7263-47DE-BC78-347A-402B8E3FF795}"/>
              </a:ext>
            </a:extLst>
          </p:cNvPr>
          <p:cNvSpPr txBox="1"/>
          <p:nvPr/>
        </p:nvSpPr>
        <p:spPr>
          <a:xfrm>
            <a:off x="364028" y="10929924"/>
            <a:ext cx="47848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If you’d like to know more or get in touch with Hampshire’s Public Health Intelligence Team, you can use the QR code or email </a:t>
            </a:r>
            <a:r>
              <a:rPr lang="en-GB" sz="1600" dirty="0"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PHIT@hants.gov.uk</a:t>
            </a:r>
            <a:r>
              <a:rPr lang="en-GB" sz="1600" dirty="0"/>
              <a:t>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03E3BFE-2BAF-51E8-4B85-75BE32C7A5C6}"/>
              </a:ext>
            </a:extLst>
          </p:cNvPr>
          <p:cNvSpPr txBox="1"/>
          <p:nvPr/>
        </p:nvSpPr>
        <p:spPr>
          <a:xfrm>
            <a:off x="288499" y="9681068"/>
            <a:ext cx="645447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Visit our </a:t>
            </a:r>
            <a:r>
              <a:rPr lang="en-GB" sz="1600" dirty="0"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Healthy People</a:t>
            </a:r>
            <a:r>
              <a:rPr lang="en-GB" sz="1600" dirty="0"/>
              <a:t>,  </a:t>
            </a:r>
            <a:r>
              <a:rPr lang="en-GB" sz="1600" dirty="0"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Inclusion Health Groups</a:t>
            </a:r>
            <a:r>
              <a:rPr lang="en-GB" sz="1600" dirty="0"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 </a:t>
            </a:r>
            <a:r>
              <a:rPr lang="en-GB" sz="1600" dirty="0"/>
              <a:t>and the </a:t>
            </a:r>
            <a:r>
              <a:rPr lang="en-GB" sz="1600" dirty="0"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Hampshire </a:t>
            </a:r>
            <a:r>
              <a:rPr lang="en-US" sz="1600" dirty="0"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Mental Health and Wellbeing Index</a:t>
            </a:r>
            <a:r>
              <a:rPr lang="en-GB" sz="1600" dirty="0"/>
              <a:t>. The </a:t>
            </a:r>
            <a:r>
              <a:rPr lang="en-GB" sz="1600" dirty="0"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JSNA data glossary </a:t>
            </a:r>
            <a:r>
              <a:rPr lang="en-GB" sz="1600" dirty="0"/>
              <a:t>can help guide you. National data is available at the ONS </a:t>
            </a:r>
            <a:r>
              <a:rPr lang="en-GB" sz="1600" dirty="0"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Public Opinions and Social Trends</a:t>
            </a:r>
            <a:r>
              <a:rPr lang="en-GB" sz="1600" dirty="0"/>
              <a:t>. Local data for young people at </a:t>
            </a:r>
            <a:r>
              <a:rPr lang="en-US" sz="1600" dirty="0">
                <a:hlinkClick r:id="rId1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Hampshire- #BeeWell</a:t>
            </a:r>
            <a:endParaRPr lang="en-GB" sz="1600" dirty="0"/>
          </a:p>
          <a:p>
            <a:endParaRPr lang="en-GB" sz="1600" dirty="0">
              <a:solidFill>
                <a:srgbClr val="254450"/>
              </a:solidFill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1205D219-A60B-A21D-86C1-A9A24C8F3A91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606466" y="10838507"/>
            <a:ext cx="997318" cy="1013830"/>
          </a:xfrm>
          <a:prstGeom prst="rect">
            <a:avLst/>
          </a:prstGeom>
        </p:spPr>
      </p:pic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6C7C41F8-4212-80E9-EC1D-3769E874BDC5}"/>
              </a:ext>
            </a:extLst>
          </p:cNvPr>
          <p:cNvSpPr/>
          <p:nvPr/>
        </p:nvSpPr>
        <p:spPr>
          <a:xfrm>
            <a:off x="200770" y="7845364"/>
            <a:ext cx="6456459" cy="1422698"/>
          </a:xfrm>
          <a:prstGeom prst="roundRect">
            <a:avLst>
              <a:gd name="adj" fmla="val 14248"/>
            </a:avLst>
          </a:prstGeom>
          <a:solidFill>
            <a:srgbClr val="EEF6EE">
              <a:alpha val="80000"/>
            </a:srgbClr>
          </a:solidFill>
          <a:ln>
            <a:solidFill>
              <a:srgbClr val="EEF6EE">
                <a:alpha val="80000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254450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3E26737-D6BF-9927-CD4F-0AAB01A17F23}"/>
              </a:ext>
            </a:extLst>
          </p:cNvPr>
          <p:cNvSpPr txBox="1"/>
          <p:nvPr/>
        </p:nvSpPr>
        <p:spPr>
          <a:xfrm>
            <a:off x="287468" y="2013677"/>
            <a:ext cx="61341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Nationally, 23% of adults reported feeling lonely often, always or some of the time. Younger adults are more likely to experience loneliness, with 27% of those aged 16-29 and 28% of those aged 30-49 reporting feeling lonely ,compared with 19% of those aged 50-69 and 16% of those aged 70 and over. Across Hampshire, this equates to an estimated 155,000 people aged 16-49 who feel lonely. Findings from the #BeeWell survey found that 1 in 10  young people in Hampshire often or always feel lonely.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947BA70-917E-3FEB-5C6A-E311588AE47E}"/>
              </a:ext>
            </a:extLst>
          </p:cNvPr>
          <p:cNvSpPr txBox="1"/>
          <p:nvPr/>
        </p:nvSpPr>
        <p:spPr>
          <a:xfrm>
            <a:off x="290017" y="7855357"/>
            <a:ext cx="60091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What support is in place for Hampshire residents?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C5F678A-75FE-9273-D3AF-14106F1078B9}"/>
              </a:ext>
            </a:extLst>
          </p:cNvPr>
          <p:cNvSpPr txBox="1"/>
          <p:nvPr/>
        </p:nvSpPr>
        <p:spPr>
          <a:xfrm>
            <a:off x="287468" y="8137690"/>
            <a:ext cx="61341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Mental Wellbeing Hampshire </a:t>
            </a:r>
            <a:r>
              <a:rPr lang="en-GB" sz="1400" dirty="0"/>
              <a:t>is a partnership of organisations working to support good mental health and wellbeing in our communities. This webpage has online resources and information about where to find help and support. </a:t>
            </a:r>
          </a:p>
          <a:p>
            <a:r>
              <a:rPr lang="en-US" sz="1400" dirty="0">
                <a:hlinkClick r:id="rId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Let's talk about loneliness :: NHS Hampshire and Isle of Wight</a:t>
            </a:r>
            <a:r>
              <a:rPr lang="en-US" sz="1400" dirty="0"/>
              <a:t> lists resources available from Hampshire &amp; IOW ICB.</a:t>
            </a:r>
            <a:endParaRPr lang="en-GB" sz="14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06A4375-F28A-E014-6A32-9DD7CDA59B11}"/>
              </a:ext>
            </a:extLst>
          </p:cNvPr>
          <p:cNvSpPr txBox="1"/>
          <p:nvPr/>
        </p:nvSpPr>
        <p:spPr>
          <a:xfrm>
            <a:off x="287468" y="9381203"/>
            <a:ext cx="48608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Where can I learn more?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D1C2948-5966-70FD-4235-C9C82E6E0844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3143723" y="4820883"/>
            <a:ext cx="3296897" cy="2564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8248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299</Words>
  <Application>Microsoft Office PowerPoint</Application>
  <PresentationFormat>Widescreen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Aptos Narrow</vt:lpstr>
      <vt:lpstr>Arial</vt:lpstr>
      <vt:lpstr>Office Theme</vt:lpstr>
      <vt:lpstr>PowerPoint Presentation</vt:lpstr>
    </vt:vector>
  </TitlesOfParts>
  <Company>Hampshire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Walsh, Catherine</dc:creator>
  <cp:lastModifiedBy>Walsh, Catherine</cp:lastModifiedBy>
  <cp:revision>7</cp:revision>
  <dcterms:created xsi:type="dcterms:W3CDTF">2026-02-24T21:25:22Z</dcterms:created>
  <dcterms:modified xsi:type="dcterms:W3CDTF">2026-03-18T07:59:46Z</dcterms:modified>
</cp:coreProperties>
</file>