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0" r:id="rId6"/>
    <p:sldId id="263" r:id="rId7"/>
    <p:sldId id="264" r:id="rId8"/>
    <p:sldId id="265" r:id="rId9"/>
    <p:sldId id="266" r:id="rId10"/>
    <p:sldId id="267" r:id="rId11"/>
    <p:sldId id="268" r:id="rId12"/>
    <p:sldId id="270" r:id="rId13"/>
    <p:sldId id="269"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varScale="1">
        <p:scale>
          <a:sx n="70" d="100"/>
          <a:sy n="70" d="100"/>
        </p:scale>
        <p:origin x="48" y="9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7/4/2024</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38799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7/4/2024</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27115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7/4/2024</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248304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7/4/2024</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89926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7/4/2024</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25551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7/4/2024</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18432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7/4/2024</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88132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7/4/2024</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086148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7/4/2024</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05971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7/4/2024</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26901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7/4/2024</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99255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7/4/2024</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158338671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en.hias.hants.gov.uk/course/view.php?id=6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hand of two adults and a kid on top of each other">
            <a:extLst>
              <a:ext uri="{FF2B5EF4-FFF2-40B4-BE49-F238E27FC236}">
                <a16:creationId xmlns:a16="http://schemas.microsoft.com/office/drawing/2014/main" id="{157D9370-A1AA-2601-CB06-554DA92A4B04}"/>
              </a:ext>
            </a:extLst>
          </p:cNvPr>
          <p:cNvPicPr>
            <a:picLocks noChangeAspect="1"/>
          </p:cNvPicPr>
          <p:nvPr/>
        </p:nvPicPr>
        <p:blipFill rotWithShape="1">
          <a:blip r:embed="rId2"/>
          <a:srcRect t="15730"/>
          <a:stretch/>
        </p:blipFill>
        <p:spPr>
          <a:xfrm>
            <a:off x="-37476" y="0"/>
            <a:ext cx="12191979" cy="6857989"/>
          </a:xfrm>
          <a:prstGeom prst="rect">
            <a:avLst/>
          </a:prstGeom>
        </p:spPr>
      </p:pic>
      <p:sp>
        <p:nvSpPr>
          <p:cNvPr id="13" name="Freeform: Shape 12">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61CC01C9-6716-A4B2-9EA9-9D14E7AB0409}"/>
              </a:ext>
            </a:extLst>
          </p:cNvPr>
          <p:cNvSpPr>
            <a:spLocks noGrp="1"/>
          </p:cNvSpPr>
          <p:nvPr>
            <p:ph type="ctrTitle"/>
          </p:nvPr>
        </p:nvSpPr>
        <p:spPr>
          <a:xfrm>
            <a:off x="491101" y="220597"/>
            <a:ext cx="4241299" cy="1819658"/>
          </a:xfrm>
        </p:spPr>
        <p:txBody>
          <a:bodyPr>
            <a:normAutofit/>
          </a:bodyPr>
          <a:lstStyle/>
          <a:p>
            <a:r>
              <a:rPr lang="en-GB" dirty="0"/>
              <a:t>The EHCP Process for Parents</a:t>
            </a:r>
          </a:p>
        </p:txBody>
      </p:sp>
      <p:sp>
        <p:nvSpPr>
          <p:cNvPr id="6" name="Text Placeholder 5">
            <a:extLst>
              <a:ext uri="{FF2B5EF4-FFF2-40B4-BE49-F238E27FC236}">
                <a16:creationId xmlns:a16="http://schemas.microsoft.com/office/drawing/2014/main" id="{22D3387A-F92D-D897-1253-99532A5C2E29}"/>
              </a:ext>
            </a:extLst>
          </p:cNvPr>
          <p:cNvSpPr>
            <a:spLocks noGrp="1"/>
          </p:cNvSpPr>
          <p:nvPr>
            <p:ph type="subTitle" idx="1"/>
          </p:nvPr>
        </p:nvSpPr>
        <p:spPr>
          <a:xfrm>
            <a:off x="491101" y="2260852"/>
            <a:ext cx="3349214" cy="896819"/>
          </a:xfrm>
        </p:spPr>
        <p:txBody>
          <a:bodyPr>
            <a:noAutofit/>
          </a:bodyPr>
          <a:lstStyle/>
          <a:p>
            <a:pPr>
              <a:lnSpc>
                <a:spcPct val="110000"/>
              </a:lnSpc>
            </a:pPr>
            <a:r>
              <a:rPr lang="en-GB" sz="2400" dirty="0"/>
              <a:t>Presented on behalf of the Havant Headteacher SEND Solution-Focused Action Group</a:t>
            </a:r>
          </a:p>
        </p:txBody>
      </p:sp>
      <p:sp>
        <p:nvSpPr>
          <p:cNvPr id="15" name="Freeform: Shape 14">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14859"/>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80000"/>
                </a:schemeClr>
              </a:gs>
              <a:gs pos="100000">
                <a:schemeClr val="accent1">
                  <a:lumMod val="60000"/>
                  <a:lumOff val="40000"/>
                  <a:alpha val="92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2785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7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37E021-BBCB-4B36-A30F-B0D21D60F226}"/>
              </a:ext>
            </a:extLst>
          </p:cNvPr>
          <p:cNvPicPr>
            <a:picLocks noChangeAspect="1"/>
          </p:cNvPicPr>
          <p:nvPr/>
        </p:nvPicPr>
        <p:blipFill>
          <a:blip r:embed="rId2"/>
          <a:stretch>
            <a:fillRect/>
          </a:stretch>
        </p:blipFill>
        <p:spPr>
          <a:xfrm>
            <a:off x="2009553" y="161925"/>
            <a:ext cx="7495954" cy="6534150"/>
          </a:xfrm>
          <a:prstGeom prst="rect">
            <a:avLst/>
          </a:prstGeom>
        </p:spPr>
      </p:pic>
    </p:spTree>
    <p:extLst>
      <p:ext uri="{BB962C8B-B14F-4D97-AF65-F5344CB8AC3E}">
        <p14:creationId xmlns:p14="http://schemas.microsoft.com/office/powerpoint/2010/main" val="11543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384645-514D-4963-A1AE-526F609E6113}"/>
              </a:ext>
            </a:extLst>
          </p:cNvPr>
          <p:cNvPicPr>
            <a:picLocks noChangeAspect="1"/>
          </p:cNvPicPr>
          <p:nvPr/>
        </p:nvPicPr>
        <p:blipFill>
          <a:blip r:embed="rId2"/>
          <a:stretch>
            <a:fillRect/>
          </a:stretch>
        </p:blipFill>
        <p:spPr>
          <a:xfrm>
            <a:off x="2120764" y="0"/>
            <a:ext cx="7591647" cy="6898758"/>
          </a:xfrm>
          <a:prstGeom prst="rect">
            <a:avLst/>
          </a:prstGeom>
        </p:spPr>
      </p:pic>
    </p:spTree>
    <p:extLst>
      <p:ext uri="{BB962C8B-B14F-4D97-AF65-F5344CB8AC3E}">
        <p14:creationId xmlns:p14="http://schemas.microsoft.com/office/powerpoint/2010/main" val="3240011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0212EA-2B1E-423A-BDDE-A0C2502AF97D}"/>
              </a:ext>
            </a:extLst>
          </p:cNvPr>
          <p:cNvPicPr>
            <a:picLocks noChangeAspect="1"/>
          </p:cNvPicPr>
          <p:nvPr/>
        </p:nvPicPr>
        <p:blipFill>
          <a:blip r:embed="rId2"/>
          <a:stretch>
            <a:fillRect/>
          </a:stretch>
        </p:blipFill>
        <p:spPr>
          <a:xfrm>
            <a:off x="2238316" y="1968762"/>
            <a:ext cx="7296150" cy="4524375"/>
          </a:xfrm>
          <a:prstGeom prst="rect">
            <a:avLst/>
          </a:prstGeom>
        </p:spPr>
      </p:pic>
      <p:sp>
        <p:nvSpPr>
          <p:cNvPr id="4" name="Title 3">
            <a:extLst>
              <a:ext uri="{FF2B5EF4-FFF2-40B4-BE49-F238E27FC236}">
                <a16:creationId xmlns:a16="http://schemas.microsoft.com/office/drawing/2014/main" id="{5A84EAD9-CD38-4CB7-A6FE-F406D6A60C99}"/>
              </a:ext>
            </a:extLst>
          </p:cNvPr>
          <p:cNvSpPr>
            <a:spLocks noGrp="1"/>
          </p:cNvSpPr>
          <p:nvPr>
            <p:ph type="title"/>
          </p:nvPr>
        </p:nvSpPr>
        <p:spPr/>
        <p:txBody>
          <a:bodyPr/>
          <a:lstStyle/>
          <a:p>
            <a:r>
              <a:rPr lang="en-GB" dirty="0"/>
              <a:t>When more detail is required…</a:t>
            </a:r>
          </a:p>
        </p:txBody>
      </p:sp>
    </p:spTree>
    <p:extLst>
      <p:ext uri="{BB962C8B-B14F-4D97-AF65-F5344CB8AC3E}">
        <p14:creationId xmlns:p14="http://schemas.microsoft.com/office/powerpoint/2010/main" val="414468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D6DBC-EAD2-4C63-94EA-5CC7628B4C7E}"/>
              </a:ext>
            </a:extLst>
          </p:cNvPr>
          <p:cNvSpPr>
            <a:spLocks noGrp="1"/>
          </p:cNvSpPr>
          <p:nvPr>
            <p:ph type="title"/>
          </p:nvPr>
        </p:nvSpPr>
        <p:spPr>
          <a:xfrm>
            <a:off x="1162493" y="238123"/>
            <a:ext cx="8886884" cy="953669"/>
          </a:xfrm>
        </p:spPr>
        <p:txBody>
          <a:bodyPr/>
          <a:lstStyle/>
          <a:p>
            <a:r>
              <a:rPr lang="en-GB" dirty="0"/>
              <a:t>Next steps…</a:t>
            </a:r>
          </a:p>
        </p:txBody>
      </p:sp>
      <p:pic>
        <p:nvPicPr>
          <p:cNvPr id="4" name="Picture 3">
            <a:extLst>
              <a:ext uri="{FF2B5EF4-FFF2-40B4-BE49-F238E27FC236}">
                <a16:creationId xmlns:a16="http://schemas.microsoft.com/office/drawing/2014/main" id="{BA7F2B03-2502-AC33-2008-89C7A299A2D5}"/>
              </a:ext>
            </a:extLst>
          </p:cNvPr>
          <p:cNvPicPr>
            <a:picLocks noChangeAspect="1"/>
          </p:cNvPicPr>
          <p:nvPr/>
        </p:nvPicPr>
        <p:blipFill>
          <a:blip r:embed="rId2"/>
          <a:stretch>
            <a:fillRect/>
          </a:stretch>
        </p:blipFill>
        <p:spPr>
          <a:xfrm>
            <a:off x="238196" y="1191793"/>
            <a:ext cx="6070362" cy="4403790"/>
          </a:xfrm>
          <a:prstGeom prst="rect">
            <a:avLst/>
          </a:prstGeom>
        </p:spPr>
      </p:pic>
      <p:pic>
        <p:nvPicPr>
          <p:cNvPr id="8" name="Picture 7">
            <a:extLst>
              <a:ext uri="{FF2B5EF4-FFF2-40B4-BE49-F238E27FC236}">
                <a16:creationId xmlns:a16="http://schemas.microsoft.com/office/drawing/2014/main" id="{F70AD64D-41BA-587B-CE30-850C7C36AA71}"/>
              </a:ext>
            </a:extLst>
          </p:cNvPr>
          <p:cNvPicPr>
            <a:picLocks noChangeAspect="1"/>
          </p:cNvPicPr>
          <p:nvPr/>
        </p:nvPicPr>
        <p:blipFill>
          <a:blip r:embed="rId3"/>
          <a:stretch>
            <a:fillRect/>
          </a:stretch>
        </p:blipFill>
        <p:spPr>
          <a:xfrm>
            <a:off x="6557749" y="4107976"/>
            <a:ext cx="5509239" cy="2115403"/>
          </a:xfrm>
          <a:prstGeom prst="rect">
            <a:avLst/>
          </a:prstGeom>
        </p:spPr>
      </p:pic>
    </p:spTree>
    <p:extLst>
      <p:ext uri="{BB962C8B-B14F-4D97-AF65-F5344CB8AC3E}">
        <p14:creationId xmlns:p14="http://schemas.microsoft.com/office/powerpoint/2010/main" val="96541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9" name="Rectangle 18">
            <a:extLst>
              <a:ext uri="{FF2B5EF4-FFF2-40B4-BE49-F238E27FC236}">
                <a16:creationId xmlns:a16="http://schemas.microsoft.com/office/drawing/2014/main" id="{3768F94E-2BF1-56A5-87AC-0C4270793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lhouette of a child holding a hand&#10;&#10;Description automatically generated">
            <a:extLst>
              <a:ext uri="{FF2B5EF4-FFF2-40B4-BE49-F238E27FC236}">
                <a16:creationId xmlns:a16="http://schemas.microsoft.com/office/drawing/2014/main" id="{5ACE55AC-1422-F288-09D3-2DF0DA766718}"/>
              </a:ext>
            </a:extLst>
          </p:cNvPr>
          <p:cNvPicPr>
            <a:picLocks noChangeAspect="1"/>
          </p:cNvPicPr>
          <p:nvPr/>
        </p:nvPicPr>
        <p:blipFill rotWithShape="1">
          <a:blip r:embed="rId2"/>
          <a:srcRect t="16357"/>
          <a:stretch/>
        </p:blipFill>
        <p:spPr>
          <a:xfrm>
            <a:off x="20" y="1"/>
            <a:ext cx="12191979" cy="6857999"/>
          </a:xfrm>
          <a:prstGeom prst="rect">
            <a:avLst/>
          </a:prstGeom>
        </p:spPr>
      </p:pic>
      <p:sp>
        <p:nvSpPr>
          <p:cNvPr id="21" name="Freeform: Shape 20">
            <a:extLst>
              <a:ext uri="{FF2B5EF4-FFF2-40B4-BE49-F238E27FC236}">
                <a16:creationId xmlns:a16="http://schemas.microsoft.com/office/drawing/2014/main" id="{393D8CD4-7FBE-9118-0CEB-9C1A2FA6AE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0219" y="-65315"/>
            <a:ext cx="7557315" cy="3771957"/>
          </a:xfrm>
          <a:custGeom>
            <a:avLst/>
            <a:gdLst>
              <a:gd name="connsiteX0" fmla="*/ 52567 w 7557315"/>
              <a:gd name="connsiteY0" fmla="*/ 3771957 h 3771957"/>
              <a:gd name="connsiteX1" fmla="*/ 7557315 w 7557315"/>
              <a:gd name="connsiteY1" fmla="*/ 3640961 h 3771957"/>
              <a:gd name="connsiteX2" fmla="*/ 3406126 w 7557315"/>
              <a:gd name="connsiteY2" fmla="*/ 499129 h 3771957"/>
              <a:gd name="connsiteX3" fmla="*/ 3350264 w 7557315"/>
              <a:gd name="connsiteY3" fmla="*/ 459014 h 3771957"/>
              <a:gd name="connsiteX4" fmla="*/ 1923366 w 7557315"/>
              <a:gd name="connsiteY4" fmla="*/ 763 h 3771957"/>
              <a:gd name="connsiteX5" fmla="*/ 1768756 w 7557315"/>
              <a:gd name="connsiteY5" fmla="*/ 1549 h 3771957"/>
              <a:gd name="connsiteX6" fmla="*/ 144811 w 7557315"/>
              <a:gd name="connsiteY6" fmla="*/ 625253 h 3771957"/>
              <a:gd name="connsiteX7" fmla="*/ 0 w 7557315"/>
              <a:gd name="connsiteY7" fmla="*/ 760395 h 377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7315" h="3771957">
                <a:moveTo>
                  <a:pt x="52567" y="3771957"/>
                </a:moveTo>
                <a:lnTo>
                  <a:pt x="7557315" y="3640961"/>
                </a:lnTo>
                <a:lnTo>
                  <a:pt x="3406126" y="499129"/>
                </a:lnTo>
                <a:lnTo>
                  <a:pt x="3350264" y="459014"/>
                </a:lnTo>
                <a:cubicBezTo>
                  <a:pt x="2914482" y="162529"/>
                  <a:pt x="2418440" y="12600"/>
                  <a:pt x="1923366" y="763"/>
                </a:cubicBezTo>
                <a:cubicBezTo>
                  <a:pt x="1871795" y="-470"/>
                  <a:pt x="1820236" y="-206"/>
                  <a:pt x="1768756" y="1549"/>
                </a:cubicBezTo>
                <a:cubicBezTo>
                  <a:pt x="1183172" y="21502"/>
                  <a:pt x="607903" y="234096"/>
                  <a:pt x="144811" y="625253"/>
                </a:cubicBezTo>
                <a:lnTo>
                  <a:pt x="0" y="760395"/>
                </a:lnTo>
                <a:close/>
              </a:path>
            </a:pathLst>
          </a:custGeom>
          <a:gradFill>
            <a:gsLst>
              <a:gs pos="22000">
                <a:schemeClr val="bg2">
                  <a:alpha val="80000"/>
                </a:schemeClr>
              </a:gs>
              <a:gs pos="100000">
                <a:schemeClr val="accent1">
                  <a:lumMod val="60000"/>
                  <a:lumOff val="40000"/>
                  <a:alpha val="71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F54BF6C-0793-03B6-A59C-BF85701C356E}"/>
              </a:ext>
            </a:extLst>
          </p:cNvPr>
          <p:cNvSpPr>
            <a:spLocks noGrp="1"/>
          </p:cNvSpPr>
          <p:nvPr>
            <p:ph type="title"/>
          </p:nvPr>
        </p:nvSpPr>
        <p:spPr>
          <a:xfrm>
            <a:off x="962888" y="498764"/>
            <a:ext cx="3744193" cy="1496291"/>
          </a:xfrm>
        </p:spPr>
        <p:txBody>
          <a:bodyPr vert="horz" lIns="91440" tIns="45720" rIns="91440" bIns="45720" rtlCol="0" anchor="b">
            <a:normAutofit/>
          </a:bodyPr>
          <a:lstStyle/>
          <a:p>
            <a:pPr>
              <a:lnSpc>
                <a:spcPct val="100000"/>
              </a:lnSpc>
            </a:pPr>
            <a:r>
              <a:rPr lang="en-US"/>
              <a:t>Do you have any questions for us?</a:t>
            </a:r>
          </a:p>
        </p:txBody>
      </p:sp>
    </p:spTree>
    <p:extLst>
      <p:ext uri="{BB962C8B-B14F-4D97-AF65-F5344CB8AC3E}">
        <p14:creationId xmlns:p14="http://schemas.microsoft.com/office/powerpoint/2010/main" val="121048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FCBF5804-6963-57CC-B9B8-C244B40AA2C7}"/>
              </a:ext>
            </a:extLst>
          </p:cNvPr>
          <p:cNvSpPr>
            <a:spLocks noGrp="1"/>
          </p:cNvSpPr>
          <p:nvPr>
            <p:ph type="title"/>
          </p:nvPr>
        </p:nvSpPr>
        <p:spPr>
          <a:xfrm>
            <a:off x="1066801" y="504967"/>
            <a:ext cx="6398524" cy="1815151"/>
          </a:xfrm>
        </p:spPr>
        <p:txBody>
          <a:bodyPr vert="horz" lIns="91440" tIns="45720" rIns="91440" bIns="45720" rtlCol="0" anchor="t">
            <a:normAutofit/>
          </a:bodyPr>
          <a:lstStyle/>
          <a:p>
            <a:r>
              <a:rPr lang="en-US" dirty="0"/>
              <a:t>Introduction to the Havant Headteacher SEND Solution Focused Action Group</a:t>
            </a:r>
          </a:p>
        </p:txBody>
      </p:sp>
      <p:sp>
        <p:nvSpPr>
          <p:cNvPr id="5" name="Content Placeholder 4">
            <a:extLst>
              <a:ext uri="{FF2B5EF4-FFF2-40B4-BE49-F238E27FC236}">
                <a16:creationId xmlns:a16="http://schemas.microsoft.com/office/drawing/2014/main" id="{563E20AD-D47C-58AA-B844-819251D8C3D6}"/>
              </a:ext>
            </a:extLst>
          </p:cNvPr>
          <p:cNvSpPr>
            <a:spLocks/>
          </p:cNvSpPr>
          <p:nvPr/>
        </p:nvSpPr>
        <p:spPr>
          <a:xfrm>
            <a:off x="525439" y="2088107"/>
            <a:ext cx="6236979" cy="4203511"/>
          </a:xfrm>
          <a:prstGeom prst="rect">
            <a:avLst/>
          </a:prstGeom>
        </p:spPr>
        <p:txBody>
          <a:bodyPr>
            <a:normAutofit/>
          </a:bodyPr>
          <a:lstStyle/>
          <a:p>
            <a:pPr defTabSz="740664">
              <a:spcAft>
                <a:spcPts val="600"/>
              </a:spcAft>
            </a:pPr>
            <a:r>
              <a:rPr lang="en-GB" sz="2000" kern="1200" dirty="0">
                <a:solidFill>
                  <a:schemeClr val="tx1"/>
                </a:solidFill>
                <a:latin typeface="+mn-lt"/>
                <a:ea typeface="+mn-ea"/>
                <a:cs typeface="+mn-cs"/>
              </a:rPr>
              <a:t>We represent a highly passionate team of school leaders who are collectively invested in partnership working to meet the changing needs of our school communities.</a:t>
            </a:r>
          </a:p>
          <a:p>
            <a:pPr defTabSz="740664">
              <a:spcAft>
                <a:spcPts val="600"/>
              </a:spcAft>
            </a:pPr>
            <a:endParaRPr lang="en-GB" sz="2000" kern="1200" dirty="0">
              <a:solidFill>
                <a:schemeClr val="tx1"/>
              </a:solidFill>
              <a:latin typeface="+mn-lt"/>
              <a:ea typeface="+mn-ea"/>
              <a:cs typeface="+mn-cs"/>
            </a:endParaRPr>
          </a:p>
          <a:p>
            <a:pPr defTabSz="740664">
              <a:spcAft>
                <a:spcPts val="600"/>
              </a:spcAft>
            </a:pPr>
            <a:r>
              <a:rPr lang="en-GB" sz="2000" kern="1200" dirty="0">
                <a:solidFill>
                  <a:schemeClr val="tx1"/>
                </a:solidFill>
                <a:latin typeface="+mn-lt"/>
                <a:ea typeface="+mn-ea"/>
                <a:cs typeface="+mn-cs"/>
              </a:rPr>
              <a:t>Over the past 12 months, together with Caroline Wilkins, our SIM, our steering group has shared experiences and strategies, identified support networks and signposted best practice for the wider benefit of school leaders.</a:t>
            </a:r>
          </a:p>
          <a:p>
            <a:pPr marL="0" indent="0">
              <a:spcAft>
                <a:spcPts val="600"/>
              </a:spcAft>
              <a:buNone/>
            </a:pPr>
            <a:endParaRPr lang="en-GB" dirty="0"/>
          </a:p>
        </p:txBody>
      </p:sp>
      <p:sp>
        <p:nvSpPr>
          <p:cNvPr id="6" name="Content Placeholder 5">
            <a:extLst>
              <a:ext uri="{FF2B5EF4-FFF2-40B4-BE49-F238E27FC236}">
                <a16:creationId xmlns:a16="http://schemas.microsoft.com/office/drawing/2014/main" id="{961AC80E-C1C4-C460-61E8-0FB5315282BF}"/>
              </a:ext>
            </a:extLst>
          </p:cNvPr>
          <p:cNvSpPr>
            <a:spLocks/>
          </p:cNvSpPr>
          <p:nvPr/>
        </p:nvSpPr>
        <p:spPr>
          <a:xfrm>
            <a:off x="7014949" y="1153236"/>
            <a:ext cx="4742597" cy="4527672"/>
          </a:xfrm>
          <a:prstGeom prst="rect">
            <a:avLst/>
          </a:prstGeom>
        </p:spPr>
        <p:txBody>
          <a:bodyPr>
            <a:noAutofit/>
          </a:bodyPr>
          <a:lstStyle/>
          <a:p>
            <a:pPr defTabSz="740664">
              <a:spcAft>
                <a:spcPts val="600"/>
              </a:spcAft>
            </a:pPr>
            <a:r>
              <a:rPr lang="en-GB" sz="2400" kern="1200" dirty="0">
                <a:solidFill>
                  <a:schemeClr val="tx1"/>
                </a:solidFill>
                <a:latin typeface="+mn-lt"/>
                <a:ea typeface="+mn-ea"/>
                <a:cs typeface="+mn-cs"/>
              </a:rPr>
              <a:t>We have identified three priority key areas:</a:t>
            </a:r>
          </a:p>
          <a:p>
            <a:pPr defTabSz="740664">
              <a:spcAft>
                <a:spcPts val="600"/>
              </a:spcAft>
            </a:pPr>
            <a:endParaRPr lang="en-GB" sz="2400" b="1" kern="1200" dirty="0">
              <a:solidFill>
                <a:schemeClr val="tx1"/>
              </a:solidFill>
              <a:latin typeface="+mn-lt"/>
              <a:ea typeface="+mn-ea"/>
              <a:cs typeface="+mn-cs"/>
            </a:endParaRPr>
          </a:p>
          <a:p>
            <a:pPr defTabSz="740664">
              <a:spcAft>
                <a:spcPts val="600"/>
              </a:spcAft>
            </a:pPr>
            <a:r>
              <a:rPr lang="en-GB" sz="2400" b="1" kern="1200" dirty="0">
                <a:solidFill>
                  <a:schemeClr val="tx1"/>
                </a:solidFill>
                <a:latin typeface="+mn-lt"/>
                <a:ea typeface="+mn-ea"/>
                <a:cs typeface="+mn-cs"/>
              </a:rPr>
              <a:t>Empowering Our Parents</a:t>
            </a:r>
          </a:p>
          <a:p>
            <a:pPr defTabSz="740664">
              <a:spcAft>
                <a:spcPts val="600"/>
              </a:spcAft>
            </a:pPr>
            <a:endParaRPr lang="en-GB" sz="2400" b="1" kern="1200" dirty="0">
              <a:solidFill>
                <a:schemeClr val="tx1"/>
              </a:solidFill>
              <a:latin typeface="+mn-lt"/>
              <a:ea typeface="+mn-ea"/>
              <a:cs typeface="+mn-cs"/>
            </a:endParaRPr>
          </a:p>
          <a:p>
            <a:pPr defTabSz="740664">
              <a:spcAft>
                <a:spcPts val="600"/>
              </a:spcAft>
            </a:pPr>
            <a:r>
              <a:rPr lang="en-GB" sz="2400" b="1" kern="1200" dirty="0">
                <a:solidFill>
                  <a:schemeClr val="tx1"/>
                </a:solidFill>
                <a:latin typeface="+mn-lt"/>
                <a:ea typeface="+mn-ea"/>
                <a:cs typeface="+mn-cs"/>
              </a:rPr>
              <a:t>Working Effectively with the Systems and Processes in SEND</a:t>
            </a:r>
          </a:p>
          <a:p>
            <a:pPr defTabSz="740664">
              <a:spcAft>
                <a:spcPts val="600"/>
              </a:spcAft>
            </a:pPr>
            <a:endParaRPr lang="en-GB" sz="2400" b="1" kern="1200" dirty="0">
              <a:solidFill>
                <a:schemeClr val="tx1"/>
              </a:solidFill>
              <a:latin typeface="+mn-lt"/>
              <a:ea typeface="+mn-ea"/>
              <a:cs typeface="+mn-cs"/>
            </a:endParaRPr>
          </a:p>
          <a:p>
            <a:pPr defTabSz="740664">
              <a:spcAft>
                <a:spcPts val="600"/>
              </a:spcAft>
            </a:pPr>
            <a:r>
              <a:rPr lang="en-GB" sz="2400" b="1" kern="1200" dirty="0">
                <a:solidFill>
                  <a:schemeClr val="tx1"/>
                </a:solidFill>
                <a:latin typeface="+mn-lt"/>
                <a:ea typeface="+mn-ea"/>
                <a:cs typeface="+mn-cs"/>
              </a:rPr>
              <a:t>Meeting the Complex Needs of our Pupils</a:t>
            </a:r>
            <a:endParaRPr lang="en-GB" sz="2400" b="1" dirty="0"/>
          </a:p>
        </p:txBody>
      </p:sp>
    </p:spTree>
    <p:extLst>
      <p:ext uri="{BB962C8B-B14F-4D97-AF65-F5344CB8AC3E}">
        <p14:creationId xmlns:p14="http://schemas.microsoft.com/office/powerpoint/2010/main" val="1315872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10BA01-8798-D640-C7DD-78DBE72D9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7DA3D2-15A1-CDAC-CF6B-8A64622AAFC2}"/>
              </a:ext>
            </a:extLst>
          </p:cNvPr>
          <p:cNvSpPr>
            <a:spLocks noGrp="1"/>
          </p:cNvSpPr>
          <p:nvPr>
            <p:ph type="title"/>
          </p:nvPr>
        </p:nvSpPr>
        <p:spPr>
          <a:xfrm>
            <a:off x="1187355" y="423081"/>
            <a:ext cx="10481481" cy="1966587"/>
          </a:xfrm>
        </p:spPr>
        <p:txBody>
          <a:bodyPr vert="horz" lIns="91440" tIns="45720" rIns="91440" bIns="45720" rtlCol="0" anchor="ctr">
            <a:normAutofit/>
          </a:bodyPr>
          <a:lstStyle/>
          <a:p>
            <a:pPr algn="r"/>
            <a:r>
              <a:rPr lang="en-US" sz="3700" dirty="0"/>
              <a:t>Working Effectively with the Systems and Processes in SEND</a:t>
            </a:r>
          </a:p>
        </p:txBody>
      </p:sp>
      <p:sp>
        <p:nvSpPr>
          <p:cNvPr id="10" name="Freeform: Shape 9">
            <a:extLst>
              <a:ext uri="{FF2B5EF4-FFF2-40B4-BE49-F238E27FC236}">
                <a16:creationId xmlns:a16="http://schemas.microsoft.com/office/drawing/2014/main" id="{8598B132-658A-928F-C688-90609E4EA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14AD37D4-765C-FCFF-FC09-2E36C2A2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21FC992-7E1A-0A41-A061-B875C0764482}"/>
              </a:ext>
            </a:extLst>
          </p:cNvPr>
          <p:cNvSpPr>
            <a:spLocks noGrp="1"/>
          </p:cNvSpPr>
          <p:nvPr>
            <p:ph sz="half" idx="1"/>
          </p:nvPr>
        </p:nvSpPr>
        <p:spPr>
          <a:xfrm>
            <a:off x="354842" y="2060812"/>
            <a:ext cx="11313994" cy="4469642"/>
          </a:xfrm>
        </p:spPr>
        <p:txBody>
          <a:bodyPr vert="horz" lIns="91440" tIns="45720" rIns="91440" bIns="45720" rtlCol="0">
            <a:normAutofit/>
          </a:bodyPr>
          <a:lstStyle/>
          <a:p>
            <a:pPr marL="0">
              <a:lnSpc>
                <a:spcPct val="110000"/>
              </a:lnSpc>
              <a:buNone/>
            </a:pPr>
            <a:r>
              <a:rPr lang="en-US" sz="2000" dirty="0"/>
              <a:t>Exploring the systems and processes in SEND we have been carefully considering the challenges for parents.</a:t>
            </a:r>
          </a:p>
          <a:p>
            <a:pPr marL="0">
              <a:lnSpc>
                <a:spcPct val="110000"/>
              </a:lnSpc>
              <a:buNone/>
            </a:pPr>
            <a:endParaRPr lang="en-US" sz="2000" dirty="0"/>
          </a:p>
          <a:p>
            <a:pPr marL="0">
              <a:lnSpc>
                <a:spcPct val="110000"/>
              </a:lnSpc>
              <a:buNone/>
            </a:pPr>
            <a:r>
              <a:rPr lang="en-US" sz="2000" dirty="0"/>
              <a:t>Whether a parent has raised a concern themselves about the progress their child is making and the support they are receiving or whether staff in school initiate conversations about a child potentially benefiting from additional support, the process for requesting an Educational Health Care Assessment can seem complicated, confusing and daunting for many.</a:t>
            </a:r>
          </a:p>
          <a:p>
            <a:pPr marL="0">
              <a:lnSpc>
                <a:spcPct val="110000"/>
              </a:lnSpc>
              <a:buNone/>
            </a:pPr>
            <a:endParaRPr lang="en-US" sz="2000" dirty="0"/>
          </a:p>
          <a:p>
            <a:pPr marL="0">
              <a:lnSpc>
                <a:spcPct val="110000"/>
              </a:lnSpc>
              <a:buNone/>
            </a:pPr>
            <a:r>
              <a:rPr lang="en-US" sz="2000" dirty="0"/>
              <a:t>Today we would like to share with you a short case study which has supported our work to create a step by step guide  for parents in understanding the process and strengthening a partnership approach to achieving the best outcome for their child.</a:t>
            </a:r>
          </a:p>
          <a:p>
            <a:pPr marL="0">
              <a:lnSpc>
                <a:spcPct val="110000"/>
              </a:lnSpc>
              <a:buNone/>
            </a:pPr>
            <a:endParaRPr lang="en-US" sz="2000" dirty="0"/>
          </a:p>
          <a:p>
            <a:pPr marL="0">
              <a:lnSpc>
                <a:spcPct val="110000"/>
              </a:lnSpc>
              <a:buNone/>
            </a:pPr>
            <a:endParaRPr lang="en-US" sz="1100" dirty="0"/>
          </a:p>
        </p:txBody>
      </p:sp>
    </p:spTree>
    <p:extLst>
      <p:ext uri="{BB962C8B-B14F-4D97-AF65-F5344CB8AC3E}">
        <p14:creationId xmlns:p14="http://schemas.microsoft.com/office/powerpoint/2010/main" val="4198047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10BA01-8798-D640-C7DD-78DBE72D9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7DA3D2-15A1-CDAC-CF6B-8A64622AAFC2}"/>
              </a:ext>
            </a:extLst>
          </p:cNvPr>
          <p:cNvSpPr>
            <a:spLocks noGrp="1"/>
          </p:cNvSpPr>
          <p:nvPr>
            <p:ph type="title"/>
          </p:nvPr>
        </p:nvSpPr>
        <p:spPr>
          <a:xfrm>
            <a:off x="1187355" y="423081"/>
            <a:ext cx="10481481" cy="1966587"/>
          </a:xfrm>
        </p:spPr>
        <p:txBody>
          <a:bodyPr vert="horz" lIns="91440" tIns="45720" rIns="91440" bIns="45720" rtlCol="0" anchor="ctr">
            <a:normAutofit/>
          </a:bodyPr>
          <a:lstStyle/>
          <a:p>
            <a:pPr algn="r"/>
            <a:r>
              <a:rPr lang="en-US" sz="3700" dirty="0"/>
              <a:t>Jack – A failed EHCP process</a:t>
            </a:r>
          </a:p>
        </p:txBody>
      </p:sp>
      <p:sp>
        <p:nvSpPr>
          <p:cNvPr id="10" name="Freeform: Shape 9">
            <a:extLst>
              <a:ext uri="{FF2B5EF4-FFF2-40B4-BE49-F238E27FC236}">
                <a16:creationId xmlns:a16="http://schemas.microsoft.com/office/drawing/2014/main" id="{8598B132-658A-928F-C688-90609E4EA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14AD37D4-765C-FCFF-FC09-2E36C2A2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21FC992-7E1A-0A41-A061-B875C0764482}"/>
              </a:ext>
            </a:extLst>
          </p:cNvPr>
          <p:cNvSpPr>
            <a:spLocks noGrp="1"/>
          </p:cNvSpPr>
          <p:nvPr>
            <p:ph sz="half" idx="1"/>
          </p:nvPr>
        </p:nvSpPr>
        <p:spPr>
          <a:xfrm>
            <a:off x="354842" y="2060812"/>
            <a:ext cx="11313994" cy="4469642"/>
          </a:xfrm>
        </p:spPr>
        <p:txBody>
          <a:bodyPr vert="horz" lIns="91440" tIns="45720" rIns="91440" bIns="45720" rtlCol="0">
            <a:normAutofit/>
          </a:bodyPr>
          <a:lstStyle/>
          <a:p>
            <a:pPr marL="0">
              <a:lnSpc>
                <a:spcPct val="110000"/>
              </a:lnSpc>
              <a:buNone/>
            </a:pPr>
            <a:endParaRPr lang="en-US" sz="2000" dirty="0"/>
          </a:p>
          <a:p>
            <a:pPr marL="0">
              <a:lnSpc>
                <a:spcPct val="110000"/>
              </a:lnSpc>
              <a:buNone/>
            </a:pPr>
            <a:endParaRPr lang="en-US" sz="1100" dirty="0"/>
          </a:p>
        </p:txBody>
      </p:sp>
      <p:pic>
        <p:nvPicPr>
          <p:cNvPr id="4" name="Picture 3"/>
          <p:cNvPicPr>
            <a:picLocks noChangeAspect="1"/>
          </p:cNvPicPr>
          <p:nvPr/>
        </p:nvPicPr>
        <p:blipFill>
          <a:blip r:embed="rId2"/>
          <a:stretch>
            <a:fillRect/>
          </a:stretch>
        </p:blipFill>
        <p:spPr>
          <a:xfrm>
            <a:off x="80979" y="1836477"/>
            <a:ext cx="3238500" cy="3238500"/>
          </a:xfrm>
          <a:prstGeom prst="rect">
            <a:avLst/>
          </a:prstGeom>
        </p:spPr>
      </p:pic>
      <p:sp>
        <p:nvSpPr>
          <p:cNvPr id="5" name="TextBox 4"/>
          <p:cNvSpPr txBox="1"/>
          <p:nvPr/>
        </p:nvSpPr>
        <p:spPr>
          <a:xfrm>
            <a:off x="3993931" y="2249214"/>
            <a:ext cx="184731" cy="369332"/>
          </a:xfrm>
          <a:prstGeom prst="rect">
            <a:avLst/>
          </a:prstGeom>
          <a:noFill/>
        </p:spPr>
        <p:txBody>
          <a:bodyPr wrap="none" rtlCol="0">
            <a:spAutoFit/>
          </a:bodyPr>
          <a:lstStyle/>
          <a:p>
            <a:endParaRPr lang="en-GB" dirty="0"/>
          </a:p>
        </p:txBody>
      </p:sp>
      <p:sp>
        <p:nvSpPr>
          <p:cNvPr id="6" name="TextBox 5"/>
          <p:cNvSpPr txBox="1"/>
          <p:nvPr/>
        </p:nvSpPr>
        <p:spPr>
          <a:xfrm>
            <a:off x="2690452" y="1788780"/>
            <a:ext cx="8978383" cy="3416320"/>
          </a:xfrm>
          <a:prstGeom prst="rect">
            <a:avLst/>
          </a:prstGeom>
          <a:noFill/>
        </p:spPr>
        <p:txBody>
          <a:bodyPr wrap="square" rtlCol="0">
            <a:spAutoFit/>
          </a:bodyPr>
          <a:lstStyle/>
          <a:p>
            <a:pPr marL="285750" indent="-285750">
              <a:buFont typeface="Wingdings" panose="05000000000000000000" pitchFamily="2" charset="2"/>
              <a:buChar char="Ø"/>
            </a:pPr>
            <a:r>
              <a:rPr lang="en-US" dirty="0"/>
              <a:t>Year 5 boy</a:t>
            </a:r>
          </a:p>
          <a:p>
            <a:pPr marL="285750" indent="-285750">
              <a:buFont typeface="Wingdings" panose="05000000000000000000" pitchFamily="2" charset="2"/>
              <a:buChar char="Ø"/>
            </a:pPr>
            <a:r>
              <a:rPr lang="en-US" dirty="0"/>
              <a:t>Diagnosis of Autism</a:t>
            </a:r>
          </a:p>
          <a:p>
            <a:pPr marL="285750" indent="-285750">
              <a:buFont typeface="Wingdings" panose="05000000000000000000" pitchFamily="2" charset="2"/>
              <a:buChar char="Ø"/>
            </a:pPr>
            <a:r>
              <a:rPr lang="en-US" dirty="0"/>
              <a:t>Incontinence issues – this was mum’s focus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In school, Jack is high functioning and needs very little or no support</a:t>
            </a:r>
          </a:p>
          <a:p>
            <a:pPr marL="285750" indent="-285750">
              <a:buFont typeface="Wingdings" panose="05000000000000000000" pitchFamily="2" charset="2"/>
              <a:buChar char="Ø"/>
            </a:pPr>
            <a:r>
              <a:rPr lang="en-US" dirty="0"/>
              <a:t>Teacher adapts feedback to help Jack understand it is not a criticism</a:t>
            </a:r>
          </a:p>
          <a:p>
            <a:pPr marL="285750" indent="-285750">
              <a:buFont typeface="Wingdings" panose="05000000000000000000" pitchFamily="2" charset="2"/>
              <a:buChar char="Ø"/>
            </a:pPr>
            <a:r>
              <a:rPr lang="en-US" dirty="0"/>
              <a:t>He does not report ‘accidents’ in school and no obvious signs for adults</a:t>
            </a:r>
          </a:p>
          <a:p>
            <a:endParaRPr lang="en-US" dirty="0"/>
          </a:p>
          <a:p>
            <a:pPr marL="285750" indent="-285750">
              <a:buFont typeface="Wingdings" panose="05000000000000000000" pitchFamily="2" charset="2"/>
              <a:buChar char="Ø"/>
            </a:pPr>
            <a:r>
              <a:rPr lang="en-US" dirty="0"/>
              <a:t>Over a 3 month period, despite several meetings, Mum chased/harassed </a:t>
            </a:r>
            <a:br>
              <a:rPr lang="en-US" dirty="0"/>
            </a:br>
            <a:r>
              <a:rPr lang="en-US" dirty="0" err="1"/>
              <a:t>SENCo</a:t>
            </a:r>
            <a:r>
              <a:rPr lang="en-US" dirty="0"/>
              <a:t> for an EHCP – school had a lack of evidence which was explained to mum</a:t>
            </a:r>
          </a:p>
          <a:p>
            <a:endParaRPr lang="en-US" dirty="0"/>
          </a:p>
          <a:p>
            <a:pPr marL="285750" indent="-285750">
              <a:buFont typeface="Wingdings" panose="05000000000000000000" pitchFamily="2" charset="2"/>
              <a:buChar char="Ø"/>
            </a:pPr>
            <a:r>
              <a:rPr lang="en-US" dirty="0"/>
              <a:t>Mum disregarded this and pursued her own EHCP, which has failed twice</a:t>
            </a:r>
            <a:endParaRPr lang="en-GB" dirty="0"/>
          </a:p>
        </p:txBody>
      </p:sp>
    </p:spTree>
    <p:extLst>
      <p:ext uri="{BB962C8B-B14F-4D97-AF65-F5344CB8AC3E}">
        <p14:creationId xmlns:p14="http://schemas.microsoft.com/office/powerpoint/2010/main" val="395539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F72CAE-662A-403E-B1D6-51C210C866E3}"/>
              </a:ext>
            </a:extLst>
          </p:cNvPr>
          <p:cNvPicPr>
            <a:picLocks noChangeAspect="1"/>
          </p:cNvPicPr>
          <p:nvPr/>
        </p:nvPicPr>
        <p:blipFill>
          <a:blip r:embed="rId2"/>
          <a:stretch>
            <a:fillRect/>
          </a:stretch>
        </p:blipFill>
        <p:spPr>
          <a:xfrm>
            <a:off x="54591" y="-67943"/>
            <a:ext cx="12137409" cy="6925943"/>
          </a:xfrm>
          <a:prstGeom prst="rect">
            <a:avLst/>
          </a:prstGeom>
        </p:spPr>
      </p:pic>
    </p:spTree>
    <p:extLst>
      <p:ext uri="{BB962C8B-B14F-4D97-AF65-F5344CB8AC3E}">
        <p14:creationId xmlns:p14="http://schemas.microsoft.com/office/powerpoint/2010/main" val="1665296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2AA3712-C5CA-A663-E80E-253CE0930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BC94C6-B1CE-7FEB-867A-545BE3E8C516}"/>
              </a:ext>
            </a:extLst>
          </p:cNvPr>
          <p:cNvSpPr>
            <a:spLocks noGrp="1"/>
          </p:cNvSpPr>
          <p:nvPr>
            <p:ph type="title"/>
          </p:nvPr>
        </p:nvSpPr>
        <p:spPr>
          <a:xfrm>
            <a:off x="377584" y="1142999"/>
            <a:ext cx="4173416" cy="1257299"/>
          </a:xfrm>
        </p:spPr>
        <p:txBody>
          <a:bodyPr anchor="ctr">
            <a:normAutofit/>
          </a:bodyPr>
          <a:lstStyle/>
          <a:p>
            <a:r>
              <a:rPr lang="en-GB" dirty="0"/>
              <a:t>Additional Support for Parents</a:t>
            </a:r>
          </a:p>
        </p:txBody>
      </p:sp>
      <p:sp>
        <p:nvSpPr>
          <p:cNvPr id="8" name="Content Placeholder 7">
            <a:extLst>
              <a:ext uri="{FF2B5EF4-FFF2-40B4-BE49-F238E27FC236}">
                <a16:creationId xmlns:a16="http://schemas.microsoft.com/office/drawing/2014/main" id="{F0E1D12F-7036-72F7-27AC-B5DFAF9DCC94}"/>
              </a:ext>
            </a:extLst>
          </p:cNvPr>
          <p:cNvSpPr>
            <a:spLocks noGrp="1"/>
          </p:cNvSpPr>
          <p:nvPr>
            <p:ph idx="1"/>
          </p:nvPr>
        </p:nvSpPr>
        <p:spPr>
          <a:xfrm>
            <a:off x="377585" y="2798265"/>
            <a:ext cx="4173415" cy="2978152"/>
          </a:xfrm>
        </p:spPr>
        <p:txBody>
          <a:bodyPr>
            <a:normAutofit/>
          </a:bodyPr>
          <a:lstStyle/>
          <a:p>
            <a:pPr marL="0" indent="0">
              <a:buNone/>
            </a:pPr>
            <a:r>
              <a:rPr lang="en-GB" dirty="0"/>
              <a:t>Click on the link to the LA Moodle:</a:t>
            </a:r>
          </a:p>
          <a:p>
            <a:pPr marL="0" indent="0">
              <a:buNone/>
            </a:pPr>
            <a:r>
              <a:rPr lang="en-GB" dirty="0">
                <a:hlinkClick r:id="rId2"/>
              </a:rPr>
              <a:t>Course: Parent Guide to SEN (hants.gov.uk)</a:t>
            </a:r>
            <a:endParaRPr lang="en-GB" dirty="0"/>
          </a:p>
          <a:p>
            <a:pPr marL="0" indent="0">
              <a:buNone/>
            </a:pPr>
            <a:endParaRPr lang="en-GB" dirty="0"/>
          </a:p>
          <a:p>
            <a:pPr marL="0" indent="0">
              <a:buNone/>
            </a:pPr>
            <a:endParaRPr lang="en-GB" dirty="0"/>
          </a:p>
        </p:txBody>
      </p:sp>
      <p:pic>
        <p:nvPicPr>
          <p:cNvPr id="10" name="Picture 9">
            <a:extLst>
              <a:ext uri="{FF2B5EF4-FFF2-40B4-BE49-F238E27FC236}">
                <a16:creationId xmlns:a16="http://schemas.microsoft.com/office/drawing/2014/main" id="{4E3FA8DE-8520-C5AC-72B1-AD81F8CDCAF4}"/>
              </a:ext>
            </a:extLst>
          </p:cNvPr>
          <p:cNvPicPr>
            <a:picLocks noChangeAspect="1"/>
          </p:cNvPicPr>
          <p:nvPr/>
        </p:nvPicPr>
        <p:blipFill>
          <a:blip r:embed="rId3"/>
          <a:stretch>
            <a:fillRect/>
          </a:stretch>
        </p:blipFill>
        <p:spPr>
          <a:xfrm>
            <a:off x="4268990" y="700013"/>
            <a:ext cx="7923010" cy="5308415"/>
          </a:xfrm>
          <a:prstGeom prst="rect">
            <a:avLst/>
          </a:prstGeom>
        </p:spPr>
      </p:pic>
    </p:spTree>
    <p:extLst>
      <p:ext uri="{BB962C8B-B14F-4D97-AF65-F5344CB8AC3E}">
        <p14:creationId xmlns:p14="http://schemas.microsoft.com/office/powerpoint/2010/main" val="52007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Rectangle 13">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26618D-5BAC-F0B9-3E0F-8E58A4B678BE}"/>
              </a:ext>
            </a:extLst>
          </p:cNvPr>
          <p:cNvSpPr>
            <a:spLocks noGrp="1"/>
          </p:cNvSpPr>
          <p:nvPr>
            <p:ph type="title"/>
          </p:nvPr>
        </p:nvSpPr>
        <p:spPr>
          <a:xfrm>
            <a:off x="125103" y="100270"/>
            <a:ext cx="4523511" cy="1640011"/>
          </a:xfrm>
        </p:spPr>
        <p:txBody>
          <a:bodyPr vert="horz" lIns="91440" tIns="45720" rIns="91440" bIns="45720" rtlCol="0" anchor="b">
            <a:normAutofit/>
          </a:bodyPr>
          <a:lstStyle/>
          <a:p>
            <a:pPr>
              <a:lnSpc>
                <a:spcPct val="100000"/>
              </a:lnSpc>
            </a:pPr>
            <a:r>
              <a:rPr lang="en-US" sz="3600" dirty="0"/>
              <a:t>Click on the link to the Parent Guide…</a:t>
            </a:r>
          </a:p>
        </p:txBody>
      </p:sp>
      <p:pic>
        <p:nvPicPr>
          <p:cNvPr id="7" name="Picture 6">
            <a:extLst>
              <a:ext uri="{FF2B5EF4-FFF2-40B4-BE49-F238E27FC236}">
                <a16:creationId xmlns:a16="http://schemas.microsoft.com/office/drawing/2014/main" id="{B32D25E5-C7DF-1EB7-033F-95EBF08DEC5F}"/>
              </a:ext>
            </a:extLst>
          </p:cNvPr>
          <p:cNvPicPr>
            <a:picLocks noChangeAspect="1"/>
          </p:cNvPicPr>
          <p:nvPr/>
        </p:nvPicPr>
        <p:blipFill>
          <a:blip r:embed="rId2"/>
          <a:stretch>
            <a:fillRect/>
          </a:stretch>
        </p:blipFill>
        <p:spPr>
          <a:xfrm>
            <a:off x="4951138" y="0"/>
            <a:ext cx="6110373" cy="6862597"/>
          </a:xfrm>
          <a:prstGeom prst="rect">
            <a:avLst/>
          </a:prstGeom>
        </p:spPr>
      </p:pic>
    </p:spTree>
    <p:extLst>
      <p:ext uri="{BB962C8B-B14F-4D97-AF65-F5344CB8AC3E}">
        <p14:creationId xmlns:p14="http://schemas.microsoft.com/office/powerpoint/2010/main" val="1891244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7387B2-34B5-B2B8-2878-15D4A5908D82}"/>
              </a:ext>
            </a:extLst>
          </p:cNvPr>
          <p:cNvPicPr>
            <a:picLocks noChangeAspect="1"/>
          </p:cNvPicPr>
          <p:nvPr/>
        </p:nvPicPr>
        <p:blipFill>
          <a:blip r:embed="rId2"/>
          <a:stretch>
            <a:fillRect/>
          </a:stretch>
        </p:blipFill>
        <p:spPr>
          <a:xfrm>
            <a:off x="177298" y="102358"/>
            <a:ext cx="11660728" cy="6755642"/>
          </a:xfrm>
          <a:prstGeom prst="rect">
            <a:avLst/>
          </a:prstGeom>
        </p:spPr>
      </p:pic>
    </p:spTree>
    <p:extLst>
      <p:ext uri="{BB962C8B-B14F-4D97-AF65-F5344CB8AC3E}">
        <p14:creationId xmlns:p14="http://schemas.microsoft.com/office/powerpoint/2010/main" val="32530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71D8D0-1276-A9EE-C850-3ED1B1D8B9AC}"/>
              </a:ext>
            </a:extLst>
          </p:cNvPr>
          <p:cNvPicPr>
            <a:picLocks noChangeAspect="1"/>
          </p:cNvPicPr>
          <p:nvPr/>
        </p:nvPicPr>
        <p:blipFill>
          <a:blip r:embed="rId2"/>
          <a:stretch>
            <a:fillRect/>
          </a:stretch>
        </p:blipFill>
        <p:spPr>
          <a:xfrm>
            <a:off x="900752" y="68240"/>
            <a:ext cx="9655791" cy="6777540"/>
          </a:xfrm>
          <a:prstGeom prst="rect">
            <a:avLst/>
          </a:prstGeom>
        </p:spPr>
      </p:pic>
    </p:spTree>
    <p:extLst>
      <p:ext uri="{BB962C8B-B14F-4D97-AF65-F5344CB8AC3E}">
        <p14:creationId xmlns:p14="http://schemas.microsoft.com/office/powerpoint/2010/main" val="104198592"/>
      </p:ext>
    </p:extLst>
  </p:cSld>
  <p:clrMapOvr>
    <a:masterClrMapping/>
  </p:clrMapOvr>
</p:sld>
</file>

<file path=ppt/theme/theme1.xml><?xml version="1.0" encoding="utf-8"?>
<a:theme xmlns:a="http://schemas.openxmlformats.org/drawingml/2006/main" name="Swell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docProps/app.xml><?xml version="1.0" encoding="utf-8"?>
<Properties xmlns="http://schemas.openxmlformats.org/officeDocument/2006/extended-properties" xmlns:vt="http://schemas.openxmlformats.org/officeDocument/2006/docPropsVTypes">
  <TotalTime>0</TotalTime>
  <Words>399</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Neue Haas Grotesk Text Pro</vt:lpstr>
      <vt:lpstr>Wingdings</vt:lpstr>
      <vt:lpstr>SwellVTI</vt:lpstr>
      <vt:lpstr>The EHCP Process for Parents</vt:lpstr>
      <vt:lpstr>Introduction to the Havant Headteacher SEND Solution Focused Action Group</vt:lpstr>
      <vt:lpstr>Working Effectively with the Systems and Processes in SEND</vt:lpstr>
      <vt:lpstr>Jack – A failed EHCP process</vt:lpstr>
      <vt:lpstr>PowerPoint Presentation</vt:lpstr>
      <vt:lpstr>Additional Support for Parents</vt:lpstr>
      <vt:lpstr>Click on the link to the Parent Guide…</vt:lpstr>
      <vt:lpstr>PowerPoint Presentation</vt:lpstr>
      <vt:lpstr>PowerPoint Presentation</vt:lpstr>
      <vt:lpstr>PowerPoint Presentation</vt:lpstr>
      <vt:lpstr>PowerPoint Presentation</vt:lpstr>
      <vt:lpstr>When more detail is required…</vt:lpstr>
      <vt:lpstr>Next steps…</vt:lpstr>
      <vt:lpstr>Do you have any questions for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EHCP Process for Parents</dc:title>
  <dc:creator>Lara Jelliff</dc:creator>
  <cp:lastModifiedBy>Lara Jelliff</cp:lastModifiedBy>
  <cp:revision>22</cp:revision>
  <dcterms:created xsi:type="dcterms:W3CDTF">2024-03-12T17:46:56Z</dcterms:created>
  <dcterms:modified xsi:type="dcterms:W3CDTF">2024-07-04T05:02:42Z</dcterms:modified>
</cp:coreProperties>
</file>