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25"/>
  </p:notesMasterIdLst>
  <p:sldIdLst>
    <p:sldId id="256" r:id="rId5"/>
    <p:sldId id="279" r:id="rId6"/>
    <p:sldId id="274" r:id="rId7"/>
    <p:sldId id="258" r:id="rId8"/>
    <p:sldId id="257" r:id="rId9"/>
    <p:sldId id="259" r:id="rId10"/>
    <p:sldId id="260" r:id="rId11"/>
    <p:sldId id="272" r:id="rId12"/>
    <p:sldId id="265" r:id="rId13"/>
    <p:sldId id="266" r:id="rId14"/>
    <p:sldId id="273" r:id="rId15"/>
    <p:sldId id="269" r:id="rId16"/>
    <p:sldId id="270" r:id="rId17"/>
    <p:sldId id="271" r:id="rId18"/>
    <p:sldId id="264" r:id="rId19"/>
    <p:sldId id="275" r:id="rId20"/>
    <p:sldId id="276" r:id="rId21"/>
    <p:sldId id="277" r:id="rId22"/>
    <p:sldId id="278" r:id="rId23"/>
    <p:sldId id="280"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33D4A8-3875-4E06-AC38-886E757AAE42}" v="2" dt="2024-07-04T11:08:16.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59" d="100"/>
          <a:sy n="59" d="100"/>
        </p:scale>
        <p:origin x="7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9C1B2DA-3A3D-4B30-8DD1-6B7A47C9F5B8}" type="datetimeFigureOut">
              <a:rPr lang="en-GB" smtClean="0"/>
              <a:t>05/07/2024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A6F86A7-840B-470E-B466-2A7B720DD7DD}" type="slidenum">
              <a:rPr lang="en-GB" smtClean="0"/>
              <a:t>‹#›</a:t>
            </a:fld>
            <a:endParaRPr lang="en-GB"/>
          </a:p>
        </p:txBody>
      </p:sp>
    </p:spTree>
    <p:extLst>
      <p:ext uri="{BB962C8B-B14F-4D97-AF65-F5344CB8AC3E}">
        <p14:creationId xmlns:p14="http://schemas.microsoft.com/office/powerpoint/2010/main" val="402101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in the chat bar for any questions at the end. </a:t>
            </a:r>
          </a:p>
        </p:txBody>
      </p:sp>
      <p:sp>
        <p:nvSpPr>
          <p:cNvPr id="4" name="Slide Number Placeholder 3"/>
          <p:cNvSpPr>
            <a:spLocks noGrp="1"/>
          </p:cNvSpPr>
          <p:nvPr>
            <p:ph type="sldNum" sz="quarter" idx="5"/>
          </p:nvPr>
        </p:nvSpPr>
        <p:spPr/>
        <p:txBody>
          <a:bodyPr/>
          <a:lstStyle/>
          <a:p>
            <a:fld id="{9A6F86A7-840B-470E-B466-2A7B720DD7DD}" type="slidenum">
              <a:rPr lang="en-GB" smtClean="0"/>
              <a:t>1</a:t>
            </a:fld>
            <a:endParaRPr lang="en-GB"/>
          </a:p>
        </p:txBody>
      </p:sp>
    </p:spTree>
    <p:extLst>
      <p:ext uri="{BB962C8B-B14F-4D97-AF65-F5344CB8AC3E}">
        <p14:creationId xmlns:p14="http://schemas.microsoft.com/office/powerpoint/2010/main" val="74266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11</a:t>
            </a:fld>
            <a:endParaRPr lang="en-GB"/>
          </a:p>
        </p:txBody>
      </p:sp>
    </p:spTree>
    <p:extLst>
      <p:ext uri="{BB962C8B-B14F-4D97-AF65-F5344CB8AC3E}">
        <p14:creationId xmlns:p14="http://schemas.microsoft.com/office/powerpoint/2010/main" val="3884370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12</a:t>
            </a:fld>
            <a:endParaRPr lang="en-GB"/>
          </a:p>
        </p:txBody>
      </p:sp>
    </p:spTree>
    <p:extLst>
      <p:ext uri="{BB962C8B-B14F-4D97-AF65-F5344CB8AC3E}">
        <p14:creationId xmlns:p14="http://schemas.microsoft.com/office/powerpoint/2010/main" val="3995690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13</a:t>
            </a:fld>
            <a:endParaRPr lang="en-GB"/>
          </a:p>
        </p:txBody>
      </p:sp>
    </p:spTree>
    <p:extLst>
      <p:ext uri="{BB962C8B-B14F-4D97-AF65-F5344CB8AC3E}">
        <p14:creationId xmlns:p14="http://schemas.microsoft.com/office/powerpoint/2010/main" val="356123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14</a:t>
            </a:fld>
            <a:endParaRPr lang="en-GB"/>
          </a:p>
        </p:txBody>
      </p:sp>
    </p:spTree>
    <p:extLst>
      <p:ext uri="{BB962C8B-B14F-4D97-AF65-F5344CB8AC3E}">
        <p14:creationId xmlns:p14="http://schemas.microsoft.com/office/powerpoint/2010/main" val="174601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get honest feedback from parents via the survey that we wouldn’t always get from face to face conversations. </a:t>
            </a:r>
          </a:p>
          <a:p>
            <a:r>
              <a:rPr lang="en-GB" dirty="0"/>
              <a:t>We make sure that we respond to families so they know they have been heard. </a:t>
            </a:r>
          </a:p>
          <a:p>
            <a:r>
              <a:rPr lang="en-GB" dirty="0"/>
              <a:t>We believe this is one of the most significant reasons in why we get such a high response rate. On social media we put out short headlines like ‘X% of you said you wanted workshops at 6.30, our next one is at 7pm’ or ‘x% of you are worried about the rising cost of living. We have supported this many families, let us know if we can help you’. We also put together a flyer that went out during parents evening to provide more examples so families knew that we take their information seriously. The findings really shape our actions for the coming academic year. </a:t>
            </a:r>
          </a:p>
        </p:txBody>
      </p:sp>
      <p:sp>
        <p:nvSpPr>
          <p:cNvPr id="4" name="Slide Number Placeholder 3"/>
          <p:cNvSpPr>
            <a:spLocks noGrp="1"/>
          </p:cNvSpPr>
          <p:nvPr>
            <p:ph type="sldNum" sz="quarter" idx="5"/>
          </p:nvPr>
        </p:nvSpPr>
        <p:spPr/>
        <p:txBody>
          <a:bodyPr/>
          <a:lstStyle/>
          <a:p>
            <a:fld id="{9A6F86A7-840B-470E-B466-2A7B720DD7DD}" type="slidenum">
              <a:rPr lang="en-GB" smtClean="0"/>
              <a:t>15</a:t>
            </a:fld>
            <a:endParaRPr lang="en-GB"/>
          </a:p>
        </p:txBody>
      </p:sp>
    </p:spTree>
    <p:extLst>
      <p:ext uri="{BB962C8B-B14F-4D97-AF65-F5344CB8AC3E}">
        <p14:creationId xmlns:p14="http://schemas.microsoft.com/office/powerpoint/2010/main" val="101508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actions that has come from the survey but also incidents of children’s behaviour and safeguarding concerns is to offer a parenting course. We have offered NVR run externally in the past but wanted a course that could be run by our team so that parents felt comfortable. We trained our pastoral leaders and they now run this course all year round. We use the survey information along with other knowledge to invite families. The pastoral leaders take care to ensure that the groups are diverse and will not create friction as these groups become a support network in themselves. </a:t>
            </a:r>
          </a:p>
        </p:txBody>
      </p:sp>
      <p:sp>
        <p:nvSpPr>
          <p:cNvPr id="4" name="Slide Number Placeholder 3"/>
          <p:cNvSpPr>
            <a:spLocks noGrp="1"/>
          </p:cNvSpPr>
          <p:nvPr>
            <p:ph type="sldNum" sz="quarter" idx="5"/>
          </p:nvPr>
        </p:nvSpPr>
        <p:spPr/>
        <p:txBody>
          <a:bodyPr/>
          <a:lstStyle/>
          <a:p>
            <a:fld id="{9A6F86A7-840B-470E-B466-2A7B720DD7DD}" type="slidenum">
              <a:rPr lang="en-GB" smtClean="0"/>
              <a:t>16</a:t>
            </a:fld>
            <a:endParaRPr lang="en-GB"/>
          </a:p>
        </p:txBody>
      </p:sp>
    </p:spTree>
    <p:extLst>
      <p:ext uri="{BB962C8B-B14F-4D97-AF65-F5344CB8AC3E}">
        <p14:creationId xmlns:p14="http://schemas.microsoft.com/office/powerpoint/2010/main" val="3347374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incredibly proud that for some parents the impact of the course was so big that parents felt able to rejoin employment due to increased self esteem and sense of belonging. When we advertised roles, they applied independently. This has cascaded to the children who now have more stable lives and understanding of how to be supported at home. 50% of these families are eligible for pupil premium. </a:t>
            </a:r>
          </a:p>
          <a:p>
            <a:r>
              <a:rPr lang="en-GB" dirty="0"/>
              <a:t>Constantly reflect. Will be offering a shorter course for more vulnerable families who find committing to 10 weeks to overwhelming. </a:t>
            </a:r>
          </a:p>
          <a:p>
            <a:r>
              <a:rPr lang="en-GB" dirty="0"/>
              <a:t>Considering alternative venues for these families too, to remove the barrier of school. </a:t>
            </a:r>
          </a:p>
        </p:txBody>
      </p:sp>
      <p:sp>
        <p:nvSpPr>
          <p:cNvPr id="4" name="Slide Number Placeholder 3"/>
          <p:cNvSpPr>
            <a:spLocks noGrp="1"/>
          </p:cNvSpPr>
          <p:nvPr>
            <p:ph type="sldNum" sz="quarter" idx="5"/>
          </p:nvPr>
        </p:nvSpPr>
        <p:spPr/>
        <p:txBody>
          <a:bodyPr/>
          <a:lstStyle/>
          <a:p>
            <a:fld id="{9A6F86A7-840B-470E-B466-2A7B720DD7DD}" type="slidenum">
              <a:rPr lang="en-GB" smtClean="0"/>
              <a:t>17</a:t>
            </a:fld>
            <a:endParaRPr lang="en-GB"/>
          </a:p>
        </p:txBody>
      </p:sp>
    </p:spTree>
    <p:extLst>
      <p:ext uri="{BB962C8B-B14F-4D97-AF65-F5344CB8AC3E}">
        <p14:creationId xmlns:p14="http://schemas.microsoft.com/office/powerpoint/2010/main" val="3132580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of our PTA events offer discounts or free tickets to vulnerable families – this knowledge comes from the survey or from parent discussions. We don’t offer things in blanket fashion. </a:t>
            </a:r>
          </a:p>
        </p:txBody>
      </p:sp>
      <p:sp>
        <p:nvSpPr>
          <p:cNvPr id="4" name="Slide Number Placeholder 3"/>
          <p:cNvSpPr>
            <a:spLocks noGrp="1"/>
          </p:cNvSpPr>
          <p:nvPr>
            <p:ph type="sldNum" sz="quarter" idx="5"/>
          </p:nvPr>
        </p:nvSpPr>
        <p:spPr/>
        <p:txBody>
          <a:bodyPr/>
          <a:lstStyle/>
          <a:p>
            <a:fld id="{9A6F86A7-840B-470E-B466-2A7B720DD7DD}" type="slidenum">
              <a:rPr lang="en-GB" smtClean="0"/>
              <a:t>18</a:t>
            </a:fld>
            <a:endParaRPr lang="en-GB"/>
          </a:p>
        </p:txBody>
      </p:sp>
    </p:spTree>
    <p:extLst>
      <p:ext uri="{BB962C8B-B14F-4D97-AF65-F5344CB8AC3E}">
        <p14:creationId xmlns:p14="http://schemas.microsoft.com/office/powerpoint/2010/main" val="1039945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19</a:t>
            </a:fld>
            <a:endParaRPr lang="en-GB"/>
          </a:p>
        </p:txBody>
      </p:sp>
    </p:spTree>
    <p:extLst>
      <p:ext uri="{BB962C8B-B14F-4D97-AF65-F5344CB8AC3E}">
        <p14:creationId xmlns:p14="http://schemas.microsoft.com/office/powerpoint/2010/main" val="152712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email any questions or you’re more than welcome to visit!</a:t>
            </a:r>
          </a:p>
          <a:p>
            <a:r>
              <a:rPr lang="en-GB" dirty="0"/>
              <a:t>Link to the TED video on the HIAS </a:t>
            </a:r>
            <a:r>
              <a:rPr lang="en-GB" dirty="0" err="1"/>
              <a:t>moodle</a:t>
            </a:r>
            <a:r>
              <a:rPr lang="en-GB" dirty="0"/>
              <a:t>.</a:t>
            </a:r>
          </a:p>
        </p:txBody>
      </p:sp>
      <p:sp>
        <p:nvSpPr>
          <p:cNvPr id="4" name="Slide Number Placeholder 3"/>
          <p:cNvSpPr>
            <a:spLocks noGrp="1"/>
          </p:cNvSpPr>
          <p:nvPr>
            <p:ph type="sldNum" sz="quarter" idx="5"/>
          </p:nvPr>
        </p:nvSpPr>
        <p:spPr/>
        <p:txBody>
          <a:bodyPr/>
          <a:lstStyle/>
          <a:p>
            <a:fld id="{9A6F86A7-840B-470E-B466-2A7B720DD7DD}" type="slidenum">
              <a:rPr lang="en-GB" smtClean="0"/>
              <a:t>20</a:t>
            </a:fld>
            <a:endParaRPr lang="en-GB"/>
          </a:p>
        </p:txBody>
      </p:sp>
    </p:spTree>
    <p:extLst>
      <p:ext uri="{BB962C8B-B14F-4D97-AF65-F5344CB8AC3E}">
        <p14:creationId xmlns:p14="http://schemas.microsoft.com/office/powerpoint/2010/main" val="266660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3</a:t>
            </a:fld>
            <a:endParaRPr lang="en-GB"/>
          </a:p>
        </p:txBody>
      </p:sp>
    </p:spTree>
    <p:extLst>
      <p:ext uri="{BB962C8B-B14F-4D97-AF65-F5344CB8AC3E}">
        <p14:creationId xmlns:p14="http://schemas.microsoft.com/office/powerpoint/2010/main" val="383911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Began in Covid just before the second lockdown when we were shaping remote learning. </a:t>
            </a:r>
          </a:p>
          <a:p>
            <a:r>
              <a:rPr lang="en-GB" dirty="0"/>
              <a:t>Most of the questions were around use of technology, spaces available in the home, food needs etc. </a:t>
            </a:r>
          </a:p>
          <a:p>
            <a:r>
              <a:rPr lang="en-GB" dirty="0"/>
              <a:t>Each year we have revised the questions based on the previous year and changes in the world </a:t>
            </a:r>
            <a:r>
              <a:rPr lang="en-GB" dirty="0" err="1"/>
              <a:t>eg</a:t>
            </a:r>
            <a:r>
              <a:rPr lang="en-GB" dirty="0"/>
              <a:t> rising cost of living. </a:t>
            </a:r>
          </a:p>
        </p:txBody>
      </p:sp>
      <p:sp>
        <p:nvSpPr>
          <p:cNvPr id="4" name="Slide Number Placeholder 3"/>
          <p:cNvSpPr>
            <a:spLocks noGrp="1"/>
          </p:cNvSpPr>
          <p:nvPr>
            <p:ph type="sldNum" sz="quarter" idx="5"/>
          </p:nvPr>
        </p:nvSpPr>
        <p:spPr/>
        <p:txBody>
          <a:bodyPr/>
          <a:lstStyle/>
          <a:p>
            <a:fld id="{9A6F86A7-840B-470E-B466-2A7B720DD7DD}" type="slidenum">
              <a:rPr lang="en-GB" smtClean="0"/>
              <a:t>4</a:t>
            </a:fld>
            <a:endParaRPr lang="en-GB"/>
          </a:p>
        </p:txBody>
      </p:sp>
    </p:spTree>
    <p:extLst>
      <p:ext uri="{BB962C8B-B14F-4D97-AF65-F5344CB8AC3E}">
        <p14:creationId xmlns:p14="http://schemas.microsoft.com/office/powerpoint/2010/main" val="295229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5</a:t>
            </a:fld>
            <a:endParaRPr lang="en-GB"/>
          </a:p>
        </p:txBody>
      </p:sp>
    </p:spTree>
    <p:extLst>
      <p:ext uri="{BB962C8B-B14F-4D97-AF65-F5344CB8AC3E}">
        <p14:creationId xmlns:p14="http://schemas.microsoft.com/office/powerpoint/2010/main" val="300949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6</a:t>
            </a:fld>
            <a:endParaRPr lang="en-GB"/>
          </a:p>
        </p:txBody>
      </p:sp>
    </p:spTree>
    <p:extLst>
      <p:ext uri="{BB962C8B-B14F-4D97-AF65-F5344CB8AC3E}">
        <p14:creationId xmlns:p14="http://schemas.microsoft.com/office/powerpoint/2010/main" val="258809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information allows us to understand the magnitude of disadvantage that some of our families are facing. We can therefore prioritise need for families and positively impact them. </a:t>
            </a:r>
          </a:p>
          <a:p>
            <a:r>
              <a:rPr lang="en-GB" dirty="0"/>
              <a:t>We collate a list of all the information provided and meet with relevant school leaders </a:t>
            </a:r>
            <a:r>
              <a:rPr lang="en-GB" dirty="0" err="1"/>
              <a:t>eg</a:t>
            </a:r>
            <a:r>
              <a:rPr lang="en-GB" dirty="0"/>
              <a:t> pastoral team, SENCO, year leaders, lunch leaders, holiday club leaders. We then contact parents individually and offer them the support we have. For example gardening club, behaviour workshop, food parcels, support from debt management. </a:t>
            </a:r>
          </a:p>
        </p:txBody>
      </p:sp>
      <p:sp>
        <p:nvSpPr>
          <p:cNvPr id="4" name="Slide Number Placeholder 3"/>
          <p:cNvSpPr>
            <a:spLocks noGrp="1"/>
          </p:cNvSpPr>
          <p:nvPr>
            <p:ph type="sldNum" sz="quarter" idx="5"/>
          </p:nvPr>
        </p:nvSpPr>
        <p:spPr/>
        <p:txBody>
          <a:bodyPr/>
          <a:lstStyle/>
          <a:p>
            <a:fld id="{9A6F86A7-840B-470E-B466-2A7B720DD7DD}" type="slidenum">
              <a:rPr lang="en-GB" smtClean="0"/>
              <a:t>7</a:t>
            </a:fld>
            <a:endParaRPr lang="en-GB"/>
          </a:p>
        </p:txBody>
      </p:sp>
    </p:spTree>
    <p:extLst>
      <p:ext uri="{BB962C8B-B14F-4D97-AF65-F5344CB8AC3E}">
        <p14:creationId xmlns:p14="http://schemas.microsoft.com/office/powerpoint/2010/main" val="425159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Previous year had a return rate of 82.5%. </a:t>
            </a:r>
          </a:p>
        </p:txBody>
      </p:sp>
      <p:sp>
        <p:nvSpPr>
          <p:cNvPr id="4" name="Slide Number Placeholder 3"/>
          <p:cNvSpPr>
            <a:spLocks noGrp="1"/>
          </p:cNvSpPr>
          <p:nvPr>
            <p:ph type="sldNum" sz="quarter" idx="5"/>
          </p:nvPr>
        </p:nvSpPr>
        <p:spPr/>
        <p:txBody>
          <a:bodyPr/>
          <a:lstStyle/>
          <a:p>
            <a:fld id="{9A6F86A7-840B-470E-B466-2A7B720DD7DD}" type="slidenum">
              <a:rPr lang="en-GB" smtClean="0"/>
              <a:t>8</a:t>
            </a:fld>
            <a:endParaRPr lang="en-GB"/>
          </a:p>
        </p:txBody>
      </p:sp>
    </p:spTree>
    <p:extLst>
      <p:ext uri="{BB962C8B-B14F-4D97-AF65-F5344CB8AC3E}">
        <p14:creationId xmlns:p14="http://schemas.microsoft.com/office/powerpoint/2010/main" val="868381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9</a:t>
            </a:fld>
            <a:endParaRPr lang="en-GB"/>
          </a:p>
        </p:txBody>
      </p:sp>
    </p:spTree>
    <p:extLst>
      <p:ext uri="{BB962C8B-B14F-4D97-AF65-F5344CB8AC3E}">
        <p14:creationId xmlns:p14="http://schemas.microsoft.com/office/powerpoint/2010/main" val="313235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6F86A7-840B-470E-B466-2A7B720DD7DD}" type="slidenum">
              <a:rPr lang="en-GB" smtClean="0"/>
              <a:t>10</a:t>
            </a:fld>
            <a:endParaRPr lang="en-GB"/>
          </a:p>
        </p:txBody>
      </p:sp>
    </p:spTree>
    <p:extLst>
      <p:ext uri="{BB962C8B-B14F-4D97-AF65-F5344CB8AC3E}">
        <p14:creationId xmlns:p14="http://schemas.microsoft.com/office/powerpoint/2010/main" val="25255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935489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216460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55959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567527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0068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311013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1734235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342550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315701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A18FD-A41C-40D8-BE0F-6470AE25DCCF}" type="datetimeFigureOut">
              <a:rPr lang="en-GB" smtClean="0"/>
              <a:t>05/07/2024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210752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5A18FD-A41C-40D8-BE0F-6470AE25DCCF}" type="datetimeFigureOut">
              <a:rPr lang="en-GB" smtClean="0"/>
              <a:t>05/07/2024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238280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5A18FD-A41C-40D8-BE0F-6470AE25DCCF}" type="datetimeFigureOut">
              <a:rPr lang="en-GB" smtClean="0"/>
              <a:t>05/07/2024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286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5A18FD-A41C-40D8-BE0F-6470AE25DCCF}" type="datetimeFigureOut">
              <a:rPr lang="en-GB" smtClean="0"/>
              <a:t>05/07/2024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2043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A18FD-A41C-40D8-BE0F-6470AE25DCCF}" type="datetimeFigureOut">
              <a:rPr lang="en-GB" smtClean="0"/>
              <a:t>05/07/2024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405605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5A18FD-A41C-40D8-BE0F-6470AE25DCCF}" type="datetimeFigureOut">
              <a:rPr lang="en-GB" smtClean="0"/>
              <a:t>05/07/2024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339565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5A18FD-A41C-40D8-BE0F-6470AE25DCCF}" type="datetimeFigureOut">
              <a:rPr lang="en-GB" smtClean="0"/>
              <a:t>05/07/2024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AE0D69-76DD-4192-9448-5E0C04BC1A38}" type="slidenum">
              <a:rPr lang="en-GB" smtClean="0"/>
              <a:t>‹#›</a:t>
            </a:fld>
            <a:endParaRPr lang="en-GB"/>
          </a:p>
        </p:txBody>
      </p:sp>
    </p:spTree>
    <p:extLst>
      <p:ext uri="{BB962C8B-B14F-4D97-AF65-F5344CB8AC3E}">
        <p14:creationId xmlns:p14="http://schemas.microsoft.com/office/powerpoint/2010/main" val="56814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5A18FD-A41C-40D8-BE0F-6470AE25DCCF}" type="datetimeFigureOut">
              <a:rPr lang="en-GB" smtClean="0"/>
              <a:t>05/07/2024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AE0D69-76DD-4192-9448-5E0C04BC1A38}" type="slidenum">
              <a:rPr lang="en-GB" smtClean="0"/>
              <a:t>‹#›</a:t>
            </a:fld>
            <a:endParaRPr lang="en-GB"/>
          </a:p>
        </p:txBody>
      </p:sp>
    </p:spTree>
    <p:extLst>
      <p:ext uri="{BB962C8B-B14F-4D97-AF65-F5344CB8AC3E}">
        <p14:creationId xmlns:p14="http://schemas.microsoft.com/office/powerpoint/2010/main" val="309695559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EAD1-0CE4-4CF4-88EA-73A164AAB0F8}"/>
              </a:ext>
            </a:extLst>
          </p:cNvPr>
          <p:cNvSpPr>
            <a:spLocks noGrp="1"/>
          </p:cNvSpPr>
          <p:nvPr>
            <p:ph type="ctrTitle"/>
          </p:nvPr>
        </p:nvSpPr>
        <p:spPr>
          <a:xfrm>
            <a:off x="-142042" y="2404534"/>
            <a:ext cx="10227076" cy="1646302"/>
          </a:xfrm>
        </p:spPr>
        <p:txBody>
          <a:bodyPr/>
          <a:lstStyle/>
          <a:p>
            <a:r>
              <a:rPr lang="en-GB" sz="4800" dirty="0"/>
              <a:t>Tackling educational disadvantage through promoting parental engagement</a:t>
            </a:r>
          </a:p>
        </p:txBody>
      </p:sp>
      <p:sp>
        <p:nvSpPr>
          <p:cNvPr id="3" name="Subtitle 2">
            <a:extLst>
              <a:ext uri="{FF2B5EF4-FFF2-40B4-BE49-F238E27FC236}">
                <a16:creationId xmlns:a16="http://schemas.microsoft.com/office/drawing/2014/main" id="{A1466DD6-8CEA-48FC-A3AE-F2F3D42F3B4B}"/>
              </a:ext>
            </a:extLst>
          </p:cNvPr>
          <p:cNvSpPr>
            <a:spLocks noGrp="1"/>
          </p:cNvSpPr>
          <p:nvPr>
            <p:ph type="subTitle" idx="1"/>
          </p:nvPr>
        </p:nvSpPr>
        <p:spPr/>
        <p:txBody>
          <a:bodyPr/>
          <a:lstStyle/>
          <a:p>
            <a:r>
              <a:rPr lang="en-GB" dirty="0"/>
              <a:t>Beth Waters – Pupil Premium Lead</a:t>
            </a:r>
          </a:p>
        </p:txBody>
      </p:sp>
      <p:pic>
        <p:nvPicPr>
          <p:cNvPr id="4" name="Picture 3">
            <a:extLst>
              <a:ext uri="{FF2B5EF4-FFF2-40B4-BE49-F238E27FC236}">
                <a16:creationId xmlns:a16="http://schemas.microsoft.com/office/drawing/2014/main" id="{27BF51B7-9BE2-E76A-0B2D-CF0B74BCD86A}"/>
              </a:ext>
            </a:extLst>
          </p:cNvPr>
          <p:cNvPicPr>
            <a:picLocks noChangeAspect="1"/>
          </p:cNvPicPr>
          <p:nvPr/>
        </p:nvPicPr>
        <p:blipFill>
          <a:blip r:embed="rId3"/>
          <a:stretch>
            <a:fillRect/>
          </a:stretch>
        </p:blipFill>
        <p:spPr>
          <a:xfrm>
            <a:off x="696036" y="3429000"/>
            <a:ext cx="2333709" cy="3298269"/>
          </a:xfrm>
          <a:prstGeom prst="rect">
            <a:avLst/>
          </a:prstGeom>
        </p:spPr>
      </p:pic>
    </p:spTree>
    <p:extLst>
      <p:ext uri="{BB962C8B-B14F-4D97-AF65-F5344CB8AC3E}">
        <p14:creationId xmlns:p14="http://schemas.microsoft.com/office/powerpoint/2010/main" val="773751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2797F8-6FF3-426E-807C-BB601AE8B3DE}"/>
              </a:ext>
            </a:extLst>
          </p:cNvPr>
          <p:cNvGraphicFramePr>
            <a:graphicFrameLocks noGrp="1"/>
          </p:cNvGraphicFramePr>
          <p:nvPr>
            <p:extLst>
              <p:ext uri="{D42A27DB-BD31-4B8C-83A1-F6EECF244321}">
                <p14:modId xmlns:p14="http://schemas.microsoft.com/office/powerpoint/2010/main" val="2456271592"/>
              </p:ext>
            </p:extLst>
          </p:nvPr>
        </p:nvGraphicFramePr>
        <p:xfrm>
          <a:off x="469900" y="943638"/>
          <a:ext cx="8547100" cy="4954590"/>
        </p:xfrm>
        <a:graphic>
          <a:graphicData uri="http://schemas.openxmlformats.org/drawingml/2006/table">
            <a:tbl>
              <a:tblPr firstRow="1" bandRow="1">
                <a:tableStyleId>{5C22544A-7EE6-4342-B048-85BDC9FD1C3A}</a:tableStyleId>
              </a:tblPr>
              <a:tblGrid>
                <a:gridCol w="4273550">
                  <a:extLst>
                    <a:ext uri="{9D8B030D-6E8A-4147-A177-3AD203B41FA5}">
                      <a16:colId xmlns:a16="http://schemas.microsoft.com/office/drawing/2014/main" val="2797629573"/>
                    </a:ext>
                  </a:extLst>
                </a:gridCol>
                <a:gridCol w="4273550">
                  <a:extLst>
                    <a:ext uri="{9D8B030D-6E8A-4147-A177-3AD203B41FA5}">
                      <a16:colId xmlns:a16="http://schemas.microsoft.com/office/drawing/2014/main" val="684164770"/>
                    </a:ext>
                  </a:extLst>
                </a:gridCol>
              </a:tblGrid>
              <a:tr h="1312928">
                <a:tc>
                  <a:txBody>
                    <a:bodyPr/>
                    <a:lstStyle/>
                    <a:p>
                      <a:r>
                        <a:rPr lang="en-GB" sz="2000" dirty="0"/>
                        <a:t>Headline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7.1% of families only have access to public spaces </a:t>
                      </a:r>
                      <a:r>
                        <a:rPr lang="en-GB" sz="2000" b="0" i="1" dirty="0"/>
                        <a:t>(3% increase from last year)</a:t>
                      </a:r>
                    </a:p>
                    <a:p>
                      <a:endParaRPr lang="en-GB" sz="2000" dirty="0"/>
                    </a:p>
                  </a:txBody>
                  <a:tcPr/>
                </a:tc>
                <a:extLst>
                  <a:ext uri="{0D108BD9-81ED-4DB2-BD59-A6C34878D82A}">
                    <a16:rowId xmlns:a16="http://schemas.microsoft.com/office/drawing/2014/main" val="2812738554"/>
                  </a:ext>
                </a:extLst>
              </a:tr>
              <a:tr h="1165511">
                <a:tc>
                  <a:txBody>
                    <a:bodyPr/>
                    <a:lstStyle/>
                    <a:p>
                      <a:r>
                        <a:rPr lang="en-GB" sz="2000" dirty="0"/>
                        <a:t>Implications for our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Children may have barriers relating to gross motor skills or limited experiences to relate to impacting attainment </a:t>
                      </a:r>
                    </a:p>
                  </a:txBody>
                  <a:tcPr/>
                </a:tc>
                <a:extLst>
                  <a:ext uri="{0D108BD9-81ED-4DB2-BD59-A6C34878D82A}">
                    <a16:rowId xmlns:a16="http://schemas.microsoft.com/office/drawing/2014/main" val="4201263409"/>
                  </a:ext>
                </a:extLst>
              </a:tr>
              <a:tr h="1165511">
                <a:tc>
                  <a:txBody>
                    <a:bodyPr/>
                    <a:lstStyle/>
                    <a:p>
                      <a:r>
                        <a:rPr lang="en-GB" sz="2000" dirty="0"/>
                        <a:t>What have we done so far?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Children to be offered clubs to support access to outside areas at lunch time and after school</a:t>
                      </a:r>
                    </a:p>
                  </a:txBody>
                  <a:tcPr/>
                </a:tc>
                <a:extLst>
                  <a:ext uri="{0D108BD9-81ED-4DB2-BD59-A6C34878D82A}">
                    <a16:rowId xmlns:a16="http://schemas.microsoft.com/office/drawing/2014/main" val="1317340062"/>
                  </a:ext>
                </a:extLst>
              </a:tr>
              <a:tr h="1165511">
                <a:tc>
                  <a:txBody>
                    <a:bodyPr/>
                    <a:lstStyle/>
                    <a:p>
                      <a:r>
                        <a:rPr lang="en-GB" sz="2000" dirty="0"/>
                        <a:t>Next Steps</a:t>
                      </a:r>
                    </a:p>
                  </a:txBody>
                  <a:tcPr/>
                </a:tc>
                <a:tc>
                  <a:txBody>
                    <a:bodyPr/>
                    <a:lstStyle/>
                    <a:p>
                      <a:r>
                        <a:rPr lang="en-GB" sz="2000" dirty="0"/>
                        <a:t>Monitor the impact</a:t>
                      </a:r>
                    </a:p>
                  </a:txBody>
                  <a:tcPr/>
                </a:tc>
                <a:extLst>
                  <a:ext uri="{0D108BD9-81ED-4DB2-BD59-A6C34878D82A}">
                    <a16:rowId xmlns:a16="http://schemas.microsoft.com/office/drawing/2014/main" val="592578157"/>
                  </a:ext>
                </a:extLst>
              </a:tr>
            </a:tbl>
          </a:graphicData>
        </a:graphic>
      </p:graphicFrame>
      <p:pic>
        <p:nvPicPr>
          <p:cNvPr id="2" name="Picture 1">
            <a:extLst>
              <a:ext uri="{FF2B5EF4-FFF2-40B4-BE49-F238E27FC236}">
                <a16:creationId xmlns:a16="http://schemas.microsoft.com/office/drawing/2014/main" id="{912F3EB8-7BF7-40F6-8D17-954AC5F9CAEA}"/>
              </a:ext>
            </a:extLst>
          </p:cNvPr>
          <p:cNvPicPr>
            <a:picLocks noChangeAspect="1"/>
          </p:cNvPicPr>
          <p:nvPr/>
        </p:nvPicPr>
        <p:blipFill>
          <a:blip r:embed="rId3"/>
          <a:stretch>
            <a:fillRect/>
          </a:stretch>
        </p:blipFill>
        <p:spPr>
          <a:xfrm>
            <a:off x="9436100" y="184428"/>
            <a:ext cx="2519094" cy="1599034"/>
          </a:xfrm>
          <a:prstGeom prst="rect">
            <a:avLst/>
          </a:prstGeom>
        </p:spPr>
      </p:pic>
    </p:spTree>
    <p:extLst>
      <p:ext uri="{BB962C8B-B14F-4D97-AF65-F5344CB8AC3E}">
        <p14:creationId xmlns:p14="http://schemas.microsoft.com/office/powerpoint/2010/main" val="164320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2797F8-6FF3-426E-807C-BB601AE8B3DE}"/>
              </a:ext>
            </a:extLst>
          </p:cNvPr>
          <p:cNvGraphicFramePr>
            <a:graphicFrameLocks noGrp="1"/>
          </p:cNvGraphicFramePr>
          <p:nvPr>
            <p:extLst>
              <p:ext uri="{D42A27DB-BD31-4B8C-83A1-F6EECF244321}">
                <p14:modId xmlns:p14="http://schemas.microsoft.com/office/powerpoint/2010/main" val="1797033873"/>
              </p:ext>
            </p:extLst>
          </p:nvPr>
        </p:nvGraphicFramePr>
        <p:xfrm>
          <a:off x="469900" y="943638"/>
          <a:ext cx="8547100" cy="4954590"/>
        </p:xfrm>
        <a:graphic>
          <a:graphicData uri="http://schemas.openxmlformats.org/drawingml/2006/table">
            <a:tbl>
              <a:tblPr firstRow="1" bandRow="1">
                <a:tableStyleId>{5C22544A-7EE6-4342-B048-85BDC9FD1C3A}</a:tableStyleId>
              </a:tblPr>
              <a:tblGrid>
                <a:gridCol w="4273550">
                  <a:extLst>
                    <a:ext uri="{9D8B030D-6E8A-4147-A177-3AD203B41FA5}">
                      <a16:colId xmlns:a16="http://schemas.microsoft.com/office/drawing/2014/main" val="2797629573"/>
                    </a:ext>
                  </a:extLst>
                </a:gridCol>
                <a:gridCol w="4273550">
                  <a:extLst>
                    <a:ext uri="{9D8B030D-6E8A-4147-A177-3AD203B41FA5}">
                      <a16:colId xmlns:a16="http://schemas.microsoft.com/office/drawing/2014/main" val="684164770"/>
                    </a:ext>
                  </a:extLst>
                </a:gridCol>
              </a:tblGrid>
              <a:tr h="1312928">
                <a:tc>
                  <a:txBody>
                    <a:bodyPr/>
                    <a:lstStyle/>
                    <a:p>
                      <a:r>
                        <a:rPr lang="en-GB" sz="2000" dirty="0"/>
                        <a:t>Headline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48% of parents think 6.30pm is the most convenient time for workshops</a:t>
                      </a:r>
                      <a:endParaRPr lang="en-GB" sz="2000" b="0" i="1" dirty="0"/>
                    </a:p>
                    <a:p>
                      <a:endParaRPr lang="en-GB" sz="2000" dirty="0"/>
                    </a:p>
                  </a:txBody>
                  <a:tcPr/>
                </a:tc>
                <a:extLst>
                  <a:ext uri="{0D108BD9-81ED-4DB2-BD59-A6C34878D82A}">
                    <a16:rowId xmlns:a16="http://schemas.microsoft.com/office/drawing/2014/main" val="2812738554"/>
                  </a:ext>
                </a:extLst>
              </a:tr>
              <a:tr h="1165511">
                <a:tc>
                  <a:txBody>
                    <a:bodyPr/>
                    <a:lstStyle/>
                    <a:p>
                      <a:r>
                        <a:rPr lang="en-GB" sz="2000" dirty="0"/>
                        <a:t>Implications for our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To get the best attendance from parents we need to offer times that suit them</a:t>
                      </a:r>
                    </a:p>
                  </a:txBody>
                  <a:tcPr/>
                </a:tc>
                <a:extLst>
                  <a:ext uri="{0D108BD9-81ED-4DB2-BD59-A6C34878D82A}">
                    <a16:rowId xmlns:a16="http://schemas.microsoft.com/office/drawing/2014/main" val="4201263409"/>
                  </a:ext>
                </a:extLst>
              </a:tr>
              <a:tr h="1165511">
                <a:tc>
                  <a:txBody>
                    <a:bodyPr/>
                    <a:lstStyle/>
                    <a:p>
                      <a:r>
                        <a:rPr lang="en-GB" sz="2000" dirty="0"/>
                        <a:t>What have we done so far?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Offer a range of times for parents</a:t>
                      </a:r>
                      <a:endParaRPr lang="en-GB" sz="2000" dirty="0"/>
                    </a:p>
                  </a:txBody>
                  <a:tcPr/>
                </a:tc>
                <a:extLst>
                  <a:ext uri="{0D108BD9-81ED-4DB2-BD59-A6C34878D82A}">
                    <a16:rowId xmlns:a16="http://schemas.microsoft.com/office/drawing/2014/main" val="1317340062"/>
                  </a:ext>
                </a:extLst>
              </a:tr>
              <a:tr h="1165511">
                <a:tc>
                  <a:txBody>
                    <a:bodyPr/>
                    <a:lstStyle/>
                    <a:p>
                      <a:r>
                        <a:rPr lang="en-GB" sz="2000" dirty="0"/>
                        <a:t>Next Steps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Ensure we offer parenting workshops at these times more than previously</a:t>
                      </a:r>
                    </a:p>
                    <a:p>
                      <a:endParaRPr lang="en-GB" sz="2000" dirty="0"/>
                    </a:p>
                  </a:txBody>
                  <a:tcPr/>
                </a:tc>
                <a:extLst>
                  <a:ext uri="{0D108BD9-81ED-4DB2-BD59-A6C34878D82A}">
                    <a16:rowId xmlns:a16="http://schemas.microsoft.com/office/drawing/2014/main" val="592578157"/>
                  </a:ext>
                </a:extLst>
              </a:tr>
            </a:tbl>
          </a:graphicData>
        </a:graphic>
      </p:graphicFrame>
      <p:pic>
        <p:nvPicPr>
          <p:cNvPr id="3" name="Picture 2">
            <a:extLst>
              <a:ext uri="{FF2B5EF4-FFF2-40B4-BE49-F238E27FC236}">
                <a16:creationId xmlns:a16="http://schemas.microsoft.com/office/drawing/2014/main" id="{BBE1EAFB-F3A4-434B-990E-991A61024722}"/>
              </a:ext>
            </a:extLst>
          </p:cNvPr>
          <p:cNvPicPr>
            <a:picLocks noChangeAspect="1"/>
          </p:cNvPicPr>
          <p:nvPr/>
        </p:nvPicPr>
        <p:blipFill>
          <a:blip r:embed="rId3"/>
          <a:stretch>
            <a:fillRect/>
          </a:stretch>
        </p:blipFill>
        <p:spPr>
          <a:xfrm>
            <a:off x="9356034" y="281029"/>
            <a:ext cx="2650435" cy="1325218"/>
          </a:xfrm>
          <a:prstGeom prst="rect">
            <a:avLst/>
          </a:prstGeom>
        </p:spPr>
      </p:pic>
    </p:spTree>
    <p:extLst>
      <p:ext uri="{BB962C8B-B14F-4D97-AF65-F5344CB8AC3E}">
        <p14:creationId xmlns:p14="http://schemas.microsoft.com/office/powerpoint/2010/main" val="127633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2797F8-6FF3-426E-807C-BB601AE8B3DE}"/>
              </a:ext>
            </a:extLst>
          </p:cNvPr>
          <p:cNvGraphicFramePr>
            <a:graphicFrameLocks noGrp="1"/>
          </p:cNvGraphicFramePr>
          <p:nvPr>
            <p:extLst>
              <p:ext uri="{D42A27DB-BD31-4B8C-83A1-F6EECF244321}">
                <p14:modId xmlns:p14="http://schemas.microsoft.com/office/powerpoint/2010/main" val="146237400"/>
              </p:ext>
            </p:extLst>
          </p:nvPr>
        </p:nvGraphicFramePr>
        <p:xfrm>
          <a:off x="469900" y="726740"/>
          <a:ext cx="8547100" cy="5259390"/>
        </p:xfrm>
        <a:graphic>
          <a:graphicData uri="http://schemas.openxmlformats.org/drawingml/2006/table">
            <a:tbl>
              <a:tblPr firstRow="1" bandRow="1">
                <a:tableStyleId>{5C22544A-7EE6-4342-B048-85BDC9FD1C3A}</a:tableStyleId>
              </a:tblPr>
              <a:tblGrid>
                <a:gridCol w="4273550">
                  <a:extLst>
                    <a:ext uri="{9D8B030D-6E8A-4147-A177-3AD203B41FA5}">
                      <a16:colId xmlns:a16="http://schemas.microsoft.com/office/drawing/2014/main" val="2797629573"/>
                    </a:ext>
                  </a:extLst>
                </a:gridCol>
                <a:gridCol w="4273550">
                  <a:extLst>
                    <a:ext uri="{9D8B030D-6E8A-4147-A177-3AD203B41FA5}">
                      <a16:colId xmlns:a16="http://schemas.microsoft.com/office/drawing/2014/main" val="684164770"/>
                    </a:ext>
                  </a:extLst>
                </a:gridCol>
              </a:tblGrid>
              <a:tr h="1312928">
                <a:tc>
                  <a:txBody>
                    <a:bodyPr/>
                    <a:lstStyle/>
                    <a:p>
                      <a:r>
                        <a:rPr lang="en-GB" sz="2000" dirty="0"/>
                        <a:t>Headline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14.7% of families sometimes or still need food parcels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2812738554"/>
                  </a:ext>
                </a:extLst>
              </a:tr>
              <a:tr h="1165511">
                <a:tc>
                  <a:txBody>
                    <a:bodyPr/>
                    <a:lstStyle/>
                    <a:p>
                      <a:r>
                        <a:rPr lang="en-GB" sz="2000" dirty="0"/>
                        <a:t>Implications for our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Children may not always be ready to learn if they have not had sufficient food  at home</a:t>
                      </a:r>
                    </a:p>
                  </a:txBody>
                  <a:tcPr/>
                </a:tc>
                <a:extLst>
                  <a:ext uri="{0D108BD9-81ED-4DB2-BD59-A6C34878D82A}">
                    <a16:rowId xmlns:a16="http://schemas.microsoft.com/office/drawing/2014/main" val="4201263409"/>
                  </a:ext>
                </a:extLst>
              </a:tr>
              <a:tr h="1165511">
                <a:tc>
                  <a:txBody>
                    <a:bodyPr/>
                    <a:lstStyle/>
                    <a:p>
                      <a:r>
                        <a:rPr lang="en-GB" sz="2000" dirty="0"/>
                        <a:t>What have we done so far?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B</a:t>
                      </a:r>
                      <a:r>
                        <a:rPr lang="en-GB" sz="2000" dirty="0" err="1"/>
                        <a:t>een</a:t>
                      </a:r>
                      <a:r>
                        <a:rPr lang="en-GB" sz="2000" dirty="0"/>
                        <a:t> a food bank ‘hub’ over the summer holidays and communicated this to identified families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1317340062"/>
                  </a:ext>
                </a:extLst>
              </a:tr>
              <a:tr h="1165511">
                <a:tc>
                  <a:txBody>
                    <a:bodyPr/>
                    <a:lstStyle/>
                    <a:p>
                      <a:r>
                        <a:rPr lang="en-GB" sz="2000" dirty="0"/>
                        <a:t>Next Steps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I</a:t>
                      </a:r>
                      <a:r>
                        <a:rPr lang="en-GB" sz="2000" dirty="0" err="1"/>
                        <a:t>ncorporate</a:t>
                      </a:r>
                      <a:r>
                        <a:rPr lang="en-GB" sz="2000" dirty="0"/>
                        <a:t> food bank offer with community building when it launches</a:t>
                      </a:r>
                    </a:p>
                  </a:txBody>
                  <a:tcPr/>
                </a:tc>
                <a:extLst>
                  <a:ext uri="{0D108BD9-81ED-4DB2-BD59-A6C34878D82A}">
                    <a16:rowId xmlns:a16="http://schemas.microsoft.com/office/drawing/2014/main" val="592578157"/>
                  </a:ext>
                </a:extLst>
              </a:tr>
            </a:tbl>
          </a:graphicData>
        </a:graphic>
      </p:graphicFrame>
      <p:pic>
        <p:nvPicPr>
          <p:cNvPr id="2" name="Picture 1">
            <a:extLst>
              <a:ext uri="{FF2B5EF4-FFF2-40B4-BE49-F238E27FC236}">
                <a16:creationId xmlns:a16="http://schemas.microsoft.com/office/drawing/2014/main" id="{28633C9F-7880-463F-92D0-E0BC7B9332A5}"/>
              </a:ext>
            </a:extLst>
          </p:cNvPr>
          <p:cNvPicPr>
            <a:picLocks noChangeAspect="1"/>
          </p:cNvPicPr>
          <p:nvPr/>
        </p:nvPicPr>
        <p:blipFill>
          <a:blip r:embed="rId3"/>
          <a:stretch>
            <a:fillRect/>
          </a:stretch>
        </p:blipFill>
        <p:spPr>
          <a:xfrm>
            <a:off x="9575800" y="189303"/>
            <a:ext cx="2268537" cy="1508669"/>
          </a:xfrm>
          <a:prstGeom prst="rect">
            <a:avLst/>
          </a:prstGeom>
        </p:spPr>
      </p:pic>
    </p:spTree>
    <p:extLst>
      <p:ext uri="{BB962C8B-B14F-4D97-AF65-F5344CB8AC3E}">
        <p14:creationId xmlns:p14="http://schemas.microsoft.com/office/powerpoint/2010/main" val="25392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2797F8-6FF3-426E-807C-BB601AE8B3DE}"/>
              </a:ext>
            </a:extLst>
          </p:cNvPr>
          <p:cNvGraphicFramePr>
            <a:graphicFrameLocks noGrp="1"/>
          </p:cNvGraphicFramePr>
          <p:nvPr>
            <p:extLst>
              <p:ext uri="{D42A27DB-BD31-4B8C-83A1-F6EECF244321}">
                <p14:modId xmlns:p14="http://schemas.microsoft.com/office/powerpoint/2010/main" val="1556474552"/>
              </p:ext>
            </p:extLst>
          </p:nvPr>
        </p:nvGraphicFramePr>
        <p:xfrm>
          <a:off x="355600" y="278828"/>
          <a:ext cx="8547100" cy="6316631"/>
        </p:xfrm>
        <a:graphic>
          <a:graphicData uri="http://schemas.openxmlformats.org/drawingml/2006/table">
            <a:tbl>
              <a:tblPr firstRow="1" bandRow="1">
                <a:tableStyleId>{5C22544A-7EE6-4342-B048-85BDC9FD1C3A}</a:tableStyleId>
              </a:tblPr>
              <a:tblGrid>
                <a:gridCol w="4273550">
                  <a:extLst>
                    <a:ext uri="{9D8B030D-6E8A-4147-A177-3AD203B41FA5}">
                      <a16:colId xmlns:a16="http://schemas.microsoft.com/office/drawing/2014/main" val="2797629573"/>
                    </a:ext>
                  </a:extLst>
                </a:gridCol>
                <a:gridCol w="4273550">
                  <a:extLst>
                    <a:ext uri="{9D8B030D-6E8A-4147-A177-3AD203B41FA5}">
                      <a16:colId xmlns:a16="http://schemas.microsoft.com/office/drawing/2014/main" val="684164770"/>
                    </a:ext>
                  </a:extLst>
                </a:gridCol>
              </a:tblGrid>
              <a:tr h="1312928">
                <a:tc>
                  <a:txBody>
                    <a:bodyPr/>
                    <a:lstStyle/>
                    <a:p>
                      <a:r>
                        <a:rPr lang="en-GB" sz="2000" dirty="0"/>
                        <a:t>Headline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4.7% of families need or sometimes need more support </a:t>
                      </a:r>
                      <a:r>
                        <a:rPr lang="en-GB" sz="2000" b="0" i="1" dirty="0"/>
                        <a:t>(this is a reduction of 11.8% compared to last year)</a:t>
                      </a:r>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2812738554"/>
                  </a:ext>
                </a:extLst>
              </a:tr>
              <a:tr h="1165511">
                <a:tc>
                  <a:txBody>
                    <a:bodyPr/>
                    <a:lstStyle/>
                    <a:p>
                      <a:r>
                        <a:rPr lang="en-GB" sz="2000" dirty="0"/>
                        <a:t>Implications for our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Some parents may feel overwhelmed and struggle with mental health issues where they don’t feel they have sufficient support </a:t>
                      </a:r>
                    </a:p>
                  </a:txBody>
                  <a:tcPr/>
                </a:tc>
                <a:extLst>
                  <a:ext uri="{0D108BD9-81ED-4DB2-BD59-A6C34878D82A}">
                    <a16:rowId xmlns:a16="http://schemas.microsoft.com/office/drawing/2014/main" val="4201263409"/>
                  </a:ext>
                </a:extLst>
              </a:tr>
              <a:tr h="1165511">
                <a:tc>
                  <a:txBody>
                    <a:bodyPr/>
                    <a:lstStyle/>
                    <a:p>
                      <a:r>
                        <a:rPr lang="en-GB" sz="2000" dirty="0"/>
                        <a:t>What have we done so far?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We have supported many parents throughout the year through coaching, coffees and family links. We offered chats with family support workers (requested by 11 families)</a:t>
                      </a:r>
                    </a:p>
                  </a:txBody>
                  <a:tcPr/>
                </a:tc>
                <a:extLst>
                  <a:ext uri="{0D108BD9-81ED-4DB2-BD59-A6C34878D82A}">
                    <a16:rowId xmlns:a16="http://schemas.microsoft.com/office/drawing/2014/main" val="1317340062"/>
                  </a:ext>
                </a:extLst>
              </a:tr>
              <a:tr h="1165511">
                <a:tc>
                  <a:txBody>
                    <a:bodyPr/>
                    <a:lstStyle/>
                    <a:p>
                      <a:r>
                        <a:rPr lang="en-GB" sz="2000" dirty="0"/>
                        <a:t>Next Steps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Make contact with families who have requested support</a:t>
                      </a:r>
                    </a:p>
                  </a:txBody>
                  <a:tcPr/>
                </a:tc>
                <a:extLst>
                  <a:ext uri="{0D108BD9-81ED-4DB2-BD59-A6C34878D82A}">
                    <a16:rowId xmlns:a16="http://schemas.microsoft.com/office/drawing/2014/main" val="592578157"/>
                  </a:ext>
                </a:extLst>
              </a:tr>
            </a:tbl>
          </a:graphicData>
        </a:graphic>
      </p:graphicFrame>
      <p:pic>
        <p:nvPicPr>
          <p:cNvPr id="2" name="Picture 1">
            <a:extLst>
              <a:ext uri="{FF2B5EF4-FFF2-40B4-BE49-F238E27FC236}">
                <a16:creationId xmlns:a16="http://schemas.microsoft.com/office/drawing/2014/main" id="{64EFAB80-694C-4406-B8F5-9E0C5FD42618}"/>
              </a:ext>
            </a:extLst>
          </p:cNvPr>
          <p:cNvPicPr>
            <a:picLocks noChangeAspect="1"/>
          </p:cNvPicPr>
          <p:nvPr/>
        </p:nvPicPr>
        <p:blipFill>
          <a:blip r:embed="rId3"/>
          <a:stretch>
            <a:fillRect/>
          </a:stretch>
        </p:blipFill>
        <p:spPr>
          <a:xfrm>
            <a:off x="9321800" y="278828"/>
            <a:ext cx="2514600" cy="1672209"/>
          </a:xfrm>
          <a:prstGeom prst="rect">
            <a:avLst/>
          </a:prstGeom>
        </p:spPr>
      </p:pic>
    </p:spTree>
    <p:extLst>
      <p:ext uri="{BB962C8B-B14F-4D97-AF65-F5344CB8AC3E}">
        <p14:creationId xmlns:p14="http://schemas.microsoft.com/office/powerpoint/2010/main" val="312093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2797F8-6FF3-426E-807C-BB601AE8B3DE}"/>
              </a:ext>
            </a:extLst>
          </p:cNvPr>
          <p:cNvGraphicFramePr>
            <a:graphicFrameLocks noGrp="1"/>
          </p:cNvGraphicFramePr>
          <p:nvPr>
            <p:extLst>
              <p:ext uri="{D42A27DB-BD31-4B8C-83A1-F6EECF244321}">
                <p14:modId xmlns:p14="http://schemas.microsoft.com/office/powerpoint/2010/main" val="2647759765"/>
              </p:ext>
            </p:extLst>
          </p:nvPr>
        </p:nvGraphicFramePr>
        <p:xfrm>
          <a:off x="469900" y="574340"/>
          <a:ext cx="8547100" cy="5709319"/>
        </p:xfrm>
        <a:graphic>
          <a:graphicData uri="http://schemas.openxmlformats.org/drawingml/2006/table">
            <a:tbl>
              <a:tblPr firstRow="1" bandRow="1">
                <a:tableStyleId>{5C22544A-7EE6-4342-B048-85BDC9FD1C3A}</a:tableStyleId>
              </a:tblPr>
              <a:tblGrid>
                <a:gridCol w="4273550">
                  <a:extLst>
                    <a:ext uri="{9D8B030D-6E8A-4147-A177-3AD203B41FA5}">
                      <a16:colId xmlns:a16="http://schemas.microsoft.com/office/drawing/2014/main" val="2797629573"/>
                    </a:ext>
                  </a:extLst>
                </a:gridCol>
                <a:gridCol w="4273550">
                  <a:extLst>
                    <a:ext uri="{9D8B030D-6E8A-4147-A177-3AD203B41FA5}">
                      <a16:colId xmlns:a16="http://schemas.microsoft.com/office/drawing/2014/main" val="684164770"/>
                    </a:ext>
                  </a:extLst>
                </a:gridCol>
              </a:tblGrid>
              <a:tr h="1312928">
                <a:tc>
                  <a:txBody>
                    <a:bodyPr/>
                    <a:lstStyle/>
                    <a:p>
                      <a:r>
                        <a:rPr lang="en-GB" sz="2000" dirty="0"/>
                        <a:t>Headline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15.2% of families are concerned and may need support with the rising cost of living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2812738554"/>
                  </a:ext>
                </a:extLst>
              </a:tr>
              <a:tr h="1165511">
                <a:tc>
                  <a:txBody>
                    <a:bodyPr/>
                    <a:lstStyle/>
                    <a:p>
                      <a:r>
                        <a:rPr lang="en-GB" sz="2000" dirty="0"/>
                        <a:t>Implications for our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Parents may feel unable to pay for trips or enrichment for their children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4201263409"/>
                  </a:ext>
                </a:extLst>
              </a:tr>
              <a:tr h="1165511">
                <a:tc>
                  <a:txBody>
                    <a:bodyPr/>
                    <a:lstStyle/>
                    <a:p>
                      <a:r>
                        <a:rPr lang="en-GB" sz="2000" dirty="0"/>
                        <a:t>What have we done so far?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Grant funding for enrichment for children and subsidised places for clubs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Coffee mornings with utilities companies </a:t>
                      </a:r>
                      <a:endParaRPr lang="en-GB" sz="20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1317340062"/>
                  </a:ext>
                </a:extLst>
              </a:tr>
              <a:tr h="1165511">
                <a:tc>
                  <a:txBody>
                    <a:bodyPr/>
                    <a:lstStyle/>
                    <a:p>
                      <a:r>
                        <a:rPr lang="en-GB" sz="2000" dirty="0"/>
                        <a:t>Next Steps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Offer financial advice services at more convenient times for parents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p>
                  </a:txBody>
                  <a:tcPr/>
                </a:tc>
                <a:extLst>
                  <a:ext uri="{0D108BD9-81ED-4DB2-BD59-A6C34878D82A}">
                    <a16:rowId xmlns:a16="http://schemas.microsoft.com/office/drawing/2014/main" val="592578157"/>
                  </a:ext>
                </a:extLst>
              </a:tr>
            </a:tbl>
          </a:graphicData>
        </a:graphic>
      </p:graphicFrame>
      <p:pic>
        <p:nvPicPr>
          <p:cNvPr id="2" name="Picture 1">
            <a:extLst>
              <a:ext uri="{FF2B5EF4-FFF2-40B4-BE49-F238E27FC236}">
                <a16:creationId xmlns:a16="http://schemas.microsoft.com/office/drawing/2014/main" id="{DBDFA10B-C619-418F-86A3-9B7D0FBA9346}"/>
              </a:ext>
            </a:extLst>
          </p:cNvPr>
          <p:cNvPicPr>
            <a:picLocks noChangeAspect="1"/>
          </p:cNvPicPr>
          <p:nvPr/>
        </p:nvPicPr>
        <p:blipFill>
          <a:blip r:embed="rId3"/>
          <a:stretch>
            <a:fillRect/>
          </a:stretch>
        </p:blipFill>
        <p:spPr>
          <a:xfrm>
            <a:off x="10020300" y="279400"/>
            <a:ext cx="1701800" cy="1701800"/>
          </a:xfrm>
          <a:prstGeom prst="rect">
            <a:avLst/>
          </a:prstGeom>
        </p:spPr>
      </p:pic>
    </p:spTree>
    <p:extLst>
      <p:ext uri="{BB962C8B-B14F-4D97-AF65-F5344CB8AC3E}">
        <p14:creationId xmlns:p14="http://schemas.microsoft.com/office/powerpoint/2010/main" val="38890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7B274559-3ECC-CE35-C554-FE60F39454F4}"/>
              </a:ext>
            </a:extLst>
          </p:cNvPr>
          <p:cNvSpPr/>
          <p:nvPr/>
        </p:nvSpPr>
        <p:spPr>
          <a:xfrm>
            <a:off x="6096000" y="2219417"/>
            <a:ext cx="4397405" cy="35421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CD7FDF7-E9D3-432A-80BA-A46052841568}"/>
              </a:ext>
            </a:extLst>
          </p:cNvPr>
          <p:cNvSpPr>
            <a:spLocks noGrp="1"/>
          </p:cNvSpPr>
          <p:nvPr>
            <p:ph type="title"/>
          </p:nvPr>
        </p:nvSpPr>
        <p:spPr>
          <a:xfrm>
            <a:off x="573172" y="176177"/>
            <a:ext cx="8596668" cy="1320800"/>
          </a:xfrm>
        </p:spPr>
        <p:txBody>
          <a:bodyPr/>
          <a:lstStyle/>
          <a:p>
            <a:r>
              <a:rPr lang="en-GB" dirty="0"/>
              <a:t>Comments</a:t>
            </a:r>
          </a:p>
        </p:txBody>
      </p:sp>
      <p:sp>
        <p:nvSpPr>
          <p:cNvPr id="4" name="Speech Bubble: Oval 3">
            <a:extLst>
              <a:ext uri="{FF2B5EF4-FFF2-40B4-BE49-F238E27FC236}">
                <a16:creationId xmlns:a16="http://schemas.microsoft.com/office/drawing/2014/main" id="{F5AE7BE6-6A5B-4752-AA7C-022740331110}"/>
              </a:ext>
            </a:extLst>
          </p:cNvPr>
          <p:cNvSpPr/>
          <p:nvPr/>
        </p:nvSpPr>
        <p:spPr>
          <a:xfrm>
            <a:off x="387843" y="1217185"/>
            <a:ext cx="4902200" cy="34163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50FAFD1-B818-45F4-B092-15D4283F1341}"/>
              </a:ext>
            </a:extLst>
          </p:cNvPr>
          <p:cNvSpPr txBox="1"/>
          <p:nvPr/>
        </p:nvSpPr>
        <p:spPr>
          <a:xfrm>
            <a:off x="946643" y="1870164"/>
            <a:ext cx="3784600" cy="2092881"/>
          </a:xfrm>
          <a:prstGeom prst="rect">
            <a:avLst/>
          </a:prstGeom>
          <a:noFill/>
        </p:spPr>
        <p:txBody>
          <a:bodyPr wrap="square" rtlCol="0">
            <a:spAutoFit/>
          </a:bodyPr>
          <a:lstStyle/>
          <a:p>
            <a:pPr algn="ctr"/>
            <a:r>
              <a:rPr lang="en-GB" sz="2600" dirty="0"/>
              <a:t>Thank you (for offering family support services) I know I can come in anytime and talk - you have all been great!</a:t>
            </a:r>
          </a:p>
        </p:txBody>
      </p:sp>
      <p:sp>
        <p:nvSpPr>
          <p:cNvPr id="9" name="TextBox 8">
            <a:extLst>
              <a:ext uri="{FF2B5EF4-FFF2-40B4-BE49-F238E27FC236}">
                <a16:creationId xmlns:a16="http://schemas.microsoft.com/office/drawing/2014/main" id="{DF9C6BFC-B548-1F96-5741-3B83D5226372}"/>
              </a:ext>
            </a:extLst>
          </p:cNvPr>
          <p:cNvSpPr txBox="1"/>
          <p:nvPr/>
        </p:nvSpPr>
        <p:spPr>
          <a:xfrm>
            <a:off x="6192741" y="2885675"/>
            <a:ext cx="4119129" cy="2308324"/>
          </a:xfrm>
          <a:prstGeom prst="rect">
            <a:avLst/>
          </a:prstGeom>
          <a:noFill/>
        </p:spPr>
        <p:txBody>
          <a:bodyPr wrap="square">
            <a:spAutoFit/>
          </a:bodyPr>
          <a:lstStyle/>
          <a:p>
            <a:pPr algn="ctr"/>
            <a:r>
              <a:rPr lang="en-GB" sz="2400" dirty="0"/>
              <a:t>Thank you for putting this out to parents - I think this is a very good idea considering the current situation and makes me feel comforted.</a:t>
            </a:r>
          </a:p>
        </p:txBody>
      </p:sp>
      <p:sp>
        <p:nvSpPr>
          <p:cNvPr id="12" name="Speech Bubble: Oval 11">
            <a:extLst>
              <a:ext uri="{FF2B5EF4-FFF2-40B4-BE49-F238E27FC236}">
                <a16:creationId xmlns:a16="http://schemas.microsoft.com/office/drawing/2014/main" id="{3DA5878B-4765-D7C8-5B25-AA48F7381B8B}"/>
              </a:ext>
            </a:extLst>
          </p:cNvPr>
          <p:cNvSpPr/>
          <p:nvPr/>
        </p:nvSpPr>
        <p:spPr>
          <a:xfrm>
            <a:off x="5091109" y="155643"/>
            <a:ext cx="3430721" cy="222871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28A23CB-DC80-1F1B-716D-DD696F387BAE}"/>
              </a:ext>
            </a:extLst>
          </p:cNvPr>
          <p:cNvSpPr txBox="1"/>
          <p:nvPr/>
        </p:nvSpPr>
        <p:spPr>
          <a:xfrm>
            <a:off x="5396251" y="669835"/>
            <a:ext cx="2971608" cy="1200329"/>
          </a:xfrm>
          <a:prstGeom prst="rect">
            <a:avLst/>
          </a:prstGeom>
          <a:noFill/>
        </p:spPr>
        <p:txBody>
          <a:bodyPr wrap="square">
            <a:spAutoFit/>
          </a:bodyPr>
          <a:lstStyle/>
          <a:p>
            <a:pPr algn="ctr"/>
            <a:r>
              <a:rPr lang="en-GB" dirty="0">
                <a:solidFill>
                  <a:srgbClr val="000000"/>
                </a:solidFill>
              </a:rPr>
              <a:t>R</a:t>
            </a:r>
            <a:r>
              <a:rPr lang="en-GB" sz="1800" b="0" i="0" u="none" strike="noStrike" dirty="0">
                <a:solidFill>
                  <a:srgbClr val="000000"/>
                </a:solidFill>
                <a:effectLst/>
              </a:rPr>
              <a:t>eally struggling with bills like electricity/gas water and mortgage. Have debt collectors letters.</a:t>
            </a:r>
            <a:r>
              <a:rPr lang="en-GB" dirty="0"/>
              <a:t> </a:t>
            </a:r>
          </a:p>
        </p:txBody>
      </p:sp>
      <p:sp>
        <p:nvSpPr>
          <p:cNvPr id="13" name="Speech Bubble: Oval 12">
            <a:extLst>
              <a:ext uri="{FF2B5EF4-FFF2-40B4-BE49-F238E27FC236}">
                <a16:creationId xmlns:a16="http://schemas.microsoft.com/office/drawing/2014/main" id="{CBC291A8-5B0E-FED2-80EE-7DE9C153E16F}"/>
              </a:ext>
            </a:extLst>
          </p:cNvPr>
          <p:cNvSpPr/>
          <p:nvPr/>
        </p:nvSpPr>
        <p:spPr>
          <a:xfrm>
            <a:off x="3156146" y="4508501"/>
            <a:ext cx="3430721" cy="222871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649B4B-B9AA-E7E3-67C9-81C02BC97736}"/>
              </a:ext>
            </a:extLst>
          </p:cNvPr>
          <p:cNvSpPr txBox="1"/>
          <p:nvPr/>
        </p:nvSpPr>
        <p:spPr>
          <a:xfrm>
            <a:off x="3626963" y="4705890"/>
            <a:ext cx="2595112" cy="2031325"/>
          </a:xfrm>
          <a:prstGeom prst="rect">
            <a:avLst/>
          </a:prstGeom>
          <a:noFill/>
        </p:spPr>
        <p:txBody>
          <a:bodyPr wrap="square">
            <a:spAutoFit/>
          </a:bodyPr>
          <a:lstStyle/>
          <a:p>
            <a:pPr algn="ctr"/>
            <a:r>
              <a:rPr lang="en-GB" dirty="0">
                <a:solidFill>
                  <a:srgbClr val="000000"/>
                </a:solidFill>
              </a:rPr>
              <a:t>I</a:t>
            </a:r>
            <a:r>
              <a:rPr lang="en-GB" sz="1800" b="0" i="0" u="none" strike="noStrike" dirty="0">
                <a:solidFill>
                  <a:srgbClr val="000000"/>
                </a:solidFill>
                <a:effectLst/>
              </a:rPr>
              <a:t> do struggle mentally as I'm the one being relied on and </a:t>
            </a:r>
            <a:r>
              <a:rPr lang="en-GB" dirty="0">
                <a:solidFill>
                  <a:srgbClr val="000000"/>
                </a:solidFill>
              </a:rPr>
              <a:t>I</a:t>
            </a:r>
            <a:r>
              <a:rPr lang="en-GB" sz="1800" b="0" i="0" u="none" strike="noStrike" dirty="0">
                <a:solidFill>
                  <a:srgbClr val="000000"/>
                </a:solidFill>
                <a:effectLst/>
              </a:rPr>
              <a:t> think </a:t>
            </a:r>
            <a:r>
              <a:rPr lang="en-GB" dirty="0">
                <a:solidFill>
                  <a:srgbClr val="000000"/>
                </a:solidFill>
              </a:rPr>
              <a:t>I</a:t>
            </a:r>
            <a:r>
              <a:rPr lang="en-GB" sz="1800" b="0" i="0" u="none" strike="noStrike" dirty="0">
                <a:solidFill>
                  <a:srgbClr val="000000"/>
                </a:solidFill>
                <a:effectLst/>
              </a:rPr>
              <a:t> sometimes find it difficult to admit I  could do with a little extra help.</a:t>
            </a:r>
            <a:r>
              <a:rPr lang="en-GB" dirty="0"/>
              <a:t> </a:t>
            </a:r>
          </a:p>
        </p:txBody>
      </p:sp>
    </p:spTree>
    <p:extLst>
      <p:ext uri="{BB962C8B-B14F-4D97-AF65-F5344CB8AC3E}">
        <p14:creationId xmlns:p14="http://schemas.microsoft.com/office/powerpoint/2010/main" val="340744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502D-CD72-676E-1CA2-4263A9ED75B9}"/>
              </a:ext>
            </a:extLst>
          </p:cNvPr>
          <p:cNvSpPr>
            <a:spLocks noGrp="1"/>
          </p:cNvSpPr>
          <p:nvPr>
            <p:ph type="title"/>
          </p:nvPr>
        </p:nvSpPr>
        <p:spPr/>
        <p:txBody>
          <a:bodyPr/>
          <a:lstStyle/>
          <a:p>
            <a:r>
              <a:rPr lang="en-GB" dirty="0"/>
              <a:t>Family Links Parenting Course</a:t>
            </a:r>
          </a:p>
        </p:txBody>
      </p:sp>
      <p:sp>
        <p:nvSpPr>
          <p:cNvPr id="3" name="Content Placeholder 2">
            <a:extLst>
              <a:ext uri="{FF2B5EF4-FFF2-40B4-BE49-F238E27FC236}">
                <a16:creationId xmlns:a16="http://schemas.microsoft.com/office/drawing/2014/main" id="{9696E3A8-396B-DFC0-5239-9FD141E416F3}"/>
              </a:ext>
            </a:extLst>
          </p:cNvPr>
          <p:cNvSpPr>
            <a:spLocks noGrp="1"/>
          </p:cNvSpPr>
          <p:nvPr>
            <p:ph idx="1"/>
          </p:nvPr>
        </p:nvSpPr>
        <p:spPr/>
        <p:txBody>
          <a:bodyPr/>
          <a:lstStyle/>
          <a:p>
            <a:r>
              <a:rPr lang="en-GB" sz="2800" dirty="0"/>
              <a:t>Run all year round in 3 x 10 week blocks</a:t>
            </a:r>
          </a:p>
          <a:p>
            <a:r>
              <a:rPr lang="en-GB" sz="2800" dirty="0"/>
              <a:t>Led by our own pastoral team</a:t>
            </a:r>
          </a:p>
          <a:p>
            <a:r>
              <a:rPr lang="en-GB" sz="2800" dirty="0"/>
              <a:t>Invitation and voluntary attendance</a:t>
            </a:r>
          </a:p>
          <a:p>
            <a:endParaRPr lang="en-GB" dirty="0"/>
          </a:p>
        </p:txBody>
      </p:sp>
    </p:spTree>
    <p:extLst>
      <p:ext uri="{BB962C8B-B14F-4D97-AF65-F5344CB8AC3E}">
        <p14:creationId xmlns:p14="http://schemas.microsoft.com/office/powerpoint/2010/main" val="252693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6F2C401C-5672-7345-7D46-12102B7A4712}"/>
              </a:ext>
            </a:extLst>
          </p:cNvPr>
          <p:cNvSpPr/>
          <p:nvPr/>
        </p:nvSpPr>
        <p:spPr>
          <a:xfrm>
            <a:off x="5224274" y="4203860"/>
            <a:ext cx="4532285" cy="222871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D99502D-CD72-676E-1CA2-4263A9ED75B9}"/>
              </a:ext>
            </a:extLst>
          </p:cNvPr>
          <p:cNvSpPr>
            <a:spLocks noGrp="1"/>
          </p:cNvSpPr>
          <p:nvPr>
            <p:ph type="title"/>
          </p:nvPr>
        </p:nvSpPr>
        <p:spPr/>
        <p:txBody>
          <a:bodyPr/>
          <a:lstStyle/>
          <a:p>
            <a:r>
              <a:rPr lang="en-GB" dirty="0"/>
              <a:t>Family Links Parenting Course</a:t>
            </a:r>
          </a:p>
        </p:txBody>
      </p:sp>
      <p:sp>
        <p:nvSpPr>
          <p:cNvPr id="3" name="Content Placeholder 2">
            <a:extLst>
              <a:ext uri="{FF2B5EF4-FFF2-40B4-BE49-F238E27FC236}">
                <a16:creationId xmlns:a16="http://schemas.microsoft.com/office/drawing/2014/main" id="{9696E3A8-396B-DFC0-5239-9FD141E416F3}"/>
              </a:ext>
            </a:extLst>
          </p:cNvPr>
          <p:cNvSpPr>
            <a:spLocks noGrp="1"/>
          </p:cNvSpPr>
          <p:nvPr>
            <p:ph idx="1"/>
          </p:nvPr>
        </p:nvSpPr>
        <p:spPr>
          <a:xfrm>
            <a:off x="443654" y="1625369"/>
            <a:ext cx="8596668" cy="3880773"/>
          </a:xfrm>
        </p:spPr>
        <p:txBody>
          <a:bodyPr/>
          <a:lstStyle/>
          <a:p>
            <a:r>
              <a:rPr lang="en-GB" dirty="0"/>
              <a:t>Positive comments from parents who go on to promote the course to other parents</a:t>
            </a:r>
          </a:p>
          <a:p>
            <a:r>
              <a:rPr lang="en-GB" dirty="0"/>
              <a:t>Reduced number of CPOMS entries for behaviour from children of families who attended</a:t>
            </a:r>
          </a:p>
          <a:p>
            <a:r>
              <a:rPr lang="en-GB" dirty="0"/>
              <a:t>Parents often create own WhatsApp chat after and meet regularly to support each other</a:t>
            </a:r>
          </a:p>
          <a:p>
            <a:r>
              <a:rPr lang="en-GB" dirty="0"/>
              <a:t>We have recruited 4 parents to the school in a range of roles – admin officer, learning support assistant, midday supervisory assistants </a:t>
            </a:r>
          </a:p>
        </p:txBody>
      </p:sp>
      <p:sp>
        <p:nvSpPr>
          <p:cNvPr id="5" name="TextBox 4">
            <a:extLst>
              <a:ext uri="{FF2B5EF4-FFF2-40B4-BE49-F238E27FC236}">
                <a16:creationId xmlns:a16="http://schemas.microsoft.com/office/drawing/2014/main" id="{3431E0B5-1465-206A-FC28-B160D1C14F90}"/>
              </a:ext>
            </a:extLst>
          </p:cNvPr>
          <p:cNvSpPr txBox="1"/>
          <p:nvPr/>
        </p:nvSpPr>
        <p:spPr>
          <a:xfrm>
            <a:off x="5385534" y="4767478"/>
            <a:ext cx="4074160" cy="1477328"/>
          </a:xfrm>
          <a:prstGeom prst="rect">
            <a:avLst/>
          </a:prstGeom>
          <a:noFill/>
        </p:spPr>
        <p:txBody>
          <a:bodyPr wrap="square" rtlCol="0">
            <a:spAutoFit/>
          </a:bodyPr>
          <a:lstStyle/>
          <a:p>
            <a:pPr algn="ctr"/>
            <a:r>
              <a:rPr lang="en-GB" dirty="0"/>
              <a:t>The group were fantastic. They were extremely supportive, respectful, interactive and listened without being judgemental. Loved being around this group!</a:t>
            </a:r>
          </a:p>
        </p:txBody>
      </p:sp>
    </p:spTree>
    <p:extLst>
      <p:ext uri="{BB962C8B-B14F-4D97-AF65-F5344CB8AC3E}">
        <p14:creationId xmlns:p14="http://schemas.microsoft.com/office/powerpoint/2010/main" val="164402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BD17-BAD1-EAC4-DB88-1EA8FF705074}"/>
              </a:ext>
            </a:extLst>
          </p:cNvPr>
          <p:cNvSpPr>
            <a:spLocks noGrp="1"/>
          </p:cNvSpPr>
          <p:nvPr>
            <p:ph type="title"/>
          </p:nvPr>
        </p:nvSpPr>
        <p:spPr/>
        <p:txBody>
          <a:bodyPr/>
          <a:lstStyle/>
          <a:p>
            <a:r>
              <a:rPr lang="en-GB" dirty="0"/>
              <a:t>Family Events</a:t>
            </a:r>
          </a:p>
        </p:txBody>
      </p:sp>
      <p:sp>
        <p:nvSpPr>
          <p:cNvPr id="3" name="Content Placeholder 2">
            <a:extLst>
              <a:ext uri="{FF2B5EF4-FFF2-40B4-BE49-F238E27FC236}">
                <a16:creationId xmlns:a16="http://schemas.microsoft.com/office/drawing/2014/main" id="{80395B2C-35E9-0737-52D5-C5454292CA3C}"/>
              </a:ext>
            </a:extLst>
          </p:cNvPr>
          <p:cNvSpPr>
            <a:spLocks noGrp="1"/>
          </p:cNvSpPr>
          <p:nvPr>
            <p:ph idx="1"/>
          </p:nvPr>
        </p:nvSpPr>
        <p:spPr/>
        <p:txBody>
          <a:bodyPr/>
          <a:lstStyle/>
          <a:p>
            <a:r>
              <a:rPr lang="en-GB" dirty="0"/>
              <a:t>We work closely with our PTA and this year created an event that was affordable to all for Christmas – our own light up trail!</a:t>
            </a:r>
          </a:p>
          <a:p>
            <a:r>
              <a:rPr lang="en-GB" dirty="0"/>
              <a:t>We offered discounted tickets for vulnerable families</a:t>
            </a:r>
          </a:p>
          <a:p>
            <a:r>
              <a:rPr lang="en-GB" dirty="0"/>
              <a:t>Had hundreds attend</a:t>
            </a:r>
          </a:p>
          <a:p>
            <a:r>
              <a:rPr lang="en-GB" dirty="0"/>
              <a:t>We love getting parents across the threshold into school in a variety of ways to reduce that anxiety and promote a positive attitude towards school</a:t>
            </a:r>
          </a:p>
          <a:p>
            <a:endParaRPr lang="en-GB" dirty="0"/>
          </a:p>
        </p:txBody>
      </p:sp>
    </p:spTree>
    <p:extLst>
      <p:ext uri="{BB962C8B-B14F-4D97-AF65-F5344CB8AC3E}">
        <p14:creationId xmlns:p14="http://schemas.microsoft.com/office/powerpoint/2010/main" val="139918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8F5D-62F3-B70D-5CDF-182BA60D793B}"/>
              </a:ext>
            </a:extLst>
          </p:cNvPr>
          <p:cNvSpPr>
            <a:spLocks noGrp="1"/>
          </p:cNvSpPr>
          <p:nvPr>
            <p:ph type="title"/>
          </p:nvPr>
        </p:nvSpPr>
        <p:spPr/>
        <p:txBody>
          <a:bodyPr/>
          <a:lstStyle/>
          <a:p>
            <a:r>
              <a:rPr lang="en-GB" dirty="0"/>
              <a:t>Ad hoc support</a:t>
            </a:r>
          </a:p>
        </p:txBody>
      </p:sp>
      <p:sp>
        <p:nvSpPr>
          <p:cNvPr id="3" name="Content Placeholder 2">
            <a:extLst>
              <a:ext uri="{FF2B5EF4-FFF2-40B4-BE49-F238E27FC236}">
                <a16:creationId xmlns:a16="http://schemas.microsoft.com/office/drawing/2014/main" id="{6157EAB0-E242-B340-5AD0-3B6300C6CEA4}"/>
              </a:ext>
            </a:extLst>
          </p:cNvPr>
          <p:cNvSpPr>
            <a:spLocks noGrp="1"/>
          </p:cNvSpPr>
          <p:nvPr>
            <p:ph idx="1"/>
          </p:nvPr>
        </p:nvSpPr>
        <p:spPr/>
        <p:txBody>
          <a:bodyPr/>
          <a:lstStyle/>
          <a:p>
            <a:r>
              <a:rPr lang="en-GB" dirty="0"/>
              <a:t>Costumes available for dress up days in the library – no need to request</a:t>
            </a:r>
          </a:p>
          <a:p>
            <a:r>
              <a:rPr lang="en-GB" dirty="0"/>
              <a:t>Milk and food available on the playground/in the office</a:t>
            </a:r>
          </a:p>
          <a:p>
            <a:r>
              <a:rPr lang="en-GB" dirty="0"/>
              <a:t>Our pastoral leaders also works in the office to promote communication with families</a:t>
            </a:r>
          </a:p>
          <a:p>
            <a:r>
              <a:rPr lang="en-GB" dirty="0"/>
              <a:t>Pastoral team always available at parents evenings, discos, have their own email, on the gate at drop off and pick up etc </a:t>
            </a:r>
          </a:p>
          <a:p>
            <a:r>
              <a:rPr lang="en-GB" dirty="0"/>
              <a:t>Pastoral led holiday club and wraparound care – use the survey to allocate free spaces </a:t>
            </a:r>
          </a:p>
        </p:txBody>
      </p:sp>
    </p:spTree>
    <p:extLst>
      <p:ext uri="{BB962C8B-B14F-4D97-AF65-F5344CB8AC3E}">
        <p14:creationId xmlns:p14="http://schemas.microsoft.com/office/powerpoint/2010/main" val="232565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4BED-64B1-2020-77E5-7D66E345AA05}"/>
              </a:ext>
            </a:extLst>
          </p:cNvPr>
          <p:cNvSpPr>
            <a:spLocks noGrp="1"/>
          </p:cNvSpPr>
          <p:nvPr>
            <p:ph type="title"/>
          </p:nvPr>
        </p:nvSpPr>
        <p:spPr/>
        <p:txBody>
          <a:bodyPr/>
          <a:lstStyle/>
          <a:p>
            <a:r>
              <a:rPr lang="en-GB" dirty="0"/>
              <a:t>North </a:t>
            </a:r>
            <a:r>
              <a:rPr lang="en-GB" dirty="0" err="1"/>
              <a:t>Baddesley</a:t>
            </a:r>
            <a:r>
              <a:rPr lang="en-GB" dirty="0"/>
              <a:t> Infant School and Nursery Context</a:t>
            </a:r>
          </a:p>
        </p:txBody>
      </p:sp>
      <p:sp>
        <p:nvSpPr>
          <p:cNvPr id="3" name="Content Placeholder 2">
            <a:extLst>
              <a:ext uri="{FF2B5EF4-FFF2-40B4-BE49-F238E27FC236}">
                <a16:creationId xmlns:a16="http://schemas.microsoft.com/office/drawing/2014/main" id="{7AF364FA-79A0-4482-B14F-80D673E00165}"/>
              </a:ext>
            </a:extLst>
          </p:cNvPr>
          <p:cNvSpPr>
            <a:spLocks noGrp="1"/>
          </p:cNvSpPr>
          <p:nvPr>
            <p:ph idx="1"/>
          </p:nvPr>
        </p:nvSpPr>
        <p:spPr>
          <a:xfrm>
            <a:off x="677334" y="2160589"/>
            <a:ext cx="8596668" cy="4471030"/>
          </a:xfrm>
        </p:spPr>
        <p:txBody>
          <a:bodyPr>
            <a:normAutofit fontScale="85000" lnSpcReduction="10000"/>
          </a:bodyPr>
          <a:lstStyle/>
          <a:p>
            <a:r>
              <a:rPr lang="en-GB" dirty="0"/>
              <a:t>309 children</a:t>
            </a:r>
          </a:p>
          <a:p>
            <a:r>
              <a:rPr lang="en-GB" dirty="0"/>
              <a:t>10 classes including nursery</a:t>
            </a:r>
          </a:p>
          <a:p>
            <a:r>
              <a:rPr lang="en-GB" dirty="0"/>
              <a:t>14% pupil premium</a:t>
            </a:r>
          </a:p>
          <a:p>
            <a:r>
              <a:rPr lang="en-GB" dirty="0"/>
              <a:t>9% EAL</a:t>
            </a:r>
          </a:p>
          <a:p>
            <a:r>
              <a:rPr lang="en-GB" dirty="0"/>
              <a:t>13% SEN</a:t>
            </a:r>
          </a:p>
          <a:p>
            <a:r>
              <a:rPr lang="en-GB" dirty="0"/>
              <a:t>Diverse catchment – large village - leafy green, affluent areas and pockets of extreme deprivation with high crime rate</a:t>
            </a:r>
          </a:p>
          <a:p>
            <a:r>
              <a:rPr lang="en-GB" dirty="0">
                <a:solidFill>
                  <a:schemeClr val="bg2">
                    <a:lumMod val="25000"/>
                  </a:schemeClr>
                </a:solidFill>
              </a:rPr>
              <a:t>According to the IDACI </a:t>
            </a:r>
            <a:r>
              <a:rPr lang="en-GB" b="0" i="0" dirty="0">
                <a:solidFill>
                  <a:schemeClr val="bg2">
                    <a:lumMod val="25000"/>
                  </a:schemeClr>
                </a:solidFill>
                <a:effectLst/>
                <a:highlight>
                  <a:srgbClr val="FFFFFF"/>
                </a:highlight>
              </a:rPr>
              <a:t>(Income Deprivation Affecting Children Index), the school serves a neighbourhood ranked 9,522 out of 32,844 neighbourhoods. It is important to note that within the community that we serve there is a central area that demonstrates significant deprivation comparable with areas nationally which puts our school in the 30% of most deprived neighbourhoods in the country in relation to this impacting children. In addition, this neighbourhood is the 8th most deprived in Test Valley and the most significant area of deprivation within the Romsey area.</a:t>
            </a:r>
          </a:p>
          <a:p>
            <a:r>
              <a:rPr lang="en-GB" dirty="0">
                <a:solidFill>
                  <a:schemeClr val="bg2">
                    <a:lumMod val="25000"/>
                  </a:schemeClr>
                </a:solidFill>
              </a:rPr>
              <a:t>At the last opportunity that the school performance could be compared nationally NBIS sat in the top 20% of all schools for ARE outcomes in Reading, Writing and Maths at the end of KS1. </a:t>
            </a:r>
          </a:p>
        </p:txBody>
      </p:sp>
    </p:spTree>
    <p:extLst>
      <p:ext uri="{BB962C8B-B14F-4D97-AF65-F5344CB8AC3E}">
        <p14:creationId xmlns:p14="http://schemas.microsoft.com/office/powerpoint/2010/main" val="206841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7D61-F054-D868-6847-C4F04A04103D}"/>
              </a:ext>
            </a:extLst>
          </p:cNvPr>
          <p:cNvSpPr>
            <a:spLocks noGrp="1"/>
          </p:cNvSpPr>
          <p:nvPr>
            <p:ph type="title"/>
          </p:nvPr>
        </p:nvSpPr>
        <p:spPr>
          <a:xfrm>
            <a:off x="1014686" y="2402889"/>
            <a:ext cx="8596668" cy="3296575"/>
          </a:xfrm>
        </p:spPr>
        <p:txBody>
          <a:bodyPr>
            <a:normAutofit/>
          </a:bodyPr>
          <a:lstStyle/>
          <a:p>
            <a:r>
              <a:rPr lang="en-GB" sz="9600" dirty="0"/>
              <a:t>Any questions? </a:t>
            </a:r>
          </a:p>
        </p:txBody>
      </p:sp>
    </p:spTree>
    <p:extLst>
      <p:ext uri="{BB962C8B-B14F-4D97-AF65-F5344CB8AC3E}">
        <p14:creationId xmlns:p14="http://schemas.microsoft.com/office/powerpoint/2010/main" val="241815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0189-445A-F040-9543-12C6F499ED0C}"/>
              </a:ext>
            </a:extLst>
          </p:cNvPr>
          <p:cNvSpPr>
            <a:spLocks noGrp="1"/>
          </p:cNvSpPr>
          <p:nvPr>
            <p:ph type="title"/>
          </p:nvPr>
        </p:nvSpPr>
        <p:spPr/>
        <p:txBody>
          <a:bodyPr/>
          <a:lstStyle/>
          <a:p>
            <a:r>
              <a:rPr lang="en-GB" dirty="0"/>
              <a:t>Promoting Parental Engagement</a:t>
            </a:r>
          </a:p>
        </p:txBody>
      </p:sp>
      <p:sp>
        <p:nvSpPr>
          <p:cNvPr id="3" name="Content Placeholder 2">
            <a:extLst>
              <a:ext uri="{FF2B5EF4-FFF2-40B4-BE49-F238E27FC236}">
                <a16:creationId xmlns:a16="http://schemas.microsoft.com/office/drawing/2014/main" id="{BDE0675A-D577-468F-49A4-1114F141486D}"/>
              </a:ext>
            </a:extLst>
          </p:cNvPr>
          <p:cNvSpPr>
            <a:spLocks noGrp="1"/>
          </p:cNvSpPr>
          <p:nvPr>
            <p:ph idx="1"/>
          </p:nvPr>
        </p:nvSpPr>
        <p:spPr/>
        <p:txBody>
          <a:bodyPr>
            <a:normAutofit/>
          </a:bodyPr>
          <a:lstStyle/>
          <a:p>
            <a:r>
              <a:rPr lang="en-GB" sz="3200" dirty="0"/>
              <a:t>Annual survey</a:t>
            </a:r>
          </a:p>
          <a:p>
            <a:r>
              <a:rPr lang="en-GB" sz="3200" dirty="0"/>
              <a:t>Family Links parenting course</a:t>
            </a:r>
          </a:p>
          <a:p>
            <a:r>
              <a:rPr lang="en-GB" sz="3200" dirty="0"/>
              <a:t>Community hub</a:t>
            </a:r>
          </a:p>
          <a:p>
            <a:r>
              <a:rPr lang="en-GB" sz="3200" dirty="0" err="1"/>
              <a:t>FoNBIS</a:t>
            </a:r>
            <a:r>
              <a:rPr lang="en-GB" sz="3200" dirty="0"/>
              <a:t> (PTA events)</a:t>
            </a:r>
          </a:p>
          <a:p>
            <a:r>
              <a:rPr lang="en-GB" sz="3200" dirty="0"/>
              <a:t>Culture of support available</a:t>
            </a:r>
          </a:p>
        </p:txBody>
      </p:sp>
    </p:spTree>
    <p:extLst>
      <p:ext uri="{BB962C8B-B14F-4D97-AF65-F5344CB8AC3E}">
        <p14:creationId xmlns:p14="http://schemas.microsoft.com/office/powerpoint/2010/main" val="365292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02CC2-CB0F-4520-BA42-0BE572CAD5DC}"/>
              </a:ext>
            </a:extLst>
          </p:cNvPr>
          <p:cNvSpPr>
            <a:spLocks noGrp="1"/>
          </p:cNvSpPr>
          <p:nvPr>
            <p:ph type="title"/>
          </p:nvPr>
        </p:nvSpPr>
        <p:spPr/>
        <p:txBody>
          <a:bodyPr/>
          <a:lstStyle/>
          <a:p>
            <a:r>
              <a:rPr lang="en-GB" dirty="0"/>
              <a:t>Why we send an annual survey to families</a:t>
            </a:r>
          </a:p>
        </p:txBody>
      </p:sp>
      <p:sp>
        <p:nvSpPr>
          <p:cNvPr id="3" name="Content Placeholder 2">
            <a:extLst>
              <a:ext uri="{FF2B5EF4-FFF2-40B4-BE49-F238E27FC236}">
                <a16:creationId xmlns:a16="http://schemas.microsoft.com/office/drawing/2014/main" id="{77B44B26-F03E-497E-851D-A88DE72429D7}"/>
              </a:ext>
            </a:extLst>
          </p:cNvPr>
          <p:cNvSpPr>
            <a:spLocks noGrp="1"/>
          </p:cNvSpPr>
          <p:nvPr>
            <p:ph idx="1"/>
          </p:nvPr>
        </p:nvSpPr>
        <p:spPr/>
        <p:txBody>
          <a:bodyPr/>
          <a:lstStyle/>
          <a:p>
            <a:r>
              <a:rPr lang="en-GB" sz="2800" dirty="0"/>
              <a:t>Understand the needs that our families have</a:t>
            </a:r>
          </a:p>
          <a:p>
            <a:r>
              <a:rPr lang="en-GB" sz="2800" dirty="0"/>
              <a:t>Shape the pupil premium strategy and pastoral action plan</a:t>
            </a:r>
          </a:p>
          <a:p>
            <a:r>
              <a:rPr lang="en-GB" sz="2800" dirty="0"/>
              <a:t>Help us decide what workshops to run for parents</a:t>
            </a:r>
          </a:p>
          <a:p>
            <a:r>
              <a:rPr lang="en-GB" sz="2800" dirty="0"/>
              <a:t>Understand priorities for families and background for children</a:t>
            </a:r>
          </a:p>
          <a:p>
            <a:pPr marL="0" indent="0">
              <a:buNone/>
            </a:pPr>
            <a:endParaRPr lang="en-GB" dirty="0"/>
          </a:p>
          <a:p>
            <a:endParaRPr lang="en-GB" dirty="0"/>
          </a:p>
        </p:txBody>
      </p:sp>
    </p:spTree>
    <p:extLst>
      <p:ext uri="{BB962C8B-B14F-4D97-AF65-F5344CB8AC3E}">
        <p14:creationId xmlns:p14="http://schemas.microsoft.com/office/powerpoint/2010/main" val="49787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7374-7E1A-40CD-946C-B98DCD13D949}"/>
              </a:ext>
            </a:extLst>
          </p:cNvPr>
          <p:cNvSpPr>
            <a:spLocks noGrp="1"/>
          </p:cNvSpPr>
          <p:nvPr>
            <p:ph type="title"/>
          </p:nvPr>
        </p:nvSpPr>
        <p:spPr/>
        <p:txBody>
          <a:bodyPr/>
          <a:lstStyle/>
          <a:p>
            <a:r>
              <a:rPr lang="en-GB" dirty="0"/>
              <a:t>What was the survey for 2024?</a:t>
            </a:r>
          </a:p>
        </p:txBody>
      </p:sp>
      <p:sp>
        <p:nvSpPr>
          <p:cNvPr id="3" name="Content Placeholder 2">
            <a:extLst>
              <a:ext uri="{FF2B5EF4-FFF2-40B4-BE49-F238E27FC236}">
                <a16:creationId xmlns:a16="http://schemas.microsoft.com/office/drawing/2014/main" id="{2BF49F46-B0DF-48F2-945B-7FE31494A632}"/>
              </a:ext>
            </a:extLst>
          </p:cNvPr>
          <p:cNvSpPr>
            <a:spLocks noGrp="1"/>
          </p:cNvSpPr>
          <p:nvPr>
            <p:ph idx="1"/>
          </p:nvPr>
        </p:nvSpPr>
        <p:spPr>
          <a:xfrm>
            <a:off x="677334" y="1308100"/>
            <a:ext cx="8987366" cy="5422899"/>
          </a:xfrm>
        </p:spPr>
        <p:txBody>
          <a:bodyPr>
            <a:normAutofit fontScale="92500" lnSpcReduction="20000"/>
          </a:bodyPr>
          <a:lstStyle/>
          <a:p>
            <a:r>
              <a:rPr lang="en-GB" dirty="0"/>
              <a:t>Are you eligible for pupil premium? </a:t>
            </a:r>
          </a:p>
          <a:p>
            <a:r>
              <a:rPr lang="en-GB" dirty="0"/>
              <a:t>Do you have any of these resources to support with home learning?</a:t>
            </a:r>
          </a:p>
          <a:p>
            <a:r>
              <a:rPr lang="en-GB" dirty="0"/>
              <a:t>Do you have internet access?</a:t>
            </a:r>
          </a:p>
          <a:p>
            <a:r>
              <a:rPr lang="en-GB" dirty="0"/>
              <a:t>Are you able to access an outdoor space? </a:t>
            </a:r>
          </a:p>
          <a:p>
            <a:r>
              <a:rPr lang="en-GB" dirty="0"/>
              <a:t>Do you have any of these resources in your home?</a:t>
            </a:r>
          </a:p>
          <a:p>
            <a:r>
              <a:rPr lang="en-GB" dirty="0"/>
              <a:t>How confident do you feel supporting your child with learning at home?</a:t>
            </a:r>
          </a:p>
          <a:p>
            <a:r>
              <a:rPr lang="en-GB" dirty="0"/>
              <a:t>If the school were to provide workshops for parents to support home learning, which would you be interested in? </a:t>
            </a:r>
          </a:p>
          <a:p>
            <a:r>
              <a:rPr lang="en-US" dirty="0"/>
              <a:t>When are you available to attend workshops?</a:t>
            </a:r>
            <a:endParaRPr lang="en-GB" dirty="0"/>
          </a:p>
          <a:p>
            <a:r>
              <a:rPr lang="en-GB" dirty="0"/>
              <a:t>Some families received food parcels from school during the pandemic.  We understand families might be finding it difficult to provide food for everyone now with the rising cost of living. Please let us know how you are feeling about this.</a:t>
            </a:r>
          </a:p>
          <a:p>
            <a:r>
              <a:rPr lang="en-GB" dirty="0"/>
              <a:t>Do you have a support network available when you need it? </a:t>
            </a:r>
          </a:p>
          <a:p>
            <a:r>
              <a:rPr lang="en-GB" dirty="0"/>
              <a:t>Unfortunately, we are all feeling the impact of rising energy prices and the cost of living increases.  Please let us know how this is making you feel and if we can support you in any way.</a:t>
            </a:r>
          </a:p>
          <a:p>
            <a:r>
              <a:rPr lang="en-GB" dirty="0"/>
              <a:t>Would you like the opportunity to talk with one of our pastoral team who support the whole family (Mrs Calder and Mrs Cundy)? </a:t>
            </a:r>
          </a:p>
        </p:txBody>
      </p:sp>
    </p:spTree>
    <p:extLst>
      <p:ext uri="{BB962C8B-B14F-4D97-AF65-F5344CB8AC3E}">
        <p14:creationId xmlns:p14="http://schemas.microsoft.com/office/powerpoint/2010/main" val="714280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CA50-5D21-451E-9F96-555D5E6F8D10}"/>
              </a:ext>
            </a:extLst>
          </p:cNvPr>
          <p:cNvSpPr>
            <a:spLocks noGrp="1"/>
          </p:cNvSpPr>
          <p:nvPr>
            <p:ph type="title"/>
          </p:nvPr>
        </p:nvSpPr>
        <p:spPr/>
        <p:txBody>
          <a:bodyPr/>
          <a:lstStyle/>
          <a:p>
            <a:r>
              <a:rPr lang="en-GB" dirty="0"/>
              <a:t>Headlines</a:t>
            </a:r>
          </a:p>
        </p:txBody>
      </p:sp>
      <p:sp>
        <p:nvSpPr>
          <p:cNvPr id="3" name="Content Placeholder 2">
            <a:extLst>
              <a:ext uri="{FF2B5EF4-FFF2-40B4-BE49-F238E27FC236}">
                <a16:creationId xmlns:a16="http://schemas.microsoft.com/office/drawing/2014/main" id="{526D600A-0D67-45D2-A322-A19A03189384}"/>
              </a:ext>
            </a:extLst>
          </p:cNvPr>
          <p:cNvSpPr>
            <a:spLocks noGrp="1"/>
          </p:cNvSpPr>
          <p:nvPr>
            <p:ph idx="1"/>
          </p:nvPr>
        </p:nvSpPr>
        <p:spPr>
          <a:xfrm>
            <a:off x="677334" y="1364974"/>
            <a:ext cx="8923866" cy="5124725"/>
          </a:xfrm>
        </p:spPr>
        <p:txBody>
          <a:bodyPr>
            <a:normAutofit fontScale="92500" lnSpcReduction="20000"/>
          </a:bodyPr>
          <a:lstStyle/>
          <a:p>
            <a:r>
              <a:rPr lang="en-GB" sz="2000" dirty="0"/>
              <a:t>183/259 (70.6%) families responded to the survey </a:t>
            </a:r>
          </a:p>
          <a:p>
            <a:r>
              <a:rPr lang="en-GB" sz="2000" dirty="0"/>
              <a:t>17 (9.2%) of families did not know if their child was eligible for PP. This is a reduction of 29.3% compared to last year</a:t>
            </a:r>
          </a:p>
          <a:p>
            <a:r>
              <a:rPr lang="en-GB" sz="2000" dirty="0"/>
              <a:t>13 (7.1%) of families only have access to public spaces  </a:t>
            </a:r>
          </a:p>
          <a:p>
            <a:r>
              <a:rPr lang="en-GB" sz="2000" dirty="0"/>
              <a:t>All families had a range of technology and resources for learning in the home </a:t>
            </a:r>
          </a:p>
          <a:p>
            <a:r>
              <a:rPr lang="en-GB" sz="2000" dirty="0"/>
              <a:t>All families had access to the internet </a:t>
            </a:r>
          </a:p>
          <a:p>
            <a:r>
              <a:rPr lang="en-GB" sz="2000" dirty="0"/>
              <a:t>4.3% (8) of families do not feel confident supporting learning at home. A reduction of 6% compared to last year </a:t>
            </a:r>
          </a:p>
          <a:p>
            <a:r>
              <a:rPr lang="en-GB" sz="2000" dirty="0"/>
              <a:t>48% of families would like parenting events in the evening (6.30pm)</a:t>
            </a:r>
          </a:p>
          <a:p>
            <a:r>
              <a:rPr lang="en-GB" sz="2000" dirty="0"/>
              <a:t>11 (6%) families still and 16 (8.7%) families sometimes need food parcels </a:t>
            </a:r>
          </a:p>
          <a:p>
            <a:r>
              <a:rPr lang="en-GB" sz="2000" dirty="0"/>
              <a:t>4 (2%) families need and 5 (2.7%) families sometimes need more support </a:t>
            </a:r>
          </a:p>
          <a:p>
            <a:r>
              <a:rPr lang="en-GB" sz="2000" dirty="0"/>
              <a:t>9.8% of families are concerned and may need support with the rising cost of living and 5.4% are worried and feel they need support</a:t>
            </a:r>
          </a:p>
          <a:p>
            <a:r>
              <a:rPr lang="en-US" sz="2000" dirty="0"/>
              <a:t>11 (6.8%) families said they would welcome a chance to speak with a member of the pastoral team. This is an increase of 6.8% compared to last year</a:t>
            </a:r>
            <a:endParaRPr lang="en-GB" sz="2000" dirty="0"/>
          </a:p>
        </p:txBody>
      </p:sp>
    </p:spTree>
    <p:extLst>
      <p:ext uri="{BB962C8B-B14F-4D97-AF65-F5344CB8AC3E}">
        <p14:creationId xmlns:p14="http://schemas.microsoft.com/office/powerpoint/2010/main" val="360736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4C6E-5C91-4A39-A123-D30E71223F5A}"/>
              </a:ext>
            </a:extLst>
          </p:cNvPr>
          <p:cNvSpPr>
            <a:spLocks noGrp="1"/>
          </p:cNvSpPr>
          <p:nvPr>
            <p:ph type="title"/>
          </p:nvPr>
        </p:nvSpPr>
        <p:spPr/>
        <p:txBody>
          <a:bodyPr/>
          <a:lstStyle/>
          <a:p>
            <a:r>
              <a:rPr lang="en-GB" dirty="0"/>
              <a:t>Magnitude of disadvantage </a:t>
            </a:r>
          </a:p>
        </p:txBody>
      </p:sp>
      <p:pic>
        <p:nvPicPr>
          <p:cNvPr id="3" name="Picture 2">
            <a:extLst>
              <a:ext uri="{FF2B5EF4-FFF2-40B4-BE49-F238E27FC236}">
                <a16:creationId xmlns:a16="http://schemas.microsoft.com/office/drawing/2014/main" id="{E1880734-9650-42A6-892D-CE3C517629B6}"/>
              </a:ext>
            </a:extLst>
          </p:cNvPr>
          <p:cNvPicPr>
            <a:picLocks noChangeAspect="1"/>
          </p:cNvPicPr>
          <p:nvPr/>
        </p:nvPicPr>
        <p:blipFill rotWithShape="1">
          <a:blip r:embed="rId3"/>
          <a:srcRect l="4337" r="2583"/>
          <a:stretch/>
        </p:blipFill>
        <p:spPr>
          <a:xfrm>
            <a:off x="1589737" y="1552738"/>
            <a:ext cx="6771861" cy="5305262"/>
          </a:xfrm>
          <a:prstGeom prst="rect">
            <a:avLst/>
          </a:prstGeom>
        </p:spPr>
      </p:pic>
    </p:spTree>
    <p:extLst>
      <p:ext uri="{BB962C8B-B14F-4D97-AF65-F5344CB8AC3E}">
        <p14:creationId xmlns:p14="http://schemas.microsoft.com/office/powerpoint/2010/main" val="288972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2797F8-6FF3-426E-807C-BB601AE8B3DE}"/>
              </a:ext>
            </a:extLst>
          </p:cNvPr>
          <p:cNvGraphicFramePr>
            <a:graphicFrameLocks noGrp="1"/>
          </p:cNvGraphicFramePr>
          <p:nvPr>
            <p:extLst>
              <p:ext uri="{D42A27DB-BD31-4B8C-83A1-F6EECF244321}">
                <p14:modId xmlns:p14="http://schemas.microsoft.com/office/powerpoint/2010/main" val="4260108640"/>
              </p:ext>
            </p:extLst>
          </p:nvPr>
        </p:nvGraphicFramePr>
        <p:xfrm>
          <a:off x="536161" y="494505"/>
          <a:ext cx="8547100" cy="5868990"/>
        </p:xfrm>
        <a:graphic>
          <a:graphicData uri="http://schemas.openxmlformats.org/drawingml/2006/table">
            <a:tbl>
              <a:tblPr firstRow="1" bandRow="1">
                <a:tableStyleId>{5C22544A-7EE6-4342-B048-85BDC9FD1C3A}</a:tableStyleId>
              </a:tblPr>
              <a:tblGrid>
                <a:gridCol w="4273550">
                  <a:extLst>
                    <a:ext uri="{9D8B030D-6E8A-4147-A177-3AD203B41FA5}">
                      <a16:colId xmlns:a16="http://schemas.microsoft.com/office/drawing/2014/main" val="2797629573"/>
                    </a:ext>
                  </a:extLst>
                </a:gridCol>
                <a:gridCol w="4273550">
                  <a:extLst>
                    <a:ext uri="{9D8B030D-6E8A-4147-A177-3AD203B41FA5}">
                      <a16:colId xmlns:a16="http://schemas.microsoft.com/office/drawing/2014/main" val="684164770"/>
                    </a:ext>
                  </a:extLst>
                </a:gridCol>
              </a:tblGrid>
              <a:tr h="1312928">
                <a:tc>
                  <a:txBody>
                    <a:bodyPr/>
                    <a:lstStyle/>
                    <a:p>
                      <a:r>
                        <a:rPr lang="en-GB" sz="2000" dirty="0"/>
                        <a:t>Headline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183 responded to survey. Reduction of 68 compared to last year. </a:t>
                      </a:r>
                    </a:p>
                    <a:p>
                      <a:endParaRPr lang="en-GB" sz="2000" dirty="0"/>
                    </a:p>
                  </a:txBody>
                  <a:tcPr/>
                </a:tc>
                <a:extLst>
                  <a:ext uri="{0D108BD9-81ED-4DB2-BD59-A6C34878D82A}">
                    <a16:rowId xmlns:a16="http://schemas.microsoft.com/office/drawing/2014/main" val="2812738554"/>
                  </a:ext>
                </a:extLst>
              </a:tr>
              <a:tr h="1165511">
                <a:tc>
                  <a:txBody>
                    <a:bodyPr/>
                    <a:lstStyle/>
                    <a:p>
                      <a:r>
                        <a:rPr lang="en-GB" sz="2000" dirty="0"/>
                        <a:t>Implications for our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We are not reaching as many families as before</a:t>
                      </a:r>
                    </a:p>
                    <a:p>
                      <a:endParaRPr lang="en-GB" sz="2000" dirty="0"/>
                    </a:p>
                  </a:txBody>
                  <a:tcPr/>
                </a:tc>
                <a:extLst>
                  <a:ext uri="{0D108BD9-81ED-4DB2-BD59-A6C34878D82A}">
                    <a16:rowId xmlns:a16="http://schemas.microsoft.com/office/drawing/2014/main" val="4201263409"/>
                  </a:ext>
                </a:extLst>
              </a:tr>
              <a:tr h="1165511">
                <a:tc>
                  <a:txBody>
                    <a:bodyPr/>
                    <a:lstStyle/>
                    <a:p>
                      <a:r>
                        <a:rPr lang="en-US" sz="2000" dirty="0"/>
                        <a:t>What have we done so far?</a:t>
                      </a:r>
                      <a:endParaRPr lang="en-GB" sz="2000" dirty="0"/>
                    </a:p>
                  </a:txBody>
                  <a:tcPr/>
                </a:tc>
                <a:tc>
                  <a:txBody>
                    <a:bodyPr/>
                    <a:lstStyle/>
                    <a:p>
                      <a:r>
                        <a:rPr lang="en-US" sz="2000" dirty="0"/>
                        <a:t>We tried communicating this before the summer holidays to action responses earlier but its possible there were too many communications to parents at the end of term and this contributed to lower response rates. </a:t>
                      </a:r>
                      <a:endParaRPr lang="en-GB" sz="2000" dirty="0"/>
                    </a:p>
                  </a:txBody>
                  <a:tcPr/>
                </a:tc>
                <a:extLst>
                  <a:ext uri="{0D108BD9-81ED-4DB2-BD59-A6C34878D82A}">
                    <a16:rowId xmlns:a16="http://schemas.microsoft.com/office/drawing/2014/main" val="2896438503"/>
                  </a:ext>
                </a:extLst>
              </a:tr>
              <a:tr h="1165511">
                <a:tc>
                  <a:txBody>
                    <a:bodyPr/>
                    <a:lstStyle/>
                    <a:p>
                      <a:r>
                        <a:rPr lang="en-US" sz="2000" dirty="0"/>
                        <a:t>Next steps</a:t>
                      </a:r>
                      <a:endParaRPr lang="en-GB" sz="2000" dirty="0"/>
                    </a:p>
                  </a:txBody>
                  <a:tcPr/>
                </a:tc>
                <a:tc>
                  <a:txBody>
                    <a:bodyPr/>
                    <a:lstStyle/>
                    <a:p>
                      <a:r>
                        <a:rPr lang="en-US" sz="2000" dirty="0"/>
                        <a:t>Plan when survey should be sent to </a:t>
                      </a:r>
                      <a:r>
                        <a:rPr lang="en-US" sz="2000" dirty="0" err="1"/>
                        <a:t>maximise</a:t>
                      </a:r>
                      <a:r>
                        <a:rPr lang="en-US" sz="2000" dirty="0"/>
                        <a:t> response rate but also efficiency of actions. </a:t>
                      </a:r>
                      <a:endParaRPr lang="en-GB" sz="2000" dirty="0"/>
                    </a:p>
                  </a:txBody>
                  <a:tcPr/>
                </a:tc>
                <a:extLst>
                  <a:ext uri="{0D108BD9-81ED-4DB2-BD59-A6C34878D82A}">
                    <a16:rowId xmlns:a16="http://schemas.microsoft.com/office/drawing/2014/main" val="612986773"/>
                  </a:ext>
                </a:extLst>
              </a:tr>
            </a:tbl>
          </a:graphicData>
        </a:graphic>
      </p:graphicFrame>
      <p:pic>
        <p:nvPicPr>
          <p:cNvPr id="2" name="Picture 1">
            <a:extLst>
              <a:ext uri="{FF2B5EF4-FFF2-40B4-BE49-F238E27FC236}">
                <a16:creationId xmlns:a16="http://schemas.microsoft.com/office/drawing/2014/main" id="{02555A8F-5DC0-4710-B6D6-813C77237D90}"/>
              </a:ext>
            </a:extLst>
          </p:cNvPr>
          <p:cNvPicPr>
            <a:picLocks noChangeAspect="1"/>
          </p:cNvPicPr>
          <p:nvPr/>
        </p:nvPicPr>
        <p:blipFill>
          <a:blip r:embed="rId3"/>
          <a:stretch>
            <a:fillRect/>
          </a:stretch>
        </p:blipFill>
        <p:spPr>
          <a:xfrm>
            <a:off x="9705009" y="172278"/>
            <a:ext cx="2235200" cy="1676400"/>
          </a:xfrm>
          <a:prstGeom prst="rect">
            <a:avLst/>
          </a:prstGeom>
        </p:spPr>
      </p:pic>
    </p:spTree>
    <p:extLst>
      <p:ext uri="{BB962C8B-B14F-4D97-AF65-F5344CB8AC3E}">
        <p14:creationId xmlns:p14="http://schemas.microsoft.com/office/powerpoint/2010/main" val="175301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2797F8-6FF3-426E-807C-BB601AE8B3DE}"/>
              </a:ext>
            </a:extLst>
          </p:cNvPr>
          <p:cNvGraphicFramePr>
            <a:graphicFrameLocks noGrp="1"/>
          </p:cNvGraphicFramePr>
          <p:nvPr>
            <p:extLst>
              <p:ext uri="{D42A27DB-BD31-4B8C-83A1-F6EECF244321}">
                <p14:modId xmlns:p14="http://schemas.microsoft.com/office/powerpoint/2010/main" val="1811750528"/>
              </p:ext>
            </p:extLst>
          </p:nvPr>
        </p:nvGraphicFramePr>
        <p:xfrm>
          <a:off x="469900" y="943638"/>
          <a:ext cx="8547100" cy="3537968"/>
        </p:xfrm>
        <a:graphic>
          <a:graphicData uri="http://schemas.openxmlformats.org/drawingml/2006/table">
            <a:tbl>
              <a:tblPr firstRow="1" bandRow="1">
                <a:tableStyleId>{5C22544A-7EE6-4342-B048-85BDC9FD1C3A}</a:tableStyleId>
              </a:tblPr>
              <a:tblGrid>
                <a:gridCol w="4273550">
                  <a:extLst>
                    <a:ext uri="{9D8B030D-6E8A-4147-A177-3AD203B41FA5}">
                      <a16:colId xmlns:a16="http://schemas.microsoft.com/office/drawing/2014/main" val="2797629573"/>
                    </a:ext>
                  </a:extLst>
                </a:gridCol>
                <a:gridCol w="4273550">
                  <a:extLst>
                    <a:ext uri="{9D8B030D-6E8A-4147-A177-3AD203B41FA5}">
                      <a16:colId xmlns:a16="http://schemas.microsoft.com/office/drawing/2014/main" val="684164770"/>
                    </a:ext>
                  </a:extLst>
                </a:gridCol>
              </a:tblGrid>
              <a:tr h="1312928">
                <a:tc>
                  <a:txBody>
                    <a:bodyPr/>
                    <a:lstStyle/>
                    <a:p>
                      <a:r>
                        <a:rPr lang="en-GB" sz="2000" dirty="0"/>
                        <a:t>Headline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9.2% of families did not know if their child was eligible for PP</a:t>
                      </a:r>
                    </a:p>
                    <a:p>
                      <a:endParaRPr lang="en-GB" sz="2000" dirty="0"/>
                    </a:p>
                  </a:txBody>
                  <a:tcPr/>
                </a:tc>
                <a:extLst>
                  <a:ext uri="{0D108BD9-81ED-4DB2-BD59-A6C34878D82A}">
                    <a16:rowId xmlns:a16="http://schemas.microsoft.com/office/drawing/2014/main" val="2812738554"/>
                  </a:ext>
                </a:extLst>
              </a:tr>
              <a:tr h="1165511">
                <a:tc>
                  <a:txBody>
                    <a:bodyPr/>
                    <a:lstStyle/>
                    <a:p>
                      <a:r>
                        <a:rPr lang="en-GB" sz="2000" dirty="0"/>
                        <a:t>Implications for our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This is a reduction of 29.3% from last year! The communication to parents, data collection sheets and information on the website seems to have helped increase parental awareness of PP. </a:t>
                      </a:r>
                    </a:p>
                    <a:p>
                      <a:endParaRPr lang="en-GB" sz="2000" dirty="0"/>
                    </a:p>
                  </a:txBody>
                  <a:tcPr/>
                </a:tc>
                <a:extLst>
                  <a:ext uri="{0D108BD9-81ED-4DB2-BD59-A6C34878D82A}">
                    <a16:rowId xmlns:a16="http://schemas.microsoft.com/office/drawing/2014/main" val="4201263409"/>
                  </a:ext>
                </a:extLst>
              </a:tr>
            </a:tbl>
          </a:graphicData>
        </a:graphic>
      </p:graphicFrame>
      <p:pic>
        <p:nvPicPr>
          <p:cNvPr id="5" name="Picture 4">
            <a:extLst>
              <a:ext uri="{FF2B5EF4-FFF2-40B4-BE49-F238E27FC236}">
                <a16:creationId xmlns:a16="http://schemas.microsoft.com/office/drawing/2014/main" id="{47D13729-128B-412D-AFD1-D48981AB29CC}"/>
              </a:ext>
            </a:extLst>
          </p:cNvPr>
          <p:cNvPicPr>
            <a:picLocks noChangeAspect="1"/>
          </p:cNvPicPr>
          <p:nvPr/>
        </p:nvPicPr>
        <p:blipFill>
          <a:blip r:embed="rId3"/>
          <a:stretch>
            <a:fillRect/>
          </a:stretch>
        </p:blipFill>
        <p:spPr>
          <a:xfrm>
            <a:off x="9537700" y="0"/>
            <a:ext cx="2273300" cy="2273300"/>
          </a:xfrm>
          <a:prstGeom prst="rect">
            <a:avLst/>
          </a:prstGeom>
        </p:spPr>
      </p:pic>
    </p:spTree>
    <p:extLst>
      <p:ext uri="{BB962C8B-B14F-4D97-AF65-F5344CB8AC3E}">
        <p14:creationId xmlns:p14="http://schemas.microsoft.com/office/powerpoint/2010/main" val="40306873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d21e93-2ea0-4d01-9356-692f44bf55a6">
      <Terms xmlns="http://schemas.microsoft.com/office/infopath/2007/PartnerControls"/>
    </lcf76f155ced4ddcb4097134ff3c332f>
    <TaxCatchAll xmlns="e0be52f6-0711-44fa-9ae5-4c136477ab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4416BCA74E7F4EBA332B6C2A3AC957" ma:contentTypeVersion="15" ma:contentTypeDescription="Create a new document." ma:contentTypeScope="" ma:versionID="002b97bfe2bdd68afedbe7455228a042">
  <xsd:schema xmlns:xsd="http://www.w3.org/2001/XMLSchema" xmlns:xs="http://www.w3.org/2001/XMLSchema" xmlns:p="http://schemas.microsoft.com/office/2006/metadata/properties" xmlns:ns2="36d21e93-2ea0-4d01-9356-692f44bf55a6" xmlns:ns3="e0be52f6-0711-44fa-9ae5-4c136477ab52" targetNamespace="http://schemas.microsoft.com/office/2006/metadata/properties" ma:root="true" ma:fieldsID="9e7c455d782305206ec3804cc87f558b" ns2:_="" ns3:_="">
    <xsd:import namespace="36d21e93-2ea0-4d01-9356-692f44bf55a6"/>
    <xsd:import namespace="e0be52f6-0711-44fa-9ae5-4c136477ab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21e93-2ea0-4d01-9356-692f44bf5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2f68824-bc3d-4cb6-86d4-39150cced34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be52f6-0711-44fa-9ae5-4c136477ab5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383087c-a996-4c36-ae21-9fa29340317a}" ma:internalName="TaxCatchAll" ma:showField="CatchAllData" ma:web="e0be52f6-0711-44fa-9ae5-4c136477ab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ABE89A-DB4E-4762-AAAD-CDDC1785DE74}">
  <ds:schemaRefs>
    <ds:schemaRef ds:uri="http://purl.org/dc/dcmitype/"/>
    <ds:schemaRef ds:uri="http://schemas.microsoft.com/office/2006/documentManagement/types"/>
    <ds:schemaRef ds:uri="e0be52f6-0711-44fa-9ae5-4c136477ab52"/>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36d21e93-2ea0-4d01-9356-692f44bf55a6"/>
  </ds:schemaRefs>
</ds:datastoreItem>
</file>

<file path=customXml/itemProps2.xml><?xml version="1.0" encoding="utf-8"?>
<ds:datastoreItem xmlns:ds="http://schemas.openxmlformats.org/officeDocument/2006/customXml" ds:itemID="{8C38E582-E302-441E-8490-92A47DA153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d21e93-2ea0-4d01-9356-692f44bf55a6"/>
    <ds:schemaRef ds:uri="e0be52f6-0711-44fa-9ae5-4c136477a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F7D60B-8A53-4826-A575-9D8CB0F93D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311</TotalTime>
  <Words>2147</Words>
  <Application>Microsoft Office PowerPoint</Application>
  <PresentationFormat>Widescreen</PresentationFormat>
  <Paragraphs>164</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Trebuchet MS</vt:lpstr>
      <vt:lpstr>Wingdings 3</vt:lpstr>
      <vt:lpstr>Facet</vt:lpstr>
      <vt:lpstr>Tackling educational disadvantage through promoting parental engagement</vt:lpstr>
      <vt:lpstr>North Baddesley Infant School and Nursery Context</vt:lpstr>
      <vt:lpstr>Promoting Parental Engagement</vt:lpstr>
      <vt:lpstr>Why we send an annual survey to families</vt:lpstr>
      <vt:lpstr>What was the survey for 2024?</vt:lpstr>
      <vt:lpstr>Headlines</vt:lpstr>
      <vt:lpstr>Magnitude of disadvantage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vt:lpstr>
      <vt:lpstr>Family Links Parenting Course</vt:lpstr>
      <vt:lpstr>Family Links Parenting Course</vt:lpstr>
      <vt:lpstr>Family Events</vt:lpstr>
      <vt:lpstr>Ad hoc support</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for Families</dc:title>
  <dc:creator>Staff - Beth  Waters</dc:creator>
  <cp:lastModifiedBy>Longmore, Laura</cp:lastModifiedBy>
  <cp:revision>21</cp:revision>
  <cp:lastPrinted>2024-06-24T13:14:38Z</cp:lastPrinted>
  <dcterms:created xsi:type="dcterms:W3CDTF">2022-11-10T10:37:07Z</dcterms:created>
  <dcterms:modified xsi:type="dcterms:W3CDTF">2024-07-05T08:48:26Z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0x0101007A4416BCA74E7F4EBA332B6C2A3AC957</vt:lpwstr>
  </property>
  <property fmtid="{D5CDD505-2E9C-101B-9397-08002B2CF9AE}" pid="3" name="Order">
    <vt:r8>168200</vt:r8>
  </property>
  <property fmtid="{D5CDD505-2E9C-101B-9397-08002B2CF9AE}" pid="4" name="MediaServiceImageTags">
    <vt:lpwstr/>
  </property>
</Properties>
</file>