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260" r:id="rId2"/>
    <p:sldId id="281" r:id="rId3"/>
    <p:sldId id="261" r:id="rId4"/>
    <p:sldId id="269" r:id="rId5"/>
    <p:sldId id="270" r:id="rId6"/>
    <p:sldId id="263" r:id="rId7"/>
    <p:sldId id="265" r:id="rId8"/>
    <p:sldId id="257" r:id="rId9"/>
    <p:sldId id="272" r:id="rId10"/>
    <p:sldId id="271" r:id="rId11"/>
    <p:sldId id="273" r:id="rId12"/>
    <p:sldId id="274" r:id="rId13"/>
    <p:sldId id="275" r:id="rId14"/>
    <p:sldId id="282" r:id="rId15"/>
    <p:sldId id="278" r:id="rId16"/>
    <p:sldId id="279" r:id="rId17"/>
    <p:sldId id="268" r:id="rId18"/>
    <p:sldId id="280" r:id="rId19"/>
    <p:sldId id="276" r:id="rId20"/>
    <p:sldId id="266" r:id="rId21"/>
    <p:sldId id="264" r:id="rId22"/>
    <p:sldId id="258"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2" autoAdjust="0"/>
    <p:restoredTop sz="72913" autoAdjust="0"/>
  </p:normalViewPr>
  <p:slideViewPr>
    <p:cSldViewPr snapToGrid="0">
      <p:cViewPr varScale="1">
        <p:scale>
          <a:sx n="52" d="100"/>
          <a:sy n="52" d="100"/>
        </p:scale>
        <p:origin x="12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A5BA53-56CB-4B9A-A52A-3F61262999C1}" type="datetimeFigureOut">
              <a:rPr lang="en-GB" smtClean="0"/>
              <a:t>22/02/2023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DB6B73-3AFB-4F92-BEC9-D016FEE8384C}" type="slidenum">
              <a:rPr lang="en-GB" smtClean="0"/>
              <a:t>‹#›</a:t>
            </a:fld>
            <a:endParaRPr lang="en-GB"/>
          </a:p>
        </p:txBody>
      </p:sp>
    </p:spTree>
    <p:extLst>
      <p:ext uri="{BB962C8B-B14F-4D97-AF65-F5344CB8AC3E}">
        <p14:creationId xmlns:p14="http://schemas.microsoft.com/office/powerpoint/2010/main" val="229650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research-review-series-geography/research-review-series-geography#fn: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rymyatt.com/blog/curriculum-pace-slow-philosoph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research-review-series-geography/research-review-series-geograph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rymyatt.com/blog/curriculum-pace-slow-philosoph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research-review-series-geography/research-review-series-geograph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arymyatt.com/blog/beautiful-work-23feb2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rymyatt.com/blog/no-one-wants-to-feel-like-a-mupp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about me…I am </a:t>
            </a:r>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1</a:t>
            </a:fld>
            <a:endParaRPr lang="en-GB"/>
          </a:p>
        </p:txBody>
      </p:sp>
    </p:spTree>
    <p:extLst>
      <p:ext uri="{BB962C8B-B14F-4D97-AF65-F5344CB8AC3E}">
        <p14:creationId xmlns:p14="http://schemas.microsoft.com/office/powerpoint/2010/main" val="295898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19</a:t>
            </a:fld>
            <a:endParaRPr lang="en-GB"/>
          </a:p>
        </p:txBody>
      </p:sp>
    </p:spTree>
    <p:extLst>
      <p:ext uri="{BB962C8B-B14F-4D97-AF65-F5344CB8AC3E}">
        <p14:creationId xmlns:p14="http://schemas.microsoft.com/office/powerpoint/2010/main" val="30888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https://www.amazon.co.uk/Effective-Innovation-Secondary-Geography-Curriculum/dp/0415519063?asin=0415519063&amp;revisionId=&amp;format=4&amp;depth=1 </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20</a:t>
            </a:fld>
            <a:endParaRPr lang="en-GB"/>
          </a:p>
        </p:txBody>
      </p:sp>
    </p:spTree>
    <p:extLst>
      <p:ext uri="{BB962C8B-B14F-4D97-AF65-F5344CB8AC3E}">
        <p14:creationId xmlns:p14="http://schemas.microsoft.com/office/powerpoint/2010/main" val="80484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B0C0C"/>
                </a:solidFill>
                <a:effectLst/>
                <a:latin typeface="Arial" panose="020B0604020202020204" pitchFamily="34" charset="0"/>
                <a:ea typeface="Times New Roman" panose="02020603050405020304" pitchFamily="18" charset="0"/>
              </a:rPr>
              <a:t>In the United Kingdom, the Quality Assurance Agency for Higher Education has set out geography as:</a:t>
            </a:r>
            <a:r>
              <a:rPr lang="en-GB" sz="1800" u="sng" baseline="30000" dirty="0">
                <a:solidFill>
                  <a:srgbClr val="1D70B8"/>
                </a:solidFill>
                <a:effectLst/>
                <a:latin typeface="Arial" panose="020B0604020202020204" pitchFamily="34" charset="0"/>
                <a:ea typeface="Times New Roman" panose="02020603050405020304" pitchFamily="18" charset="0"/>
                <a:hlinkClick r:id="rId3"/>
              </a:rPr>
              <a:t>[footnote 7]</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21</a:t>
            </a:fld>
            <a:endParaRPr lang="en-GB"/>
          </a:p>
        </p:txBody>
      </p:sp>
    </p:spTree>
    <p:extLst>
      <p:ext uri="{BB962C8B-B14F-4D97-AF65-F5344CB8AC3E}">
        <p14:creationId xmlns:p14="http://schemas.microsoft.com/office/powerpoint/2010/main" val="187661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effectLst/>
                <a:hlinkClick r:id="rId3"/>
              </a:rPr>
              <a:t>Curriculum pace — Mary Myatt Learning</a:t>
            </a:r>
            <a:r>
              <a:rPr lang="en-GB" sz="1200" dirty="0">
                <a:effectLst/>
              </a:rPr>
              <a:t>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22</a:t>
            </a:fld>
            <a:endParaRPr lang="en-GB"/>
          </a:p>
        </p:txBody>
      </p:sp>
    </p:spTree>
    <p:extLst>
      <p:ext uri="{BB962C8B-B14F-4D97-AF65-F5344CB8AC3E}">
        <p14:creationId xmlns:p14="http://schemas.microsoft.com/office/powerpoint/2010/main" val="229495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Enser</a:t>
            </a:r>
            <a:r>
              <a:rPr lang="en-US" dirty="0"/>
              <a:t> rips apart the idea that ‘anything is Geography’. When I started teaching I remember plotting where premium league football teams played in order to play into the interests of students or teach about sweatshops in Bangladesh in order that pupils might change their purchasing habits or look at the geography of crime by building empathy for different stakeholders. The point wasn’t what you are teaching but what the outcome of your teaching was. This is no longer the case. We are being asked for breadth and depth of the curriculum and therefore we do in fact need to know what Geography actually is. To develop a clear and powerful curriculum we need a clear understanding of what Geography actually is. </a:t>
            </a:r>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3</a:t>
            </a:fld>
            <a:endParaRPr lang="en-GB"/>
          </a:p>
        </p:txBody>
      </p:sp>
    </p:spTree>
    <p:extLst>
      <p:ext uri="{BB962C8B-B14F-4D97-AF65-F5344CB8AC3E}">
        <p14:creationId xmlns:p14="http://schemas.microsoft.com/office/powerpoint/2010/main" val="371288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Research review series: geography - GOV.UK (www.gov.uk)</a:t>
            </a:r>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4</a:t>
            </a:fld>
            <a:endParaRPr lang="en-GB"/>
          </a:p>
        </p:txBody>
      </p:sp>
    </p:spTree>
    <p:extLst>
      <p:ext uri="{BB962C8B-B14F-4D97-AF65-F5344CB8AC3E}">
        <p14:creationId xmlns:p14="http://schemas.microsoft.com/office/powerpoint/2010/main" val="70502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effectLst/>
                <a:hlinkClick r:id="rId3"/>
              </a:rPr>
              <a:t>Curriculum pace — Mary Myatt Learning</a:t>
            </a:r>
            <a:r>
              <a:rPr lang="en-GB" sz="1200" dirty="0">
                <a:effectLst/>
              </a:rPr>
              <a:t>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5</a:t>
            </a:fld>
            <a:endParaRPr lang="en-GB"/>
          </a:p>
        </p:txBody>
      </p:sp>
    </p:spTree>
    <p:extLst>
      <p:ext uri="{BB962C8B-B14F-4D97-AF65-F5344CB8AC3E}">
        <p14:creationId xmlns:p14="http://schemas.microsoft.com/office/powerpoint/2010/main" val="377498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what I identified about this SOW</a:t>
            </a:r>
          </a:p>
          <a:p>
            <a:r>
              <a:rPr lang="en-US" dirty="0">
                <a:solidFill>
                  <a:schemeClr val="bg1"/>
                </a:solidFill>
              </a:rPr>
              <a:t>Interleaving?</a:t>
            </a:r>
          </a:p>
          <a:p>
            <a:r>
              <a:rPr lang="en-US" dirty="0">
                <a:solidFill>
                  <a:schemeClr val="bg1"/>
                </a:solidFill>
              </a:rPr>
              <a:t>Depth?</a:t>
            </a:r>
          </a:p>
          <a:p>
            <a:r>
              <a:rPr lang="en-US" dirty="0">
                <a:solidFill>
                  <a:schemeClr val="bg1"/>
                </a:solidFill>
              </a:rPr>
              <a:t>Breadth?</a:t>
            </a:r>
          </a:p>
          <a:p>
            <a:r>
              <a:rPr lang="en-US" dirty="0">
                <a:solidFill>
                  <a:schemeClr val="bg1"/>
                </a:solidFill>
              </a:rPr>
              <a:t>Causal relationship </a:t>
            </a:r>
            <a:r>
              <a:rPr lang="en-US" dirty="0" err="1">
                <a:solidFill>
                  <a:schemeClr val="bg1"/>
                </a:solidFill>
              </a:rPr>
              <a:t>ie</a:t>
            </a:r>
            <a:r>
              <a:rPr lang="en-US" dirty="0">
                <a:solidFill>
                  <a:schemeClr val="bg1"/>
                </a:solidFill>
              </a:rPr>
              <a:t>: weather and biomes</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6</a:t>
            </a:fld>
            <a:endParaRPr lang="en-GB"/>
          </a:p>
        </p:txBody>
      </p:sp>
    </p:spTree>
    <p:extLst>
      <p:ext uri="{BB962C8B-B14F-4D97-AF65-F5344CB8AC3E}">
        <p14:creationId xmlns:p14="http://schemas.microsoft.com/office/powerpoint/2010/main" val="79503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en-GB" sz="18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Based on the above, high-quality geography education may have the following features </a:t>
            </a:r>
            <a:r>
              <a:rPr lang="en-GB"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Research review series: geography - GOV.UK (www.gov.uk)</a:t>
            </a:r>
            <a:endParaRPr lang="en-GB" sz="2800" dirty="0"/>
          </a:p>
          <a:p>
            <a:pPr marL="0" marR="0" lvl="0" indent="0" algn="l" defTabSz="914400" rtl="0" eaLnBrk="1" fontAlgn="auto" latinLnBrk="0" hangingPunct="0">
              <a:lnSpc>
                <a:spcPts val="1800"/>
              </a:lnSpc>
              <a:spcBef>
                <a:spcPts val="1800"/>
              </a:spcBef>
              <a:spcAft>
                <a:spcPts val="50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fontAlgn="t">
              <a:spcBef>
                <a:spcPts val="0"/>
              </a:spcBef>
              <a:spcAft>
                <a:spcPts val="0"/>
              </a:spcAft>
            </a:pPr>
            <a:endParaRPr lang="en-GB" sz="2800" b="0" i="0" u="none" strike="noStrike" dirty="0">
              <a:effectLst/>
              <a:latin typeface="Arial" panose="020B0604020202020204" pitchFamily="34" charset="0"/>
            </a:endParaRPr>
          </a:p>
          <a:p>
            <a:pPr algn="l" fontAlgn="t">
              <a:spcBef>
                <a:spcPts val="0"/>
              </a:spcBef>
              <a:spcAft>
                <a:spcPts val="0"/>
              </a:spcAft>
            </a:pPr>
            <a:r>
              <a:rPr lang="en-GB" sz="18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few questions: do we provide enough opportunities for our pupils to produce beautiful work? Do they have the chance to polish and refine something? Are they clear about what good work looks like? Have they been inspired by the finished work of others? How often do pupils get the chance to produce work for a real audience? Are there opportunities for multiple drafts, punctuated with honest and specific feedback? </a:t>
            </a:r>
            <a:r>
              <a:rPr lang="en-GB" sz="1800" b="0" i="0" u="sng"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Beautiful work — Mary Myatt Learning</a:t>
            </a:r>
            <a:endParaRPr lang="en-GB" sz="2800" b="0" i="0" u="none" strike="noStrike" dirty="0">
              <a:effectLst/>
              <a:latin typeface="Arial" panose="020B0604020202020204" pitchFamily="34" charset="0"/>
            </a:endParaRPr>
          </a:p>
          <a:p>
            <a:pPr hangingPunct="0">
              <a:lnSpc>
                <a:spcPts val="1800"/>
              </a:lnSpc>
              <a:spcBef>
                <a:spcPts val="1800"/>
              </a:spcBef>
              <a:spcAft>
                <a:spcPts val="500"/>
              </a:spcAft>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7</a:t>
            </a:fld>
            <a:endParaRPr lang="en-GB"/>
          </a:p>
        </p:txBody>
      </p:sp>
    </p:spTree>
    <p:extLst>
      <p:ext uri="{BB962C8B-B14F-4D97-AF65-F5344CB8AC3E}">
        <p14:creationId xmlns:p14="http://schemas.microsoft.com/office/powerpoint/2010/main" val="10286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ts val="1000"/>
              <a:buFont typeface="Symbol" panose="05050102010706020507" pitchFamily="18" charset="2"/>
              <a:buNone/>
              <a:tabLst>
                <a:tab pos="457200" algn="l"/>
              </a:tabLst>
            </a:pPr>
            <a:r>
              <a:rPr lang="en-GB" sz="1450" dirty="0">
                <a:solidFill>
                  <a:srgbClr val="0B0C0C"/>
                </a:solidFill>
                <a:effectLst/>
                <a:latin typeface="Arial" panose="020B0604020202020204" pitchFamily="34" charset="0"/>
                <a:ea typeface="Times New Roman" panose="02020603050405020304" pitchFamily="18" charset="0"/>
              </a:rPr>
              <a:t>Substantive knowledge sets out the content that is to be learned. The national curriculum and other geography education literature presents this through 4 interrelated forms: locational knowledge</a:t>
            </a:r>
            <a:r>
              <a:rPr lang="en-GB" sz="1200" dirty="0">
                <a:solidFill>
                  <a:schemeClr val="tx1"/>
                </a:solidFill>
                <a:effectLst/>
                <a:latin typeface="Times New Roman" panose="02020603050405020304" pitchFamily="18" charset="0"/>
                <a:ea typeface="Times New Roman" panose="02020603050405020304" pitchFamily="18" charset="0"/>
              </a:rPr>
              <a:t>, </a:t>
            </a:r>
            <a:r>
              <a:rPr lang="en-GB" sz="1450" dirty="0">
                <a:solidFill>
                  <a:srgbClr val="0B0C0C"/>
                </a:solidFill>
                <a:effectLst/>
                <a:latin typeface="Arial" panose="020B0604020202020204" pitchFamily="34" charset="0"/>
                <a:ea typeface="Times New Roman" panose="02020603050405020304" pitchFamily="18" charset="0"/>
              </a:rPr>
              <a:t>place knowledge</a:t>
            </a:r>
            <a:r>
              <a:rPr lang="en-GB" sz="1200" dirty="0">
                <a:solidFill>
                  <a:schemeClr val="tx1"/>
                </a:solidFill>
                <a:effectLst/>
                <a:latin typeface="Times New Roman" panose="02020603050405020304" pitchFamily="18" charset="0"/>
                <a:ea typeface="Times New Roman" panose="02020603050405020304" pitchFamily="18" charset="0"/>
              </a:rPr>
              <a:t>, </a:t>
            </a:r>
            <a:r>
              <a:rPr lang="en-GB" sz="1450" dirty="0">
                <a:solidFill>
                  <a:srgbClr val="0B0C0C"/>
                </a:solidFill>
                <a:effectLst/>
                <a:latin typeface="Arial" panose="020B0604020202020204" pitchFamily="34" charset="0"/>
                <a:ea typeface="Times New Roman" panose="02020603050405020304" pitchFamily="18" charset="0"/>
              </a:rPr>
              <a:t>human and physical processes &amp; geographical skills.</a:t>
            </a:r>
            <a:endParaRPr lang="en-GB" sz="1200" dirty="0">
              <a:effectLst/>
              <a:latin typeface="Times New Roman" panose="02020603050405020304" pitchFamily="18" charset="0"/>
              <a:ea typeface="Times New Roman" panose="02020603050405020304" pitchFamily="18" charset="0"/>
            </a:endParaRPr>
          </a:p>
          <a:p>
            <a:pPr marL="0" lvl="0" indent="0">
              <a:buSzPts val="1000"/>
              <a:buFont typeface="Symbol" panose="05050102010706020507" pitchFamily="18" charset="2"/>
              <a:buNone/>
              <a:tabLst>
                <a:tab pos="457200" algn="l"/>
              </a:tabLst>
            </a:pPr>
            <a:endParaRPr lang="en-GB" sz="1450" dirty="0">
              <a:solidFill>
                <a:srgbClr val="0B0C0C"/>
              </a:solidFill>
              <a:effectLst/>
              <a:latin typeface="Arial" panose="020B0604020202020204" pitchFamily="34" charset="0"/>
              <a:ea typeface="Times New Roman" panose="02020603050405020304" pitchFamily="18" charset="0"/>
            </a:endParaRPr>
          </a:p>
          <a:p>
            <a:pPr marL="0" lvl="0" indent="0">
              <a:buSzPts val="1000"/>
              <a:buFont typeface="Symbol" panose="05050102010706020507" pitchFamily="18" charset="2"/>
              <a:buNone/>
              <a:tabLst>
                <a:tab pos="457200" algn="l"/>
              </a:tabLst>
            </a:pPr>
            <a:r>
              <a:rPr lang="en-GB" sz="1450" dirty="0">
                <a:solidFill>
                  <a:srgbClr val="0B0C0C"/>
                </a:solidFill>
                <a:effectLst/>
                <a:latin typeface="Arial" panose="020B0604020202020204" pitchFamily="34" charset="0"/>
                <a:ea typeface="Times New Roman" panose="02020603050405020304" pitchFamily="18" charset="0"/>
              </a:rPr>
              <a:t>Disciplinary knowledge considers how geographical knowledge originates and is revised. It is through disciplinary knowledge that pupils learn the practices of geographers.</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8</a:t>
            </a:fld>
            <a:endParaRPr lang="en-GB"/>
          </a:p>
        </p:txBody>
      </p:sp>
    </p:spTree>
    <p:extLst>
      <p:ext uri="{BB962C8B-B14F-4D97-AF65-F5344CB8AC3E}">
        <p14:creationId xmlns:p14="http://schemas.microsoft.com/office/powerpoint/2010/main" val="288607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what I identified about this SOW</a:t>
            </a:r>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10</a:t>
            </a:fld>
            <a:endParaRPr lang="en-GB"/>
          </a:p>
        </p:txBody>
      </p:sp>
    </p:spTree>
    <p:extLst>
      <p:ext uri="{BB962C8B-B14F-4D97-AF65-F5344CB8AC3E}">
        <p14:creationId xmlns:p14="http://schemas.microsoft.com/office/powerpoint/2010/main" val="137980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Pupil voice, progress and conversations and probing questions – add example questions, pupil voice and data to show how I know that my curriculum is good.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Conversations…- </a:t>
            </a:r>
            <a:r>
              <a:rPr lang="en-GB" sz="12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Curriculum conversations can be tough, for several reasons. One reason is that it’s a hefty job. This is why the conversations need to happen over time. And a second reason is that any conversation about our practice or provision can made us feel vulnerable. For the senior leader the vulnerability can come from not knowing very much about the subject they line manage. For the subject leader, the vulnerability can come from fear of being judged about their work. One way to ease this is to use ‘distancing’ language. What is ‘distancing’ language and how can it help? </a:t>
            </a:r>
            <a:r>
              <a:rPr lang="en-GB" sz="1200" b="0" i="0" u="sng"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No-one wants to feel like a muppet — Mary Myatt Learning</a:t>
            </a:r>
            <a:endParaRPr lang="en-GB" sz="16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DDB6B73-3AFB-4F92-BEC9-D016FEE8384C}" type="slidenum">
              <a:rPr lang="en-GB" smtClean="0"/>
              <a:t>17</a:t>
            </a:fld>
            <a:endParaRPr lang="en-GB"/>
          </a:p>
        </p:txBody>
      </p:sp>
    </p:spTree>
    <p:extLst>
      <p:ext uri="{BB962C8B-B14F-4D97-AF65-F5344CB8AC3E}">
        <p14:creationId xmlns:p14="http://schemas.microsoft.com/office/powerpoint/2010/main" val="756461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GB"/>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E6BA16D-24DF-41D8-9BB7-5B68E765BE2C}" type="slidenum">
              <a:rPr lang="en-GB" smtClean="0"/>
              <a:t>‹#›</a:t>
            </a:fld>
            <a:endParaRPr lang="en-GB"/>
          </a:p>
        </p:txBody>
      </p:sp>
    </p:spTree>
    <p:extLst>
      <p:ext uri="{BB962C8B-B14F-4D97-AF65-F5344CB8AC3E}">
        <p14:creationId xmlns:p14="http://schemas.microsoft.com/office/powerpoint/2010/main" val="154920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60D0E-73D8-46C1-BBBA-8879C320E00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331739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390834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41368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63410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F60D0E-73D8-46C1-BBBA-8879C320E00B}"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163647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F60D0E-73D8-46C1-BBBA-8879C320E00B}"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54820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405690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11033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80790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0D0E-73D8-46C1-BBBA-8879C320E00B}" type="datetimeFigureOut">
              <a:rPr lang="en-GB" smtClean="0"/>
              <a:t>22/02/2023</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77757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60D0E-73D8-46C1-BBBA-8879C320E00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304085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60D0E-73D8-46C1-BBBA-8879C320E00B}"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69880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60D0E-73D8-46C1-BBBA-8879C320E00B}" type="datetimeFigureOut">
              <a:rPr lang="en-GB" smtClean="0"/>
              <a:t>22/02/2023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89218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60D0E-73D8-46C1-BBBA-8879C320E00B}" type="datetimeFigureOut">
              <a:rPr lang="en-GB" smtClean="0"/>
              <a:t>22/02/2023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15232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60D0E-73D8-46C1-BBBA-8879C320E00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241657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60D0E-73D8-46C1-BBBA-8879C320E00B}"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6BA16D-24DF-41D8-9BB7-5B68E765BE2C}" type="slidenum">
              <a:rPr lang="en-GB" smtClean="0"/>
              <a:t>‹#›</a:t>
            </a:fld>
            <a:endParaRPr lang="en-GB"/>
          </a:p>
        </p:txBody>
      </p:sp>
    </p:spTree>
    <p:extLst>
      <p:ext uri="{BB962C8B-B14F-4D97-AF65-F5344CB8AC3E}">
        <p14:creationId xmlns:p14="http://schemas.microsoft.com/office/powerpoint/2010/main" val="136349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7EF60D0E-73D8-46C1-BBBA-8879C320E00B}" type="datetimeFigureOut">
              <a:rPr lang="en-GB" smtClean="0"/>
              <a:t>22/02/2023</a:t>
            </a:fld>
            <a:endParaRPr lang="en-GB"/>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GB"/>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E6BA16D-24DF-41D8-9BB7-5B68E765BE2C}" type="slidenum">
              <a:rPr lang="en-GB" smtClean="0"/>
              <a:t>‹#›</a:t>
            </a:fld>
            <a:endParaRPr lang="en-GB"/>
          </a:p>
        </p:txBody>
      </p:sp>
    </p:spTree>
    <p:extLst>
      <p:ext uri="{BB962C8B-B14F-4D97-AF65-F5344CB8AC3E}">
        <p14:creationId xmlns:p14="http://schemas.microsoft.com/office/powerpoint/2010/main" val="3959726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ict-nassrv2\staff\stcollij\Downloads\PrincipledcurriculumdesignSSAT201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qaa.ac.uk/quality-code/subject-benchmark-state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ov.uk/government/publications/research-review-series-geography/research-review-series-geography#fnref: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education-inspection-framework-overview-of-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v.uk/government/publications/research-review-series-geography/research-review-series-geography#fnref:1" TargetMode="External"/><Relationship Id="rId4" Type="http://schemas.openxmlformats.org/officeDocument/2006/relationships/hyperlink" Target="https://www.gov.uk/government/publications/principles-behind-ofsteds-research-reviews-and-subject-repor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FE6F-3A1E-6640-361B-EBEB68D04139}"/>
              </a:ext>
            </a:extLst>
          </p:cNvPr>
          <p:cNvSpPr>
            <a:spLocks noGrp="1"/>
          </p:cNvSpPr>
          <p:nvPr>
            <p:ph type="ctrTitle"/>
          </p:nvPr>
        </p:nvSpPr>
        <p:spPr>
          <a:xfrm>
            <a:off x="1683171" y="796637"/>
            <a:ext cx="8825658" cy="3389217"/>
          </a:xfrm>
        </p:spPr>
        <p:txBody>
          <a:bodyPr anchor="ctr">
            <a:normAutofit fontScale="90000"/>
          </a:bodyPr>
          <a:lstStyle/>
          <a:p>
            <a:pPr algn="ctr"/>
            <a:r>
              <a:rPr lang="en-US" sz="6600" dirty="0">
                <a:solidFill>
                  <a:srgbClr val="FFFFFF"/>
                </a:solidFill>
              </a:rPr>
              <a:t>How can you support innovative curriculum design in Geography?</a:t>
            </a:r>
            <a:endParaRPr lang="en-GB" sz="6600" dirty="0">
              <a:solidFill>
                <a:srgbClr val="FFFFFF"/>
              </a:solidFill>
            </a:endParaRPr>
          </a:p>
        </p:txBody>
      </p:sp>
      <p:sp>
        <p:nvSpPr>
          <p:cNvPr id="3" name="Subtitle 2">
            <a:extLst>
              <a:ext uri="{FF2B5EF4-FFF2-40B4-BE49-F238E27FC236}">
                <a16:creationId xmlns:a16="http://schemas.microsoft.com/office/drawing/2014/main" id="{78080EC1-87D7-B2D3-9901-B834A16C039F}"/>
              </a:ext>
            </a:extLst>
          </p:cNvPr>
          <p:cNvSpPr>
            <a:spLocks noGrp="1"/>
          </p:cNvSpPr>
          <p:nvPr>
            <p:ph type="subTitle" idx="1"/>
          </p:nvPr>
        </p:nvSpPr>
        <p:spPr>
          <a:xfrm>
            <a:off x="1683171" y="4914804"/>
            <a:ext cx="8825658" cy="1603759"/>
          </a:xfrm>
        </p:spPr>
        <p:txBody>
          <a:bodyPr>
            <a:normAutofit/>
          </a:bodyPr>
          <a:lstStyle/>
          <a:p>
            <a:pPr algn="ctr"/>
            <a:r>
              <a:rPr lang="en-US" sz="2400" dirty="0">
                <a:solidFill>
                  <a:schemeClr val="tx2"/>
                </a:solidFill>
              </a:rPr>
              <a:t>Juliet Collinson – Swanmore College</a:t>
            </a:r>
          </a:p>
          <a:p>
            <a:pPr algn="ctr"/>
            <a:endParaRPr lang="en-US" sz="2400" dirty="0">
              <a:solidFill>
                <a:schemeClr val="tx2"/>
              </a:solidFill>
            </a:endParaRPr>
          </a:p>
          <a:p>
            <a:pPr algn="ctr"/>
            <a:r>
              <a:rPr lang="en-GB" sz="2400" dirty="0">
                <a:solidFill>
                  <a:schemeClr val="tx2"/>
                </a:solidFill>
              </a:rPr>
              <a:t>juliet.collinson@swanmore-sec.hants.sch.uk</a:t>
            </a:r>
          </a:p>
        </p:txBody>
      </p:sp>
    </p:spTree>
    <p:extLst>
      <p:ext uri="{BB962C8B-B14F-4D97-AF65-F5344CB8AC3E}">
        <p14:creationId xmlns:p14="http://schemas.microsoft.com/office/powerpoint/2010/main" val="278439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8363-3DDA-D54E-E30B-2CD6F35B1F9F}"/>
              </a:ext>
            </a:extLst>
          </p:cNvPr>
          <p:cNvSpPr>
            <a:spLocks noGrp="1"/>
          </p:cNvSpPr>
          <p:nvPr>
            <p:ph type="title"/>
          </p:nvPr>
        </p:nvSpPr>
        <p:spPr>
          <a:xfrm>
            <a:off x="1154955" y="973668"/>
            <a:ext cx="3178260" cy="1020232"/>
          </a:xfrm>
        </p:spPr>
        <p:txBody>
          <a:bodyPr>
            <a:normAutofit/>
          </a:bodyPr>
          <a:lstStyle/>
          <a:p>
            <a:pPr>
              <a:lnSpc>
                <a:spcPct val="90000"/>
              </a:lnSpc>
            </a:pPr>
            <a:r>
              <a:rPr lang="en-US" sz="3300"/>
              <a:t>My experience…</a:t>
            </a:r>
            <a:endParaRPr lang="en-GB" sz="3300"/>
          </a:p>
        </p:txBody>
      </p:sp>
      <p:sp>
        <p:nvSpPr>
          <p:cNvPr id="3" name="Content Placeholder 2">
            <a:extLst>
              <a:ext uri="{FF2B5EF4-FFF2-40B4-BE49-F238E27FC236}">
                <a16:creationId xmlns:a16="http://schemas.microsoft.com/office/drawing/2014/main" id="{0C52764E-5036-8311-6B27-2132E8381863}"/>
              </a:ext>
            </a:extLst>
          </p:cNvPr>
          <p:cNvSpPr>
            <a:spLocks noGrp="1"/>
          </p:cNvSpPr>
          <p:nvPr>
            <p:ph idx="1"/>
          </p:nvPr>
        </p:nvSpPr>
        <p:spPr>
          <a:xfrm>
            <a:off x="1154955" y="2120900"/>
            <a:ext cx="3133726" cy="3898900"/>
          </a:xfrm>
        </p:spPr>
        <p:txBody>
          <a:bodyPr>
            <a:normAutofit/>
          </a:bodyPr>
          <a:lstStyle/>
          <a:p>
            <a:r>
              <a:rPr lang="en-US" dirty="0">
                <a:solidFill>
                  <a:schemeClr val="bg1"/>
                </a:solidFill>
              </a:rPr>
              <a:t>Interleaving?</a:t>
            </a:r>
          </a:p>
          <a:p>
            <a:r>
              <a:rPr lang="en-US" dirty="0">
                <a:solidFill>
                  <a:schemeClr val="bg1"/>
                </a:solidFill>
              </a:rPr>
              <a:t>Depth?</a:t>
            </a:r>
          </a:p>
          <a:p>
            <a:r>
              <a:rPr lang="en-US" dirty="0">
                <a:solidFill>
                  <a:schemeClr val="bg1"/>
                </a:solidFill>
              </a:rPr>
              <a:t>Breadth?</a:t>
            </a:r>
          </a:p>
          <a:p>
            <a:r>
              <a:rPr lang="en-US" dirty="0">
                <a:solidFill>
                  <a:schemeClr val="bg1"/>
                </a:solidFill>
              </a:rPr>
              <a:t>Causal relationship </a:t>
            </a:r>
            <a:r>
              <a:rPr lang="en-US">
                <a:solidFill>
                  <a:schemeClr val="bg1"/>
                </a:solidFill>
              </a:rPr>
              <a:t>ie</a:t>
            </a:r>
            <a:r>
              <a:rPr lang="en-US" dirty="0">
                <a:solidFill>
                  <a:schemeClr val="bg1"/>
                </a:solidFill>
              </a:rPr>
              <a:t>: weather and biomes</a:t>
            </a:r>
            <a:endParaRPr lang="en-GB" dirty="0">
              <a:solidFill>
                <a:schemeClr val="bg1"/>
              </a:solidFill>
            </a:endParaRPr>
          </a:p>
        </p:txBody>
      </p:sp>
      <p:pic>
        <p:nvPicPr>
          <p:cNvPr id="6" name="Picture 5">
            <a:extLst>
              <a:ext uri="{FF2B5EF4-FFF2-40B4-BE49-F238E27FC236}">
                <a16:creationId xmlns:a16="http://schemas.microsoft.com/office/drawing/2014/main" id="{280AB31F-490F-EEA3-6D0D-31CCAE16B625}"/>
              </a:ext>
            </a:extLst>
          </p:cNvPr>
          <p:cNvPicPr>
            <a:picLocks noChangeAspect="1"/>
          </p:cNvPicPr>
          <p:nvPr/>
        </p:nvPicPr>
        <p:blipFill>
          <a:blip r:embed="rId3"/>
          <a:stretch>
            <a:fillRect/>
          </a:stretch>
        </p:blipFill>
        <p:spPr>
          <a:xfrm>
            <a:off x="93662" y="49402"/>
            <a:ext cx="12098338" cy="6879201"/>
          </a:xfrm>
          <a:prstGeom prst="rect">
            <a:avLst/>
          </a:prstGeom>
        </p:spPr>
      </p:pic>
    </p:spTree>
    <p:extLst>
      <p:ext uri="{BB962C8B-B14F-4D97-AF65-F5344CB8AC3E}">
        <p14:creationId xmlns:p14="http://schemas.microsoft.com/office/powerpoint/2010/main" val="79686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BDBD-DB2C-984E-15F1-4D95DE381A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105A6A-7920-A377-1713-95F13F2EAB6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2346D97-422C-73BA-E128-F8F99DFDAA0A}"/>
              </a:ext>
            </a:extLst>
          </p:cNvPr>
          <p:cNvPicPr>
            <a:picLocks noChangeAspect="1"/>
          </p:cNvPicPr>
          <p:nvPr/>
        </p:nvPicPr>
        <p:blipFill>
          <a:blip r:embed="rId2"/>
          <a:stretch>
            <a:fillRect/>
          </a:stretch>
        </p:blipFill>
        <p:spPr>
          <a:xfrm>
            <a:off x="0" y="486834"/>
            <a:ext cx="12199947" cy="5884332"/>
          </a:xfrm>
          <a:prstGeom prst="rect">
            <a:avLst/>
          </a:prstGeom>
        </p:spPr>
      </p:pic>
    </p:spTree>
    <p:extLst>
      <p:ext uri="{BB962C8B-B14F-4D97-AF65-F5344CB8AC3E}">
        <p14:creationId xmlns:p14="http://schemas.microsoft.com/office/powerpoint/2010/main" val="152504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3A98-3A37-64A8-5E3A-B101D7F19C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EC7458-F3BE-1BBA-CB45-85C43BE1D6D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7E1F50B-B087-994C-5A74-42A0DC846767}"/>
              </a:ext>
            </a:extLst>
          </p:cNvPr>
          <p:cNvPicPr>
            <a:picLocks noChangeAspect="1"/>
          </p:cNvPicPr>
          <p:nvPr/>
        </p:nvPicPr>
        <p:blipFill>
          <a:blip r:embed="rId2"/>
          <a:stretch>
            <a:fillRect/>
          </a:stretch>
        </p:blipFill>
        <p:spPr>
          <a:xfrm>
            <a:off x="897775" y="34108"/>
            <a:ext cx="9980613" cy="6823892"/>
          </a:xfrm>
          <a:prstGeom prst="rect">
            <a:avLst/>
          </a:prstGeom>
        </p:spPr>
      </p:pic>
    </p:spTree>
    <p:extLst>
      <p:ext uri="{BB962C8B-B14F-4D97-AF65-F5344CB8AC3E}">
        <p14:creationId xmlns:p14="http://schemas.microsoft.com/office/powerpoint/2010/main" val="93535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66D2-8959-EEA4-0960-047EF683030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D8DC10-1324-7F6E-CA3A-8A512C2A797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6EB588E-FCEC-D785-4783-D4EF99F3F273}"/>
              </a:ext>
            </a:extLst>
          </p:cNvPr>
          <p:cNvPicPr>
            <a:picLocks noChangeAspect="1"/>
          </p:cNvPicPr>
          <p:nvPr/>
        </p:nvPicPr>
        <p:blipFill>
          <a:blip r:embed="rId2"/>
          <a:stretch>
            <a:fillRect/>
          </a:stretch>
        </p:blipFill>
        <p:spPr>
          <a:xfrm>
            <a:off x="743118" y="16339"/>
            <a:ext cx="10293928" cy="6825322"/>
          </a:xfrm>
          <a:prstGeom prst="rect">
            <a:avLst/>
          </a:prstGeom>
        </p:spPr>
      </p:pic>
    </p:spTree>
    <p:extLst>
      <p:ext uri="{BB962C8B-B14F-4D97-AF65-F5344CB8AC3E}">
        <p14:creationId xmlns:p14="http://schemas.microsoft.com/office/powerpoint/2010/main" val="397714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539D9D9-A807-F564-7929-A21D6F1C25D4}"/>
              </a:ext>
            </a:extLst>
          </p:cNvPr>
          <p:cNvSpPr>
            <a:spLocks noGrp="1"/>
          </p:cNvSpPr>
          <p:nvPr>
            <p:ph type="title"/>
          </p:nvPr>
        </p:nvSpPr>
        <p:spPr>
          <a:xfrm>
            <a:off x="1154954" y="855481"/>
            <a:ext cx="8761413" cy="898674"/>
          </a:xfrm>
        </p:spPr>
        <p:txBody>
          <a:bodyPr anchor="b">
            <a:normAutofit fontScale="90000"/>
          </a:bodyPr>
          <a:lstStyle/>
          <a:p>
            <a:r>
              <a:rPr lang="en-US" sz="5400" dirty="0">
                <a:solidFill>
                  <a:srgbClr val="FFFFFF"/>
                </a:solidFill>
              </a:rPr>
              <a:t>Discussion</a:t>
            </a:r>
            <a:endParaRPr lang="en-GB" sz="5400" dirty="0">
              <a:solidFill>
                <a:srgbClr val="FFFFFF"/>
              </a:solidFill>
            </a:endParaRPr>
          </a:p>
        </p:txBody>
      </p:sp>
      <p:sp>
        <p:nvSpPr>
          <p:cNvPr id="3" name="Content Placeholder 2">
            <a:extLst>
              <a:ext uri="{FF2B5EF4-FFF2-40B4-BE49-F238E27FC236}">
                <a16:creationId xmlns:a16="http://schemas.microsoft.com/office/drawing/2014/main" id="{C798B949-0240-2DC3-388F-34C30A5FEC4A}"/>
              </a:ext>
            </a:extLst>
          </p:cNvPr>
          <p:cNvSpPr>
            <a:spLocks noGrp="1"/>
          </p:cNvSpPr>
          <p:nvPr>
            <p:ph idx="1"/>
          </p:nvPr>
        </p:nvSpPr>
        <p:spPr>
          <a:xfrm>
            <a:off x="1154954" y="2079173"/>
            <a:ext cx="9862585" cy="3730689"/>
          </a:xfrm>
        </p:spPr>
        <p:txBody>
          <a:bodyPr anchor="ctr">
            <a:normAutofit/>
          </a:bodyPr>
          <a:lstStyle/>
          <a:p>
            <a:r>
              <a:rPr lang="en-US" sz="3600" dirty="0">
                <a:solidFill>
                  <a:srgbClr val="EBEBEB"/>
                </a:solidFill>
              </a:rPr>
              <a:t>Are there ways of monitoring impact of this new curriculum?</a:t>
            </a:r>
          </a:p>
          <a:p>
            <a:r>
              <a:rPr lang="en-US" sz="3600" dirty="0">
                <a:solidFill>
                  <a:srgbClr val="EBEBEB"/>
                </a:solidFill>
              </a:rPr>
              <a:t>Are some methods more effective than others?</a:t>
            </a:r>
          </a:p>
          <a:p>
            <a:pPr marL="0" indent="0">
              <a:buNone/>
            </a:pPr>
            <a:endParaRPr lang="en-GB" sz="3600" dirty="0">
              <a:solidFill>
                <a:srgbClr val="EBEBEB"/>
              </a:solidFill>
            </a:endParaRPr>
          </a:p>
        </p:txBody>
      </p:sp>
    </p:spTree>
    <p:extLst>
      <p:ext uri="{BB962C8B-B14F-4D97-AF65-F5344CB8AC3E}">
        <p14:creationId xmlns:p14="http://schemas.microsoft.com/office/powerpoint/2010/main" val="192848910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C873-B372-10C2-B3CF-59365EEC1B29}"/>
              </a:ext>
            </a:extLst>
          </p:cNvPr>
          <p:cNvSpPr>
            <a:spLocks noGrp="1"/>
          </p:cNvSpPr>
          <p:nvPr>
            <p:ph type="title"/>
          </p:nvPr>
        </p:nvSpPr>
        <p:spPr/>
        <p:txBody>
          <a:bodyPr/>
          <a:lstStyle/>
          <a:p>
            <a:r>
              <a:rPr lang="en-US" dirty="0"/>
              <a:t>Audit your curriculum</a:t>
            </a:r>
            <a:endParaRPr lang="en-GB" dirty="0"/>
          </a:p>
        </p:txBody>
      </p:sp>
      <p:sp>
        <p:nvSpPr>
          <p:cNvPr id="3" name="Content Placeholder 2">
            <a:extLst>
              <a:ext uri="{FF2B5EF4-FFF2-40B4-BE49-F238E27FC236}">
                <a16:creationId xmlns:a16="http://schemas.microsoft.com/office/drawing/2014/main" id="{B08072A0-845C-3BC0-F078-B4BF54337CD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18FF64-A119-5785-40B7-F1B40415C96F}"/>
              </a:ext>
            </a:extLst>
          </p:cNvPr>
          <p:cNvPicPr>
            <a:picLocks noChangeAspect="1"/>
          </p:cNvPicPr>
          <p:nvPr/>
        </p:nvPicPr>
        <p:blipFill>
          <a:blip r:embed="rId2"/>
          <a:stretch>
            <a:fillRect/>
          </a:stretch>
        </p:blipFill>
        <p:spPr>
          <a:xfrm>
            <a:off x="161925" y="2335212"/>
            <a:ext cx="11868150" cy="3952875"/>
          </a:xfrm>
          <a:prstGeom prst="rect">
            <a:avLst/>
          </a:prstGeom>
        </p:spPr>
      </p:pic>
    </p:spTree>
    <p:extLst>
      <p:ext uri="{BB962C8B-B14F-4D97-AF65-F5344CB8AC3E}">
        <p14:creationId xmlns:p14="http://schemas.microsoft.com/office/powerpoint/2010/main" val="222279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C873-B372-10C2-B3CF-59365EEC1B29}"/>
              </a:ext>
            </a:extLst>
          </p:cNvPr>
          <p:cNvSpPr>
            <a:spLocks noGrp="1"/>
          </p:cNvSpPr>
          <p:nvPr>
            <p:ph type="title"/>
          </p:nvPr>
        </p:nvSpPr>
        <p:spPr/>
        <p:txBody>
          <a:bodyPr/>
          <a:lstStyle/>
          <a:p>
            <a:r>
              <a:rPr lang="en-US" dirty="0"/>
              <a:t>Audit your curriculum</a:t>
            </a:r>
            <a:endParaRPr lang="en-GB" dirty="0"/>
          </a:p>
        </p:txBody>
      </p:sp>
      <p:sp>
        <p:nvSpPr>
          <p:cNvPr id="3" name="Content Placeholder 2">
            <a:extLst>
              <a:ext uri="{FF2B5EF4-FFF2-40B4-BE49-F238E27FC236}">
                <a16:creationId xmlns:a16="http://schemas.microsoft.com/office/drawing/2014/main" id="{B08072A0-845C-3BC0-F078-B4BF54337CDF}"/>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B4BF09CA-92FC-1425-98DB-9FA6EAB63462}"/>
              </a:ext>
            </a:extLst>
          </p:cNvPr>
          <p:cNvPicPr>
            <a:picLocks noChangeAspect="1"/>
          </p:cNvPicPr>
          <p:nvPr/>
        </p:nvPicPr>
        <p:blipFill>
          <a:blip r:embed="rId2"/>
          <a:stretch>
            <a:fillRect/>
          </a:stretch>
        </p:blipFill>
        <p:spPr>
          <a:xfrm>
            <a:off x="474605" y="2269204"/>
            <a:ext cx="10980334" cy="4588796"/>
          </a:xfrm>
          <a:prstGeom prst="rect">
            <a:avLst/>
          </a:prstGeom>
        </p:spPr>
      </p:pic>
    </p:spTree>
    <p:extLst>
      <p:ext uri="{BB962C8B-B14F-4D97-AF65-F5344CB8AC3E}">
        <p14:creationId xmlns:p14="http://schemas.microsoft.com/office/powerpoint/2010/main" val="373425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48AD6-5C79-F9E6-122D-C5E285FB406A}"/>
              </a:ext>
            </a:extLst>
          </p:cNvPr>
          <p:cNvPicPr>
            <a:picLocks noChangeAspect="1"/>
          </p:cNvPicPr>
          <p:nvPr/>
        </p:nvPicPr>
        <p:blipFill>
          <a:blip r:embed="rId3"/>
          <a:stretch>
            <a:fillRect/>
          </a:stretch>
        </p:blipFill>
        <p:spPr>
          <a:xfrm>
            <a:off x="3369073" y="4016052"/>
            <a:ext cx="4843482" cy="2567045"/>
          </a:xfrm>
          <a:prstGeom prst="rect">
            <a:avLst/>
          </a:prstGeom>
        </p:spPr>
      </p:pic>
      <p:sp>
        <p:nvSpPr>
          <p:cNvPr id="2" name="Title 1">
            <a:extLst>
              <a:ext uri="{FF2B5EF4-FFF2-40B4-BE49-F238E27FC236}">
                <a16:creationId xmlns:a16="http://schemas.microsoft.com/office/drawing/2014/main" id="{C92E473C-7047-1972-C191-4BC163C19260}"/>
              </a:ext>
            </a:extLst>
          </p:cNvPr>
          <p:cNvSpPr>
            <a:spLocks noGrp="1"/>
          </p:cNvSpPr>
          <p:nvPr>
            <p:ph type="title"/>
          </p:nvPr>
        </p:nvSpPr>
        <p:spPr>
          <a:xfrm>
            <a:off x="1005135" y="622919"/>
            <a:ext cx="10175631" cy="1111843"/>
          </a:xfrm>
        </p:spPr>
        <p:txBody>
          <a:bodyPr anchor="ctr">
            <a:normAutofit/>
          </a:bodyPr>
          <a:lstStyle/>
          <a:p>
            <a:pPr algn="ctr"/>
            <a:r>
              <a:rPr lang="en-US" sz="4000" dirty="0"/>
              <a:t>How to review impact</a:t>
            </a:r>
            <a:endParaRPr lang="en-GB" sz="4000" dirty="0"/>
          </a:p>
        </p:txBody>
      </p:sp>
      <p:graphicFrame>
        <p:nvGraphicFramePr>
          <p:cNvPr id="7" name="Content Placeholder 3">
            <a:extLst>
              <a:ext uri="{FF2B5EF4-FFF2-40B4-BE49-F238E27FC236}">
                <a16:creationId xmlns:a16="http://schemas.microsoft.com/office/drawing/2014/main" id="{FE60A2F5-8EBD-5212-3DAA-820492C233EA}"/>
              </a:ext>
            </a:extLst>
          </p:cNvPr>
          <p:cNvGraphicFramePr>
            <a:graphicFrameLocks/>
          </p:cNvGraphicFramePr>
          <p:nvPr>
            <p:extLst>
              <p:ext uri="{D42A27DB-BD31-4B8C-83A1-F6EECF244321}">
                <p14:modId xmlns:p14="http://schemas.microsoft.com/office/powerpoint/2010/main" val="834142184"/>
              </p:ext>
            </p:extLst>
          </p:nvPr>
        </p:nvGraphicFramePr>
        <p:xfrm>
          <a:off x="835154" y="2909480"/>
          <a:ext cx="10515595" cy="2890731"/>
        </p:xfrm>
        <a:graphic>
          <a:graphicData uri="http://schemas.openxmlformats.org/drawingml/2006/table">
            <a:tbl>
              <a:tblPr/>
              <a:tblGrid>
                <a:gridCol w="10515595">
                  <a:extLst>
                    <a:ext uri="{9D8B030D-6E8A-4147-A177-3AD203B41FA5}">
                      <a16:colId xmlns:a16="http://schemas.microsoft.com/office/drawing/2014/main" val="495929263"/>
                    </a:ext>
                  </a:extLst>
                </a:gridCol>
              </a:tblGrid>
              <a:tr h="2890731">
                <a:tc>
                  <a:txBody>
                    <a:bodyPr/>
                    <a:lstStyle/>
                    <a:p>
                      <a:pPr algn="l" fontAlgn="t">
                        <a:spcBef>
                          <a:spcPts val="0"/>
                        </a:spcBef>
                        <a:spcAft>
                          <a:spcPts val="0"/>
                        </a:spcAft>
                      </a:pPr>
                      <a:endParaRPr lang="en-GB" sz="3100" b="0" i="0" u="none" strike="noStrike" dirty="0">
                        <a:effectLst/>
                        <a:latin typeface="Arial" panose="020B0604020202020204" pitchFamily="34" charset="0"/>
                      </a:endParaRPr>
                    </a:p>
                  </a:txBody>
                  <a:tcPr marL="195276" marR="195276" marT="16273" marB="0">
                    <a:lnL>
                      <a:noFill/>
                    </a:lnL>
                    <a:lnR>
                      <a:noFill/>
                    </a:lnR>
                    <a:lnT>
                      <a:noFill/>
                    </a:lnT>
                    <a:lnB>
                      <a:noFill/>
                    </a:lnB>
                  </a:tcPr>
                </a:tc>
                <a:extLst>
                  <a:ext uri="{0D108BD9-81ED-4DB2-BD59-A6C34878D82A}">
                    <a16:rowId xmlns:a16="http://schemas.microsoft.com/office/drawing/2014/main" val="2155200662"/>
                  </a:ext>
                </a:extLst>
              </a:tr>
            </a:tbl>
          </a:graphicData>
        </a:graphic>
      </p:graphicFrame>
      <p:pic>
        <p:nvPicPr>
          <p:cNvPr id="3" name="Picture 2">
            <a:extLst>
              <a:ext uri="{FF2B5EF4-FFF2-40B4-BE49-F238E27FC236}">
                <a16:creationId xmlns:a16="http://schemas.microsoft.com/office/drawing/2014/main" id="{1BDEFAF5-20E6-C8A4-324D-4A04F38FCF3E}"/>
              </a:ext>
            </a:extLst>
          </p:cNvPr>
          <p:cNvPicPr>
            <a:picLocks noChangeAspect="1"/>
          </p:cNvPicPr>
          <p:nvPr/>
        </p:nvPicPr>
        <p:blipFill>
          <a:blip r:embed="rId4"/>
          <a:stretch>
            <a:fillRect/>
          </a:stretch>
        </p:blipFill>
        <p:spPr>
          <a:xfrm>
            <a:off x="7387965" y="2331962"/>
            <a:ext cx="4514850" cy="2466975"/>
          </a:xfrm>
          <a:prstGeom prst="rect">
            <a:avLst/>
          </a:prstGeom>
        </p:spPr>
      </p:pic>
      <p:pic>
        <p:nvPicPr>
          <p:cNvPr id="5" name="Picture 4">
            <a:extLst>
              <a:ext uri="{FF2B5EF4-FFF2-40B4-BE49-F238E27FC236}">
                <a16:creationId xmlns:a16="http://schemas.microsoft.com/office/drawing/2014/main" id="{3627AEBC-8D89-5054-3E21-FFD3F9043255}"/>
              </a:ext>
            </a:extLst>
          </p:cNvPr>
          <p:cNvPicPr>
            <a:picLocks noChangeAspect="1"/>
          </p:cNvPicPr>
          <p:nvPr/>
        </p:nvPicPr>
        <p:blipFill>
          <a:blip r:embed="rId5"/>
          <a:stretch>
            <a:fillRect/>
          </a:stretch>
        </p:blipFill>
        <p:spPr>
          <a:xfrm>
            <a:off x="-177102" y="1963847"/>
            <a:ext cx="4558431" cy="3335727"/>
          </a:xfrm>
          <a:prstGeom prst="rect">
            <a:avLst/>
          </a:prstGeom>
        </p:spPr>
      </p:pic>
    </p:spTree>
    <p:extLst>
      <p:ext uri="{BB962C8B-B14F-4D97-AF65-F5344CB8AC3E}">
        <p14:creationId xmlns:p14="http://schemas.microsoft.com/office/powerpoint/2010/main" val="230273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2A62-0BE4-1085-FD30-3BA23AB8352D}"/>
              </a:ext>
            </a:extLst>
          </p:cNvPr>
          <p:cNvSpPr>
            <a:spLocks noGrp="1"/>
          </p:cNvSpPr>
          <p:nvPr>
            <p:ph type="title"/>
          </p:nvPr>
        </p:nvSpPr>
        <p:spPr/>
        <p:txBody>
          <a:bodyPr/>
          <a:lstStyle/>
          <a:p>
            <a:r>
              <a:rPr lang="en-US" dirty="0"/>
              <a:t>EXTRA</a:t>
            </a:r>
            <a:endParaRPr lang="en-GB" dirty="0"/>
          </a:p>
        </p:txBody>
      </p:sp>
      <p:sp>
        <p:nvSpPr>
          <p:cNvPr id="3" name="Content Placeholder 2">
            <a:extLst>
              <a:ext uri="{FF2B5EF4-FFF2-40B4-BE49-F238E27FC236}">
                <a16:creationId xmlns:a16="http://schemas.microsoft.com/office/drawing/2014/main" id="{E4D36A56-8EBA-37F1-094D-221CFABF3B9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0336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473C-7047-1972-C191-4BC163C19260}"/>
              </a:ext>
            </a:extLst>
          </p:cNvPr>
          <p:cNvSpPr>
            <a:spLocks noGrp="1"/>
          </p:cNvSpPr>
          <p:nvPr>
            <p:ph type="title"/>
          </p:nvPr>
        </p:nvSpPr>
        <p:spPr>
          <a:xfrm>
            <a:off x="1005135" y="622919"/>
            <a:ext cx="10175631" cy="1111843"/>
          </a:xfrm>
        </p:spPr>
        <p:txBody>
          <a:bodyPr anchor="ctr">
            <a:normAutofit/>
          </a:bodyPr>
          <a:lstStyle/>
          <a:p>
            <a:pPr algn="ctr"/>
            <a:r>
              <a:rPr lang="en-US" sz="4000" dirty="0"/>
              <a:t>Key Points</a:t>
            </a:r>
            <a:endParaRPr lang="en-GB" sz="4000" dirty="0"/>
          </a:p>
        </p:txBody>
      </p:sp>
      <p:graphicFrame>
        <p:nvGraphicFramePr>
          <p:cNvPr id="7" name="Content Placeholder 3">
            <a:extLst>
              <a:ext uri="{FF2B5EF4-FFF2-40B4-BE49-F238E27FC236}">
                <a16:creationId xmlns:a16="http://schemas.microsoft.com/office/drawing/2014/main" id="{FE60A2F5-8EBD-5212-3DAA-820492C233EA}"/>
              </a:ext>
            </a:extLst>
          </p:cNvPr>
          <p:cNvGraphicFramePr>
            <a:graphicFrameLocks/>
          </p:cNvGraphicFramePr>
          <p:nvPr>
            <p:extLst>
              <p:ext uri="{D42A27DB-BD31-4B8C-83A1-F6EECF244321}">
                <p14:modId xmlns:p14="http://schemas.microsoft.com/office/powerpoint/2010/main" val="2764153510"/>
              </p:ext>
            </p:extLst>
          </p:nvPr>
        </p:nvGraphicFramePr>
        <p:xfrm>
          <a:off x="835154" y="2909480"/>
          <a:ext cx="10515595" cy="2890731"/>
        </p:xfrm>
        <a:graphic>
          <a:graphicData uri="http://schemas.openxmlformats.org/drawingml/2006/table">
            <a:tbl>
              <a:tblPr/>
              <a:tblGrid>
                <a:gridCol w="10515595">
                  <a:extLst>
                    <a:ext uri="{9D8B030D-6E8A-4147-A177-3AD203B41FA5}">
                      <a16:colId xmlns:a16="http://schemas.microsoft.com/office/drawing/2014/main" val="495929263"/>
                    </a:ext>
                  </a:extLst>
                </a:gridCol>
              </a:tblGrid>
              <a:tr h="2890731">
                <a:tc>
                  <a:txBody>
                    <a:bodyPr/>
                    <a:lstStyle/>
                    <a:p>
                      <a:pPr algn="l" fontAlgn="t">
                        <a:spcBef>
                          <a:spcPts val="0"/>
                        </a:spcBef>
                        <a:spcAft>
                          <a:spcPts val="0"/>
                        </a:spcAft>
                      </a:pPr>
                      <a:r>
                        <a:rPr lang="en-GB" sz="3200">
                          <a:hlinkClick r:id="rId3"/>
                        </a:rPr>
                        <a:t>PrincipledcurriculumdesignSSAT2013.pdf</a:t>
                      </a:r>
                      <a:endParaRPr lang="en-GB" sz="3100" b="0" i="0" u="none" strike="noStrike" dirty="0">
                        <a:effectLst/>
                        <a:latin typeface="Arial" panose="020B0604020202020204" pitchFamily="34" charset="0"/>
                      </a:endParaRPr>
                    </a:p>
                  </a:txBody>
                  <a:tcPr marL="195276" marR="195276" marT="16273" marB="0">
                    <a:lnL>
                      <a:noFill/>
                    </a:lnL>
                    <a:lnR>
                      <a:noFill/>
                    </a:lnR>
                    <a:lnT>
                      <a:noFill/>
                    </a:lnT>
                    <a:lnB>
                      <a:noFill/>
                    </a:lnB>
                  </a:tcPr>
                </a:tc>
                <a:extLst>
                  <a:ext uri="{0D108BD9-81ED-4DB2-BD59-A6C34878D82A}">
                    <a16:rowId xmlns:a16="http://schemas.microsoft.com/office/drawing/2014/main" val="2155200662"/>
                  </a:ext>
                </a:extLst>
              </a:tr>
            </a:tbl>
          </a:graphicData>
        </a:graphic>
      </p:graphicFrame>
    </p:spTree>
    <p:extLst>
      <p:ext uri="{BB962C8B-B14F-4D97-AF65-F5344CB8AC3E}">
        <p14:creationId xmlns:p14="http://schemas.microsoft.com/office/powerpoint/2010/main" val="324491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539D9D9-A807-F564-7929-A21D6F1C25D4}"/>
              </a:ext>
            </a:extLst>
          </p:cNvPr>
          <p:cNvSpPr>
            <a:spLocks noGrp="1"/>
          </p:cNvSpPr>
          <p:nvPr>
            <p:ph type="title"/>
          </p:nvPr>
        </p:nvSpPr>
        <p:spPr>
          <a:xfrm>
            <a:off x="1154954" y="855481"/>
            <a:ext cx="8761413" cy="898674"/>
          </a:xfrm>
        </p:spPr>
        <p:txBody>
          <a:bodyPr anchor="b">
            <a:normAutofit fontScale="90000"/>
          </a:bodyPr>
          <a:lstStyle/>
          <a:p>
            <a:r>
              <a:rPr lang="en-US" sz="5400" dirty="0">
                <a:solidFill>
                  <a:srgbClr val="FFFFFF"/>
                </a:solidFill>
              </a:rPr>
              <a:t>Discussion</a:t>
            </a:r>
            <a:endParaRPr lang="en-GB" sz="5400" dirty="0">
              <a:solidFill>
                <a:srgbClr val="FFFFFF"/>
              </a:solidFill>
            </a:endParaRPr>
          </a:p>
        </p:txBody>
      </p:sp>
      <p:sp>
        <p:nvSpPr>
          <p:cNvPr id="3" name="Content Placeholder 2">
            <a:extLst>
              <a:ext uri="{FF2B5EF4-FFF2-40B4-BE49-F238E27FC236}">
                <a16:creationId xmlns:a16="http://schemas.microsoft.com/office/drawing/2014/main" id="{C798B949-0240-2DC3-388F-34C30A5FEC4A}"/>
              </a:ext>
            </a:extLst>
          </p:cNvPr>
          <p:cNvSpPr>
            <a:spLocks noGrp="1"/>
          </p:cNvSpPr>
          <p:nvPr>
            <p:ph idx="1"/>
          </p:nvPr>
        </p:nvSpPr>
        <p:spPr>
          <a:xfrm>
            <a:off x="1154954" y="2079173"/>
            <a:ext cx="9862585" cy="3730689"/>
          </a:xfrm>
        </p:spPr>
        <p:txBody>
          <a:bodyPr anchor="ctr">
            <a:normAutofit/>
          </a:bodyPr>
          <a:lstStyle/>
          <a:p>
            <a:r>
              <a:rPr lang="en-US" sz="3600" dirty="0">
                <a:solidFill>
                  <a:srgbClr val="EBEBEB"/>
                </a:solidFill>
              </a:rPr>
              <a:t>What makes a curriculum good?</a:t>
            </a:r>
          </a:p>
          <a:p>
            <a:r>
              <a:rPr lang="en-US" sz="3600" dirty="0">
                <a:solidFill>
                  <a:srgbClr val="EBEBEB"/>
                </a:solidFill>
              </a:rPr>
              <a:t>What makes a Geography curriculum good?</a:t>
            </a:r>
          </a:p>
          <a:p>
            <a:pPr marL="0" indent="0">
              <a:buNone/>
            </a:pPr>
            <a:endParaRPr lang="en-GB" sz="3600" dirty="0">
              <a:solidFill>
                <a:srgbClr val="EBEBEB"/>
              </a:solidFill>
            </a:endParaRPr>
          </a:p>
        </p:txBody>
      </p:sp>
    </p:spTree>
    <p:extLst>
      <p:ext uri="{BB962C8B-B14F-4D97-AF65-F5344CB8AC3E}">
        <p14:creationId xmlns:p14="http://schemas.microsoft.com/office/powerpoint/2010/main" val="14023379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CC7B-6D4F-A99A-B449-950AD601023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6592888-50F6-B5BC-7E61-88A4FA044808}"/>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8192D62C-5DEE-D0BB-FDC4-734EBC6378CB}"/>
              </a:ext>
            </a:extLst>
          </p:cNvPr>
          <p:cNvPicPr>
            <a:picLocks noChangeAspect="1"/>
          </p:cNvPicPr>
          <p:nvPr/>
        </p:nvPicPr>
        <p:blipFill>
          <a:blip r:embed="rId3"/>
          <a:stretch>
            <a:fillRect/>
          </a:stretch>
        </p:blipFill>
        <p:spPr>
          <a:xfrm>
            <a:off x="0" y="-50800"/>
            <a:ext cx="11961050" cy="6908800"/>
          </a:xfrm>
          <a:prstGeom prst="rect">
            <a:avLst/>
          </a:prstGeom>
        </p:spPr>
      </p:pic>
    </p:spTree>
    <p:extLst>
      <p:ext uri="{BB962C8B-B14F-4D97-AF65-F5344CB8AC3E}">
        <p14:creationId xmlns:p14="http://schemas.microsoft.com/office/powerpoint/2010/main" val="44742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099E2-65B5-8B56-7BE0-9A260E9AA54D}"/>
              </a:ext>
            </a:extLst>
          </p:cNvPr>
          <p:cNvSpPr>
            <a:spLocks noGrp="1"/>
          </p:cNvSpPr>
          <p:nvPr>
            <p:ph idx="1"/>
          </p:nvPr>
        </p:nvSpPr>
        <p:spPr>
          <a:xfrm>
            <a:off x="615142" y="2603499"/>
            <a:ext cx="10806545" cy="3764049"/>
          </a:xfrm>
        </p:spPr>
        <p:txBody>
          <a:bodyPr>
            <a:normAutofit/>
          </a:bodyPr>
          <a:lstStyle/>
          <a:p>
            <a:r>
              <a:rPr lang="en-GB" sz="2400" dirty="0">
                <a:solidFill>
                  <a:srgbClr val="0B0C0C"/>
                </a:solidFill>
                <a:effectLst/>
                <a:ea typeface="Times New Roman" panose="02020603050405020304" pitchFamily="18" charset="0"/>
              </a:rPr>
              <a:t>[the] integrated study of the complex reciprocal relationships between human societies and the components of the Earth. Geographers study place, space and time, recognising the great differences and dynamics in cultures, political systems, economies, landscapes and environments across the world, and the links between them.</a:t>
            </a:r>
          </a:p>
          <a:p>
            <a:endParaRPr lang="en-GB" sz="2400" dirty="0">
              <a:solidFill>
                <a:srgbClr val="0B0C0C"/>
              </a:solidFill>
              <a:ea typeface="Times New Roman" panose="02020603050405020304" pitchFamily="18" charset="0"/>
            </a:endParaRPr>
          </a:p>
          <a:p>
            <a:pPr marL="0" indent="0">
              <a:buNone/>
            </a:pPr>
            <a:r>
              <a:rPr lang="en-US" b="0" i="1" dirty="0">
                <a:solidFill>
                  <a:schemeClr val="accent4">
                    <a:lumMod val="60000"/>
                    <a:lumOff val="40000"/>
                  </a:schemeClr>
                </a:solidFill>
                <a:effectLst/>
                <a:hlinkClick r:id="rId3">
                  <a:extLst>
                    <a:ext uri="{A12FA001-AC4F-418D-AE19-62706E023703}">
                      <ahyp:hlinkClr xmlns:ahyp="http://schemas.microsoft.com/office/drawing/2018/hyperlinkcolor" val="tx"/>
                    </a:ext>
                  </a:extLst>
                </a:hlinkClick>
              </a:rPr>
              <a:t>‘Subject benchmark statement – geography’</a:t>
            </a:r>
            <a:r>
              <a:rPr lang="en-US" b="0" i="1" dirty="0">
                <a:solidFill>
                  <a:schemeClr val="accent4">
                    <a:lumMod val="60000"/>
                    <a:lumOff val="40000"/>
                  </a:schemeClr>
                </a:solidFill>
                <a:effectLst/>
              </a:rPr>
              <a:t>, Quality Assurance Agency for Higher Education, December 2019.</a:t>
            </a:r>
            <a:r>
              <a:rPr lang="en-US" b="0" i="1" dirty="0">
                <a:solidFill>
                  <a:schemeClr val="accent4">
                    <a:lumMod val="60000"/>
                    <a:lumOff val="40000"/>
                  </a:schemeClr>
                </a:solidFill>
                <a:effectLst/>
                <a:hlinkClick r:id="rId4">
                  <a:extLst>
                    <a:ext uri="{A12FA001-AC4F-418D-AE19-62706E023703}">
                      <ahyp:hlinkClr xmlns:ahyp="http://schemas.microsoft.com/office/drawing/2018/hyperlinkcolor" val="tx"/>
                    </a:ext>
                  </a:extLst>
                </a:hlinkClick>
              </a:rPr>
              <a:t>↩</a:t>
            </a:r>
            <a:endParaRPr lang="en-US" b="0" i="1" dirty="0">
              <a:solidFill>
                <a:schemeClr val="accent4">
                  <a:lumMod val="60000"/>
                  <a:lumOff val="40000"/>
                </a:schemeClr>
              </a:solidFill>
              <a:effectLst/>
            </a:endParaRPr>
          </a:p>
        </p:txBody>
      </p:sp>
      <p:sp>
        <p:nvSpPr>
          <p:cNvPr id="4" name="Title 1">
            <a:extLst>
              <a:ext uri="{FF2B5EF4-FFF2-40B4-BE49-F238E27FC236}">
                <a16:creationId xmlns:a16="http://schemas.microsoft.com/office/drawing/2014/main" id="{F88571C7-DD5F-6FC1-746B-A9B70327C18B}"/>
              </a:ext>
            </a:extLst>
          </p:cNvPr>
          <p:cNvSpPr txBox="1">
            <a:spLocks/>
          </p:cNvSpPr>
          <p:nvPr/>
        </p:nvSpPr>
        <p:spPr bwMode="gray">
          <a:xfrm>
            <a:off x="1246910" y="-84334"/>
            <a:ext cx="10274898" cy="17756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bg1"/>
                </a:solidFill>
                <a:latin typeface="+mn-lt"/>
              </a:rPr>
              <a:t>What is Geography?</a:t>
            </a:r>
            <a:endParaRPr lang="en-GB" sz="5400" dirty="0">
              <a:solidFill>
                <a:schemeClr val="bg1"/>
              </a:solidFill>
              <a:latin typeface="+mn-lt"/>
            </a:endParaRPr>
          </a:p>
        </p:txBody>
      </p:sp>
    </p:spTree>
    <p:extLst>
      <p:ext uri="{BB962C8B-B14F-4D97-AF65-F5344CB8AC3E}">
        <p14:creationId xmlns:p14="http://schemas.microsoft.com/office/powerpoint/2010/main" val="13917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5D5F5A-8042-0554-922B-5FBBFD813DD6}"/>
              </a:ext>
            </a:extLst>
          </p:cNvPr>
          <p:cNvSpPr>
            <a:spLocks noGrp="1"/>
          </p:cNvSpPr>
          <p:nvPr>
            <p:ph type="subTitle" idx="1"/>
          </p:nvPr>
        </p:nvSpPr>
        <p:spPr>
          <a:xfrm>
            <a:off x="838200" y="2460567"/>
            <a:ext cx="10683240" cy="2643448"/>
          </a:xfrm>
        </p:spPr>
        <p:txBody>
          <a:bodyPr>
            <a:normAutofit/>
          </a:bodyPr>
          <a:lstStyle/>
          <a:p>
            <a:pPr algn="ctr"/>
            <a:r>
              <a:rPr lang="en-GB" sz="2800" dirty="0">
                <a:solidFill>
                  <a:schemeClr val="bg1"/>
                </a:solidFill>
                <a:effectLst/>
              </a:rPr>
              <a:t>‘The slow philosophy is not about doing everything in tortoise mode. It's less about the speed and more about investing the right amount of time and attention in the problem so you solve it.’ </a:t>
            </a:r>
          </a:p>
          <a:p>
            <a:pPr algn="ctr"/>
            <a:r>
              <a:rPr lang="en-GB" sz="2800" dirty="0">
                <a:solidFill>
                  <a:schemeClr val="bg1"/>
                </a:solidFill>
                <a:effectLst/>
              </a:rPr>
              <a:t>- Carl Honoré. </a:t>
            </a:r>
            <a:endParaRPr lang="en-GB" sz="2800" dirty="0">
              <a:solidFill>
                <a:schemeClr val="bg1"/>
              </a:solidFill>
            </a:endParaRPr>
          </a:p>
        </p:txBody>
      </p:sp>
      <p:sp>
        <p:nvSpPr>
          <p:cNvPr id="7" name="Title 1">
            <a:extLst>
              <a:ext uri="{FF2B5EF4-FFF2-40B4-BE49-F238E27FC236}">
                <a16:creationId xmlns:a16="http://schemas.microsoft.com/office/drawing/2014/main" id="{7D890AF2-861B-8D28-480F-0536D40BBB16}"/>
              </a:ext>
            </a:extLst>
          </p:cNvPr>
          <p:cNvSpPr txBox="1">
            <a:spLocks/>
          </p:cNvSpPr>
          <p:nvPr/>
        </p:nvSpPr>
        <p:spPr bwMode="gray">
          <a:xfrm>
            <a:off x="838200" y="-291841"/>
            <a:ext cx="10274898" cy="17756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bg1"/>
                </a:solidFill>
                <a:latin typeface="+mn-lt"/>
              </a:rPr>
              <a:t>Principles</a:t>
            </a:r>
            <a:endParaRPr lang="en-GB" sz="5400" dirty="0">
              <a:solidFill>
                <a:schemeClr val="bg1"/>
              </a:solidFill>
              <a:latin typeface="+mn-lt"/>
            </a:endParaRPr>
          </a:p>
        </p:txBody>
      </p:sp>
    </p:spTree>
    <p:extLst>
      <p:ext uri="{BB962C8B-B14F-4D97-AF65-F5344CB8AC3E}">
        <p14:creationId xmlns:p14="http://schemas.microsoft.com/office/powerpoint/2010/main" val="142426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B6C0-CA9B-E030-70F8-480C3C26C8E6}"/>
              </a:ext>
            </a:extLst>
          </p:cNvPr>
          <p:cNvSpPr>
            <a:spLocks noGrp="1"/>
          </p:cNvSpPr>
          <p:nvPr>
            <p:ph type="title"/>
          </p:nvPr>
        </p:nvSpPr>
        <p:spPr>
          <a:xfrm>
            <a:off x="1712422" y="604038"/>
            <a:ext cx="10274898" cy="1110645"/>
          </a:xfrm>
        </p:spPr>
        <p:txBody>
          <a:bodyPr anchor="b">
            <a:normAutofit/>
          </a:bodyPr>
          <a:lstStyle/>
          <a:p>
            <a:r>
              <a:rPr lang="en-US" sz="5400" dirty="0">
                <a:solidFill>
                  <a:schemeClr val="bg1"/>
                </a:solidFill>
                <a:latin typeface="+mn-lt"/>
              </a:rPr>
              <a:t>“Anything is Geography”</a:t>
            </a:r>
          </a:p>
        </p:txBody>
      </p:sp>
      <p:graphicFrame>
        <p:nvGraphicFramePr>
          <p:cNvPr id="4" name="Content Placeholder 3">
            <a:extLst>
              <a:ext uri="{FF2B5EF4-FFF2-40B4-BE49-F238E27FC236}">
                <a16:creationId xmlns:a16="http://schemas.microsoft.com/office/drawing/2014/main" id="{BFE2BF03-0501-29F8-EF04-53B6E75FD36E}"/>
              </a:ext>
            </a:extLst>
          </p:cNvPr>
          <p:cNvGraphicFramePr>
            <a:graphicFrameLocks noGrp="1"/>
          </p:cNvGraphicFramePr>
          <p:nvPr>
            <p:ph idx="1"/>
            <p:extLst>
              <p:ext uri="{D42A27DB-BD31-4B8C-83A1-F6EECF244321}">
                <p14:modId xmlns:p14="http://schemas.microsoft.com/office/powerpoint/2010/main" val="880955566"/>
              </p:ext>
            </p:extLst>
          </p:nvPr>
        </p:nvGraphicFramePr>
        <p:xfrm>
          <a:off x="721822" y="2896127"/>
          <a:ext cx="10515600" cy="1333748"/>
        </p:xfrm>
        <a:graphic>
          <a:graphicData uri="http://schemas.openxmlformats.org/drawingml/2006/table">
            <a:tbl>
              <a:tblPr/>
              <a:tblGrid>
                <a:gridCol w="10515600">
                  <a:extLst>
                    <a:ext uri="{9D8B030D-6E8A-4147-A177-3AD203B41FA5}">
                      <a16:colId xmlns:a16="http://schemas.microsoft.com/office/drawing/2014/main" val="1819630933"/>
                    </a:ext>
                  </a:extLst>
                </a:gridCol>
              </a:tblGrid>
              <a:tr h="1333748">
                <a:tc>
                  <a:txBody>
                    <a:bodyPr/>
                    <a:lstStyle/>
                    <a:p>
                      <a:pPr algn="l" fontAlgn="t">
                        <a:spcBef>
                          <a:spcPts val="0"/>
                        </a:spcBef>
                        <a:spcAft>
                          <a:spcPts val="0"/>
                        </a:spcAft>
                      </a:pPr>
                      <a:endParaRPr lang="en-GB" sz="3600" b="0" i="0" u="none" strike="noStrike" dirty="0">
                        <a:effectLst/>
                        <a:latin typeface="+mn-lt"/>
                      </a:endParaRPr>
                    </a:p>
                  </a:txBody>
                  <a:tcPr marL="227214" marR="227214" marT="18935" marB="0">
                    <a:lnL>
                      <a:noFill/>
                    </a:lnL>
                    <a:lnR>
                      <a:noFill/>
                    </a:lnR>
                    <a:lnT>
                      <a:noFill/>
                    </a:lnT>
                    <a:lnB>
                      <a:noFill/>
                    </a:lnB>
                  </a:tcPr>
                </a:tc>
                <a:extLst>
                  <a:ext uri="{0D108BD9-81ED-4DB2-BD59-A6C34878D82A}">
                    <a16:rowId xmlns:a16="http://schemas.microsoft.com/office/drawing/2014/main" val="771037602"/>
                  </a:ext>
                </a:extLst>
              </a:tr>
            </a:tbl>
          </a:graphicData>
        </a:graphic>
      </p:graphicFrame>
      <p:pic>
        <p:nvPicPr>
          <p:cNvPr id="5" name="Picture 4">
            <a:extLst>
              <a:ext uri="{FF2B5EF4-FFF2-40B4-BE49-F238E27FC236}">
                <a16:creationId xmlns:a16="http://schemas.microsoft.com/office/drawing/2014/main" id="{E75A65DE-6743-0474-FF66-31852DAA071D}"/>
              </a:ext>
            </a:extLst>
          </p:cNvPr>
          <p:cNvPicPr>
            <a:picLocks noChangeAspect="1"/>
          </p:cNvPicPr>
          <p:nvPr/>
        </p:nvPicPr>
        <p:blipFill rotWithShape="1">
          <a:blip r:embed="rId3"/>
          <a:srcRect t="8295" r="1" b="36018"/>
          <a:stretch/>
        </p:blipFill>
        <p:spPr>
          <a:xfrm>
            <a:off x="2244528" y="2392506"/>
            <a:ext cx="7702944" cy="4332906"/>
          </a:xfrm>
          <a:prstGeom prst="rect">
            <a:avLst/>
          </a:prstGeom>
        </p:spPr>
      </p:pic>
    </p:spTree>
    <p:extLst>
      <p:ext uri="{BB962C8B-B14F-4D97-AF65-F5344CB8AC3E}">
        <p14:creationId xmlns:p14="http://schemas.microsoft.com/office/powerpoint/2010/main" val="72169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B6C0-CA9B-E030-70F8-480C3C26C8E6}"/>
              </a:ext>
            </a:extLst>
          </p:cNvPr>
          <p:cNvSpPr>
            <a:spLocks noGrp="1"/>
          </p:cNvSpPr>
          <p:nvPr>
            <p:ph type="title"/>
          </p:nvPr>
        </p:nvSpPr>
        <p:spPr>
          <a:xfrm>
            <a:off x="1246910" y="-84334"/>
            <a:ext cx="10274898" cy="1775663"/>
          </a:xfrm>
        </p:spPr>
        <p:txBody>
          <a:bodyPr anchor="b">
            <a:normAutofit/>
          </a:bodyPr>
          <a:lstStyle/>
          <a:p>
            <a:r>
              <a:rPr lang="en-US" sz="5400" dirty="0">
                <a:solidFill>
                  <a:schemeClr val="bg1"/>
                </a:solidFill>
                <a:latin typeface="+mn-lt"/>
              </a:rPr>
              <a:t>What is Geography?</a:t>
            </a:r>
            <a:endParaRPr lang="en-GB" sz="5400"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BFE2BF03-0501-29F8-EF04-53B6E75FD36E}"/>
              </a:ext>
            </a:extLst>
          </p:cNvPr>
          <p:cNvGraphicFramePr>
            <a:graphicFrameLocks noGrp="1"/>
          </p:cNvGraphicFramePr>
          <p:nvPr>
            <p:ph idx="1"/>
            <p:extLst>
              <p:ext uri="{D42A27DB-BD31-4B8C-83A1-F6EECF244321}">
                <p14:modId xmlns:p14="http://schemas.microsoft.com/office/powerpoint/2010/main" val="372052632"/>
              </p:ext>
            </p:extLst>
          </p:nvPr>
        </p:nvGraphicFramePr>
        <p:xfrm>
          <a:off x="381001" y="2869622"/>
          <a:ext cx="5927034" cy="3341255"/>
        </p:xfrm>
        <a:graphic>
          <a:graphicData uri="http://schemas.openxmlformats.org/drawingml/2006/table">
            <a:tbl>
              <a:tblPr/>
              <a:tblGrid>
                <a:gridCol w="5927034">
                  <a:extLst>
                    <a:ext uri="{9D8B030D-6E8A-4147-A177-3AD203B41FA5}">
                      <a16:colId xmlns:a16="http://schemas.microsoft.com/office/drawing/2014/main" val="1819630933"/>
                    </a:ext>
                  </a:extLst>
                </a:gridCol>
              </a:tblGrid>
              <a:tr h="1333748">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2900" b="0" i="0" u="none" strike="noStrike" dirty="0">
                          <a:solidFill>
                            <a:srgbClr val="0B0C0C"/>
                          </a:solidFill>
                          <a:effectLst/>
                          <a:latin typeface="+mn-lt"/>
                          <a:ea typeface="Calibri" panose="020F0502020204030204" pitchFamily="34" charset="0"/>
                          <a:cs typeface="Arial" panose="020B0604020202020204" pitchFamily="34" charset="0"/>
                        </a:rPr>
                        <a:t>“Seeks to make sense of the world and its people, places and environments through explanatory relationships.”</a:t>
                      </a:r>
                    </a:p>
                    <a:p>
                      <a:pPr marL="0" marR="0" lvl="0" indent="0" algn="l" defTabSz="457200" rtl="0" eaLnBrk="1" fontAlgn="t" latinLnBrk="0" hangingPunct="1">
                        <a:lnSpc>
                          <a:spcPct val="100000"/>
                        </a:lnSpc>
                        <a:spcBef>
                          <a:spcPts val="0"/>
                        </a:spcBef>
                        <a:spcAft>
                          <a:spcPts val="0"/>
                        </a:spcAft>
                        <a:buClrTx/>
                        <a:buSzTx/>
                        <a:buFontTx/>
                        <a:buNone/>
                        <a:tabLst/>
                        <a:defRPr/>
                      </a:pPr>
                      <a:endParaRPr lang="en-GB" sz="2400" b="0" i="1" u="none" strike="noStrike" kern="1200" dirty="0">
                        <a:solidFill>
                          <a:srgbClr val="58C1BA"/>
                        </a:solidFill>
                        <a:effectLst/>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1400" b="0" i="1" kern="1200" dirty="0">
                          <a:solidFill>
                            <a:schemeClr val="accent4">
                              <a:lumMod val="60000"/>
                              <a:lumOff val="40000"/>
                            </a:schemeClr>
                          </a:solidFill>
                          <a:effectLst/>
                          <a:latin typeface="+mn-lt"/>
                          <a:ea typeface="+mn-ea"/>
                          <a:cs typeface="+mn-cs"/>
                          <a:hlinkClick r:id="rId3">
                            <a:extLst>
                              <a:ext uri="{A12FA001-AC4F-418D-AE19-62706E023703}">
                                <ahyp:hlinkClr xmlns:ahyp="http://schemas.microsoft.com/office/drawing/2018/hyperlinkcolor" val="tx"/>
                              </a:ext>
                            </a:extLst>
                          </a:hlinkClick>
                        </a:rPr>
                        <a:t>‘Education inspection framework: overview of research’</a:t>
                      </a:r>
                      <a:r>
                        <a:rPr lang="en-US" sz="1400" b="0" i="1" kern="1200" dirty="0">
                          <a:solidFill>
                            <a:schemeClr val="accent4">
                              <a:lumMod val="60000"/>
                              <a:lumOff val="40000"/>
                            </a:schemeClr>
                          </a:solidFill>
                          <a:effectLst/>
                          <a:latin typeface="+mn-lt"/>
                          <a:ea typeface="+mn-ea"/>
                          <a:cs typeface="+mn-cs"/>
                        </a:rPr>
                        <a:t>, </a:t>
                      </a:r>
                      <a:r>
                        <a:rPr lang="en-US" sz="1400" b="0" i="1" kern="1200" dirty="0" err="1">
                          <a:solidFill>
                            <a:schemeClr val="accent4">
                              <a:lumMod val="60000"/>
                              <a:lumOff val="40000"/>
                            </a:schemeClr>
                          </a:solidFill>
                          <a:effectLst/>
                          <a:latin typeface="+mn-lt"/>
                          <a:ea typeface="+mn-ea"/>
                          <a:cs typeface="+mn-cs"/>
                        </a:rPr>
                        <a:t>Ofsted</a:t>
                      </a:r>
                      <a:r>
                        <a:rPr lang="en-US" sz="1400" b="0" i="1" kern="1200" dirty="0">
                          <a:solidFill>
                            <a:schemeClr val="accent4">
                              <a:lumMod val="60000"/>
                              <a:lumOff val="40000"/>
                            </a:schemeClr>
                          </a:solidFill>
                          <a:effectLst/>
                          <a:latin typeface="+mn-lt"/>
                          <a:ea typeface="+mn-ea"/>
                          <a:cs typeface="+mn-cs"/>
                        </a:rPr>
                        <a:t>, January 2019 and </a:t>
                      </a:r>
                      <a:r>
                        <a:rPr lang="en-US" sz="1400" b="0" i="1" kern="1200" dirty="0">
                          <a:solidFill>
                            <a:srgbClr val="58C1BA"/>
                          </a:solidFill>
                          <a:effectLst/>
                          <a:latin typeface="+mn-lt"/>
                          <a:ea typeface="+mn-ea"/>
                          <a:cs typeface="+mn-cs"/>
                          <a:hlinkClick r:id="rId4">
                            <a:extLst>
                              <a:ext uri="{A12FA001-AC4F-418D-AE19-62706E023703}">
                                <ahyp:hlinkClr xmlns:ahyp="http://schemas.microsoft.com/office/drawing/2018/hyperlinkcolor" val="tx"/>
                              </a:ext>
                            </a:extLst>
                          </a:hlinkClick>
                        </a:rPr>
                        <a:t>‘Principles behind </a:t>
                      </a:r>
                      <a:r>
                        <a:rPr lang="en-US" sz="1400" b="0" i="1" kern="1200" dirty="0" err="1">
                          <a:solidFill>
                            <a:srgbClr val="58C1BA"/>
                          </a:solidFill>
                          <a:effectLst/>
                          <a:latin typeface="+mn-lt"/>
                          <a:ea typeface="+mn-ea"/>
                          <a:cs typeface="+mn-cs"/>
                          <a:hlinkClick r:id="rId4">
                            <a:extLst>
                              <a:ext uri="{A12FA001-AC4F-418D-AE19-62706E023703}">
                                <ahyp:hlinkClr xmlns:ahyp="http://schemas.microsoft.com/office/drawing/2018/hyperlinkcolor" val="tx"/>
                              </a:ext>
                            </a:extLst>
                          </a:hlinkClick>
                        </a:rPr>
                        <a:t>Ofsted’s</a:t>
                      </a:r>
                      <a:r>
                        <a:rPr lang="en-US" sz="1400" b="0" i="1" kern="1200" dirty="0">
                          <a:solidFill>
                            <a:schemeClr val="accent4">
                              <a:lumMod val="60000"/>
                              <a:lumOff val="40000"/>
                            </a:schemeClr>
                          </a:solidFill>
                          <a:effectLst/>
                          <a:latin typeface="+mn-lt"/>
                          <a:ea typeface="+mn-ea"/>
                          <a:cs typeface="+mn-cs"/>
                          <a:hlinkClick r:id="rId4">
                            <a:extLst>
                              <a:ext uri="{A12FA001-AC4F-418D-AE19-62706E023703}">
                                <ahyp:hlinkClr xmlns:ahyp="http://schemas.microsoft.com/office/drawing/2018/hyperlinkcolor" val="tx"/>
                              </a:ext>
                            </a:extLst>
                          </a:hlinkClick>
                        </a:rPr>
                        <a:t> research reviews and subject reports’</a:t>
                      </a:r>
                      <a:r>
                        <a:rPr lang="en-US" sz="1400" b="0" i="1" kern="1200" dirty="0">
                          <a:solidFill>
                            <a:schemeClr val="accent4">
                              <a:lumMod val="60000"/>
                              <a:lumOff val="40000"/>
                            </a:schemeClr>
                          </a:solidFill>
                          <a:effectLst/>
                          <a:latin typeface="+mn-lt"/>
                          <a:ea typeface="+mn-ea"/>
                          <a:cs typeface="+mn-cs"/>
                        </a:rPr>
                        <a:t>, </a:t>
                      </a:r>
                      <a:r>
                        <a:rPr lang="en-US" sz="1400" b="0" i="1" kern="1200" dirty="0" err="1">
                          <a:solidFill>
                            <a:schemeClr val="accent4">
                              <a:lumMod val="60000"/>
                              <a:lumOff val="40000"/>
                            </a:schemeClr>
                          </a:solidFill>
                          <a:effectLst/>
                          <a:latin typeface="+mn-lt"/>
                          <a:ea typeface="+mn-ea"/>
                          <a:cs typeface="+mn-cs"/>
                        </a:rPr>
                        <a:t>Ofsted</a:t>
                      </a:r>
                      <a:r>
                        <a:rPr lang="en-US" sz="1400" b="0" i="1" kern="1200" dirty="0">
                          <a:solidFill>
                            <a:schemeClr val="accent4">
                              <a:lumMod val="60000"/>
                              <a:lumOff val="40000"/>
                            </a:schemeClr>
                          </a:solidFill>
                          <a:effectLst/>
                          <a:latin typeface="+mn-lt"/>
                          <a:ea typeface="+mn-ea"/>
                          <a:cs typeface="+mn-cs"/>
                        </a:rPr>
                        <a:t>, March 2021.</a:t>
                      </a:r>
                      <a:r>
                        <a:rPr lang="en-US" sz="1400" b="0" i="1" kern="1200" dirty="0">
                          <a:solidFill>
                            <a:schemeClr val="accent4">
                              <a:lumMod val="60000"/>
                              <a:lumOff val="40000"/>
                            </a:schemeClr>
                          </a:solidFill>
                          <a:effectLst/>
                          <a:latin typeface="+mn-lt"/>
                          <a:ea typeface="+mn-ea"/>
                          <a:cs typeface="+mn-cs"/>
                          <a:hlinkClick r:id="rId5">
                            <a:extLst>
                              <a:ext uri="{A12FA001-AC4F-418D-AE19-62706E023703}">
                                <ahyp:hlinkClr xmlns:ahyp="http://schemas.microsoft.com/office/drawing/2018/hyperlinkcolor" val="tx"/>
                              </a:ext>
                            </a:extLst>
                          </a:hlinkClick>
                        </a:rPr>
                        <a:t>↩</a:t>
                      </a:r>
                      <a:endParaRPr lang="en-US" sz="1400" b="0" i="1" kern="1200" dirty="0">
                        <a:solidFill>
                          <a:schemeClr val="accent4">
                            <a:lumMod val="60000"/>
                            <a:lumOff val="40000"/>
                          </a:schemeClr>
                        </a:solidFill>
                        <a:effectLst/>
                        <a:latin typeface="+mn-lt"/>
                        <a:ea typeface="+mn-ea"/>
                        <a:cs typeface="+mn-cs"/>
                      </a:endParaRPr>
                    </a:p>
                    <a:p>
                      <a:pPr algn="l" fontAlgn="t">
                        <a:spcBef>
                          <a:spcPts val="0"/>
                        </a:spcBef>
                        <a:spcAft>
                          <a:spcPts val="0"/>
                        </a:spcAft>
                      </a:pPr>
                      <a:endParaRPr lang="en-GB" sz="3600" b="0" i="0" u="none" strike="noStrike" dirty="0">
                        <a:effectLst/>
                        <a:latin typeface="+mn-lt"/>
                      </a:endParaRPr>
                    </a:p>
                  </a:txBody>
                  <a:tcPr marL="227214" marR="227214" marT="18935" marB="0">
                    <a:lnL>
                      <a:noFill/>
                    </a:lnL>
                    <a:lnR>
                      <a:noFill/>
                    </a:lnR>
                    <a:lnT>
                      <a:noFill/>
                    </a:lnT>
                    <a:lnB>
                      <a:noFill/>
                    </a:lnB>
                  </a:tcPr>
                </a:tc>
                <a:extLst>
                  <a:ext uri="{0D108BD9-81ED-4DB2-BD59-A6C34878D82A}">
                    <a16:rowId xmlns:a16="http://schemas.microsoft.com/office/drawing/2014/main" val="771037602"/>
                  </a:ext>
                </a:extLst>
              </a:tr>
            </a:tbl>
          </a:graphicData>
        </a:graphic>
      </p:graphicFrame>
      <p:pic>
        <p:nvPicPr>
          <p:cNvPr id="3" name="Picture 2">
            <a:extLst>
              <a:ext uri="{FF2B5EF4-FFF2-40B4-BE49-F238E27FC236}">
                <a16:creationId xmlns:a16="http://schemas.microsoft.com/office/drawing/2014/main" id="{C1D9CFB8-5973-C5CC-1494-1A2B42CD1D53}"/>
              </a:ext>
            </a:extLst>
          </p:cNvPr>
          <p:cNvPicPr>
            <a:picLocks noChangeAspect="1"/>
          </p:cNvPicPr>
          <p:nvPr/>
        </p:nvPicPr>
        <p:blipFill>
          <a:blip r:embed="rId6"/>
          <a:stretch>
            <a:fillRect/>
          </a:stretch>
        </p:blipFill>
        <p:spPr>
          <a:xfrm>
            <a:off x="6096000" y="2766392"/>
            <a:ext cx="5714999" cy="3214687"/>
          </a:xfrm>
          <a:prstGeom prst="rect">
            <a:avLst/>
          </a:prstGeom>
        </p:spPr>
      </p:pic>
    </p:spTree>
    <p:extLst>
      <p:ext uri="{BB962C8B-B14F-4D97-AF65-F5344CB8AC3E}">
        <p14:creationId xmlns:p14="http://schemas.microsoft.com/office/powerpoint/2010/main" val="112063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5D5F5A-8042-0554-922B-5FBBFD813DD6}"/>
              </a:ext>
            </a:extLst>
          </p:cNvPr>
          <p:cNvSpPr>
            <a:spLocks noGrp="1"/>
          </p:cNvSpPr>
          <p:nvPr>
            <p:ph type="subTitle" idx="1"/>
          </p:nvPr>
        </p:nvSpPr>
        <p:spPr>
          <a:xfrm>
            <a:off x="838200" y="2460567"/>
            <a:ext cx="10683240" cy="2294313"/>
          </a:xfrm>
        </p:spPr>
        <p:txBody>
          <a:bodyPr>
            <a:normAutofit/>
          </a:bodyPr>
          <a:lstStyle/>
          <a:p>
            <a:pPr algn="ctr"/>
            <a:r>
              <a:rPr lang="en-US" sz="2800" dirty="0">
                <a:solidFill>
                  <a:schemeClr val="bg1"/>
                </a:solidFill>
                <a:effectLst/>
              </a:rPr>
              <a:t>“In order to get back on track, we need to think about our attitude to the status quo, to be prepared to change. We have choices!”</a:t>
            </a:r>
          </a:p>
          <a:p>
            <a:pPr algn="ctr"/>
            <a:r>
              <a:rPr lang="en-US" sz="2800" dirty="0">
                <a:solidFill>
                  <a:schemeClr val="bg1"/>
                </a:solidFill>
              </a:rPr>
              <a:t>- </a:t>
            </a:r>
            <a:r>
              <a:rPr lang="en-US" sz="2800" dirty="0">
                <a:solidFill>
                  <a:schemeClr val="bg1"/>
                </a:solidFill>
                <a:effectLst/>
              </a:rPr>
              <a:t>Mary Myatt </a:t>
            </a:r>
          </a:p>
        </p:txBody>
      </p:sp>
      <p:sp>
        <p:nvSpPr>
          <p:cNvPr id="7" name="Title 1">
            <a:extLst>
              <a:ext uri="{FF2B5EF4-FFF2-40B4-BE49-F238E27FC236}">
                <a16:creationId xmlns:a16="http://schemas.microsoft.com/office/drawing/2014/main" id="{7D890AF2-861B-8D28-480F-0536D40BBB16}"/>
              </a:ext>
            </a:extLst>
          </p:cNvPr>
          <p:cNvSpPr txBox="1">
            <a:spLocks/>
          </p:cNvSpPr>
          <p:nvPr/>
        </p:nvSpPr>
        <p:spPr bwMode="gray">
          <a:xfrm>
            <a:off x="838200" y="-291841"/>
            <a:ext cx="10274898" cy="17756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bg1"/>
                </a:solidFill>
                <a:latin typeface="+mn-lt"/>
              </a:rPr>
              <a:t>Principles</a:t>
            </a:r>
            <a:endParaRPr lang="en-GB" sz="5400" dirty="0">
              <a:solidFill>
                <a:schemeClr val="bg1"/>
              </a:solidFill>
              <a:latin typeface="+mn-lt"/>
            </a:endParaRPr>
          </a:p>
        </p:txBody>
      </p:sp>
    </p:spTree>
    <p:extLst>
      <p:ext uri="{BB962C8B-B14F-4D97-AF65-F5344CB8AC3E}">
        <p14:creationId xmlns:p14="http://schemas.microsoft.com/office/powerpoint/2010/main" val="386387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8363-3DDA-D54E-E30B-2CD6F35B1F9F}"/>
              </a:ext>
            </a:extLst>
          </p:cNvPr>
          <p:cNvSpPr>
            <a:spLocks noGrp="1"/>
          </p:cNvSpPr>
          <p:nvPr>
            <p:ph type="title"/>
          </p:nvPr>
        </p:nvSpPr>
        <p:spPr>
          <a:xfrm>
            <a:off x="1154955" y="973668"/>
            <a:ext cx="3178260" cy="1020232"/>
          </a:xfrm>
        </p:spPr>
        <p:txBody>
          <a:bodyPr>
            <a:normAutofit/>
          </a:bodyPr>
          <a:lstStyle/>
          <a:p>
            <a:pPr>
              <a:lnSpc>
                <a:spcPct val="90000"/>
              </a:lnSpc>
            </a:pPr>
            <a:r>
              <a:rPr lang="en-US" sz="2000" dirty="0"/>
              <a:t>My experience…</a:t>
            </a:r>
            <a:endParaRPr lang="en-GB" sz="2000" dirty="0"/>
          </a:p>
        </p:txBody>
      </p:sp>
      <p:graphicFrame>
        <p:nvGraphicFramePr>
          <p:cNvPr id="4" name="Table 3">
            <a:extLst>
              <a:ext uri="{FF2B5EF4-FFF2-40B4-BE49-F238E27FC236}">
                <a16:creationId xmlns:a16="http://schemas.microsoft.com/office/drawing/2014/main" id="{DD3A3A0D-F826-83A9-6DF6-4DEB13DBE8C0}"/>
              </a:ext>
            </a:extLst>
          </p:cNvPr>
          <p:cNvGraphicFramePr>
            <a:graphicFrameLocks noGrp="1"/>
          </p:cNvGraphicFramePr>
          <p:nvPr>
            <p:extLst>
              <p:ext uri="{D42A27DB-BD31-4B8C-83A1-F6EECF244321}">
                <p14:modId xmlns:p14="http://schemas.microsoft.com/office/powerpoint/2010/main" val="3827416143"/>
              </p:ext>
            </p:extLst>
          </p:nvPr>
        </p:nvGraphicFramePr>
        <p:xfrm>
          <a:off x="325967" y="174651"/>
          <a:ext cx="11540065" cy="6508696"/>
        </p:xfrm>
        <a:graphic>
          <a:graphicData uri="http://schemas.openxmlformats.org/drawingml/2006/table">
            <a:tbl>
              <a:tblPr firstRow="1" bandRow="1">
                <a:solidFill>
                  <a:schemeClr val="bg1"/>
                </a:solidFill>
                <a:tableStyleId>{5C22544A-7EE6-4342-B048-85BDC9FD1C3A}</a:tableStyleId>
              </a:tblPr>
              <a:tblGrid>
                <a:gridCol w="1461724">
                  <a:extLst>
                    <a:ext uri="{9D8B030D-6E8A-4147-A177-3AD203B41FA5}">
                      <a16:colId xmlns:a16="http://schemas.microsoft.com/office/drawing/2014/main" val="280059294"/>
                    </a:ext>
                  </a:extLst>
                </a:gridCol>
                <a:gridCol w="3118377">
                  <a:extLst>
                    <a:ext uri="{9D8B030D-6E8A-4147-A177-3AD203B41FA5}">
                      <a16:colId xmlns:a16="http://schemas.microsoft.com/office/drawing/2014/main" val="2460124924"/>
                    </a:ext>
                  </a:extLst>
                </a:gridCol>
                <a:gridCol w="3513619">
                  <a:extLst>
                    <a:ext uri="{9D8B030D-6E8A-4147-A177-3AD203B41FA5}">
                      <a16:colId xmlns:a16="http://schemas.microsoft.com/office/drawing/2014/main" val="2728309673"/>
                    </a:ext>
                  </a:extLst>
                </a:gridCol>
                <a:gridCol w="3446345">
                  <a:extLst>
                    <a:ext uri="{9D8B030D-6E8A-4147-A177-3AD203B41FA5}">
                      <a16:colId xmlns:a16="http://schemas.microsoft.com/office/drawing/2014/main" val="2545057417"/>
                    </a:ext>
                  </a:extLst>
                </a:gridCol>
              </a:tblGrid>
              <a:tr h="412303">
                <a:tc gridSpan="4">
                  <a:txBody>
                    <a:bodyPr/>
                    <a:lstStyle/>
                    <a:p>
                      <a:pPr algn="ctr">
                        <a:lnSpc>
                          <a:spcPct val="115000"/>
                        </a:lnSpc>
                        <a:spcAft>
                          <a:spcPts val="1000"/>
                        </a:spcAft>
                      </a:pPr>
                      <a:r>
                        <a:rPr lang="en-GB" sz="1600" b="0" cap="none" spc="0">
                          <a:solidFill>
                            <a:schemeClr val="bg1"/>
                          </a:solidFill>
                          <a:effectLst/>
                        </a:rPr>
                        <a:t>KS3 3 Year Plan</a:t>
                      </a:r>
                      <a:endParaRPr lang="en-GB" sz="16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3590524"/>
                  </a:ext>
                </a:extLst>
              </a:tr>
              <a:tr h="764485">
                <a:tc>
                  <a:txBody>
                    <a:bodyPr/>
                    <a:lstStyle/>
                    <a:p>
                      <a:pPr algn="l">
                        <a:lnSpc>
                          <a:spcPct val="115000"/>
                        </a:lnSpc>
                        <a:spcAft>
                          <a:spcPts val="1000"/>
                        </a:spcAft>
                      </a:pPr>
                      <a:r>
                        <a:rPr lang="en-GB" sz="1600" cap="none" spc="0">
                          <a:solidFill>
                            <a:schemeClr val="tx1"/>
                          </a:solidFill>
                          <a:effectLst/>
                        </a:rPr>
                        <a:t>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GB" sz="1600" cap="none" spc="0" dirty="0">
                          <a:solidFill>
                            <a:schemeClr val="tx1"/>
                          </a:solidFill>
                          <a:effectLst/>
                        </a:rPr>
                        <a:t>Y7 </a:t>
                      </a:r>
                    </a:p>
                    <a:p>
                      <a:pPr algn="ctr">
                        <a:lnSpc>
                          <a:spcPct val="115000"/>
                        </a:lnSpc>
                        <a:spcAft>
                          <a:spcPts val="1000"/>
                        </a:spcAft>
                      </a:pPr>
                      <a:r>
                        <a:rPr lang="en-GB" sz="1600" cap="none" spc="0" dirty="0">
                          <a:solidFill>
                            <a:schemeClr val="tx1"/>
                          </a:solidFill>
                          <a:effectLst/>
                        </a:rPr>
                        <a:t>(Sense of place)</a:t>
                      </a:r>
                      <a:endPar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GB" sz="1600" cap="none" spc="0" dirty="0">
                          <a:solidFill>
                            <a:schemeClr val="tx1"/>
                          </a:solidFill>
                          <a:effectLst/>
                        </a:rPr>
                        <a:t>Y8</a:t>
                      </a:r>
                    </a:p>
                    <a:p>
                      <a:pPr algn="ctr">
                        <a:lnSpc>
                          <a:spcPct val="115000"/>
                        </a:lnSpc>
                        <a:spcAft>
                          <a:spcPts val="1000"/>
                        </a:spcAft>
                      </a:pPr>
                      <a:r>
                        <a:rPr lang="en-GB" sz="1600" cap="none" spc="0" dirty="0">
                          <a:solidFill>
                            <a:schemeClr val="tx1"/>
                          </a:solidFill>
                          <a:effectLst/>
                        </a:rPr>
                        <a:t>(Sense of stewardship)</a:t>
                      </a:r>
                      <a:endPar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GB" sz="1600" cap="none" spc="0">
                          <a:solidFill>
                            <a:schemeClr val="tx1"/>
                          </a:solidFill>
                          <a:effectLst/>
                        </a:rPr>
                        <a:t>Y9</a:t>
                      </a:r>
                    </a:p>
                    <a:p>
                      <a:pPr algn="ctr">
                        <a:lnSpc>
                          <a:spcPct val="115000"/>
                        </a:lnSpc>
                        <a:spcAft>
                          <a:spcPts val="1000"/>
                        </a:spcAft>
                      </a:pPr>
                      <a:r>
                        <a:rPr lang="en-GB" sz="1600" cap="none" spc="0">
                          <a:solidFill>
                            <a:schemeClr val="tx1"/>
                          </a:solidFill>
                          <a:effectLst/>
                        </a:rPr>
                        <a:t>(Global challenges)</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409086"/>
                  </a:ext>
                </a:extLst>
              </a:tr>
              <a:tr h="637607">
                <a:tc>
                  <a:txBody>
                    <a:bodyPr/>
                    <a:lstStyle/>
                    <a:p>
                      <a:pPr algn="l">
                        <a:lnSpc>
                          <a:spcPct val="115000"/>
                        </a:lnSpc>
                        <a:spcAft>
                          <a:spcPts val="1000"/>
                        </a:spcAft>
                      </a:pPr>
                      <a:r>
                        <a:rPr lang="en-GB" sz="1600" cap="none" spc="0">
                          <a:solidFill>
                            <a:schemeClr val="tx1"/>
                          </a:solidFill>
                          <a:effectLst/>
                        </a:rPr>
                        <a:t>Autumn Term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My Patch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Weather and Climate</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Tectonic Global Systems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73036379"/>
                  </a:ext>
                </a:extLst>
              </a:tr>
              <a:tr h="637607">
                <a:tc>
                  <a:txBody>
                    <a:bodyPr/>
                    <a:lstStyle/>
                    <a:p>
                      <a:pPr algn="l">
                        <a:lnSpc>
                          <a:spcPct val="115000"/>
                        </a:lnSpc>
                        <a:spcAft>
                          <a:spcPts val="1000"/>
                        </a:spcAft>
                      </a:pPr>
                      <a:r>
                        <a:rPr lang="en-GB" sz="1600" cap="none" spc="0">
                          <a:solidFill>
                            <a:schemeClr val="tx1"/>
                          </a:solidFill>
                          <a:effectLst/>
                        </a:rPr>
                        <a:t>Autumn Term</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UK (3D model of UK)</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Biomes</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Volcanoes (Yellow Stone National Park)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221306"/>
                  </a:ext>
                </a:extLst>
              </a:tr>
              <a:tr h="637607">
                <a:tc>
                  <a:txBody>
                    <a:bodyPr/>
                    <a:lstStyle/>
                    <a:p>
                      <a:pPr algn="l">
                        <a:lnSpc>
                          <a:spcPct val="115000"/>
                        </a:lnSpc>
                        <a:spcAft>
                          <a:spcPts val="1000"/>
                        </a:spcAft>
                      </a:pPr>
                      <a:r>
                        <a:rPr lang="en-GB" sz="1600" cap="none" spc="0">
                          <a:solidFill>
                            <a:schemeClr val="tx1"/>
                          </a:solidFill>
                          <a:effectLst/>
                        </a:rPr>
                        <a:t>Spring Term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Europe</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Population</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Earthquake (Haiti)</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3171764"/>
                  </a:ext>
                </a:extLst>
              </a:tr>
              <a:tr h="637607">
                <a:tc>
                  <a:txBody>
                    <a:bodyPr/>
                    <a:lstStyle/>
                    <a:p>
                      <a:pPr algn="l">
                        <a:lnSpc>
                          <a:spcPct val="115000"/>
                        </a:lnSpc>
                        <a:spcAft>
                          <a:spcPts val="1000"/>
                        </a:spcAft>
                      </a:pPr>
                      <a:r>
                        <a:rPr lang="en-GB" sz="1600" cap="none" spc="0">
                          <a:solidFill>
                            <a:schemeClr val="tx1"/>
                          </a:solidFill>
                          <a:effectLst/>
                        </a:rPr>
                        <a:t>Spring Term</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Europe</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Amazon Rainforests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Predict, prepare and protect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131540"/>
                  </a:ext>
                </a:extLst>
              </a:tr>
              <a:tr h="637607">
                <a:tc>
                  <a:txBody>
                    <a:bodyPr/>
                    <a:lstStyle/>
                    <a:p>
                      <a:pPr algn="l">
                        <a:lnSpc>
                          <a:spcPct val="115000"/>
                        </a:lnSpc>
                        <a:spcAft>
                          <a:spcPts val="1000"/>
                        </a:spcAft>
                      </a:pPr>
                      <a:r>
                        <a:rPr lang="en-GB" sz="1600" cap="none" spc="0">
                          <a:solidFill>
                            <a:schemeClr val="tx1"/>
                          </a:solidFill>
                          <a:effectLst/>
                        </a:rPr>
                        <a:t>Summer Term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Commonwealth – The British Empire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Antarctica (Antarctic treaty)</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Human Threats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6440723"/>
                  </a:ext>
                </a:extLst>
              </a:tr>
              <a:tr h="637607">
                <a:tc>
                  <a:txBody>
                    <a:bodyPr/>
                    <a:lstStyle/>
                    <a:p>
                      <a:pPr algn="l">
                        <a:lnSpc>
                          <a:spcPct val="115000"/>
                        </a:lnSpc>
                        <a:spcAft>
                          <a:spcPts val="1000"/>
                        </a:spcAft>
                      </a:pPr>
                      <a:r>
                        <a:rPr lang="en-GB" sz="1600" cap="none" spc="0">
                          <a:solidFill>
                            <a:schemeClr val="tx1"/>
                          </a:solidFill>
                          <a:effectLst/>
                        </a:rPr>
                        <a:t>Summer Term</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Global partnerships – (UN &amp; NATO)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a:solidFill>
                            <a:schemeClr val="tx1"/>
                          </a:solidFill>
                          <a:effectLst/>
                        </a:rPr>
                        <a:t>Sustainable Swanfest</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cap="none" spc="0" dirty="0">
                          <a:solidFill>
                            <a:schemeClr val="tx1"/>
                          </a:solidFill>
                          <a:effectLst/>
                        </a:rPr>
                        <a:t>Food Security </a:t>
                      </a:r>
                      <a:endPar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113878"/>
                  </a:ext>
                </a:extLst>
              </a:tr>
              <a:tr h="1213121">
                <a:tc>
                  <a:txBody>
                    <a:bodyPr/>
                    <a:lstStyle/>
                    <a:p>
                      <a:pPr algn="l">
                        <a:lnSpc>
                          <a:spcPct val="115000"/>
                        </a:lnSpc>
                        <a:spcAft>
                          <a:spcPts val="1000"/>
                        </a:spcAft>
                      </a:pPr>
                      <a:r>
                        <a:rPr lang="en-GB" sz="1600" cap="none" spc="0">
                          <a:solidFill>
                            <a:schemeClr val="tx1"/>
                          </a:solidFill>
                          <a:effectLst/>
                        </a:rPr>
                        <a:t>Fieldwork </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My Patch </a:t>
                      </a:r>
                    </a:p>
                    <a:p>
                      <a:pPr algn="l">
                        <a:lnSpc>
                          <a:spcPct val="115000"/>
                        </a:lnSpc>
                        <a:spcAft>
                          <a:spcPts val="1000"/>
                        </a:spcAft>
                      </a:pPr>
                      <a:r>
                        <a:rPr lang="en-GB" sz="1600" cap="none" spc="0">
                          <a:solidFill>
                            <a:schemeClr val="tx1"/>
                          </a:solidFill>
                          <a:effectLst/>
                        </a:rPr>
                        <a:t>Enquiry: ‘where’s my favourite place in Swanmore?’</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a:solidFill>
                            <a:schemeClr val="tx1"/>
                          </a:solidFill>
                          <a:effectLst/>
                        </a:rPr>
                        <a:t>Swanfest’s sustainability Enquiry: ‘How could Swanfest be more sustainable?’</a:t>
                      </a:r>
                      <a:endPar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15000"/>
                        </a:lnSpc>
                        <a:spcAft>
                          <a:spcPts val="1000"/>
                        </a:spcAft>
                      </a:pPr>
                      <a:r>
                        <a:rPr lang="en-GB" sz="1600" cap="none" spc="0" dirty="0">
                          <a:solidFill>
                            <a:schemeClr val="tx1"/>
                          </a:solidFill>
                          <a:effectLst/>
                        </a:rPr>
                        <a:t>Food banks </a:t>
                      </a:r>
                    </a:p>
                    <a:p>
                      <a:pPr algn="l">
                        <a:lnSpc>
                          <a:spcPct val="115000"/>
                        </a:lnSpc>
                        <a:spcAft>
                          <a:spcPts val="1000"/>
                        </a:spcAft>
                      </a:pPr>
                      <a:r>
                        <a:rPr lang="en-GB" sz="1600" cap="none" spc="0" dirty="0">
                          <a:solidFill>
                            <a:schemeClr val="tx1"/>
                          </a:solidFill>
                          <a:effectLst/>
                        </a:rPr>
                        <a:t>Enquiry: ‘Are local foodbanks a long term solution for food insecurity?’</a:t>
                      </a:r>
                      <a:endPar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282" marR="49201" marT="65602" marB="6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25900640"/>
                  </a:ext>
                </a:extLst>
              </a:tr>
            </a:tbl>
          </a:graphicData>
        </a:graphic>
      </p:graphicFrame>
    </p:spTree>
    <p:extLst>
      <p:ext uri="{BB962C8B-B14F-4D97-AF65-F5344CB8AC3E}">
        <p14:creationId xmlns:p14="http://schemas.microsoft.com/office/powerpoint/2010/main" val="211125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8F12-94A5-6FF0-D9AD-B112E7C5DF98}"/>
              </a:ext>
            </a:extLst>
          </p:cNvPr>
          <p:cNvSpPr>
            <a:spLocks noGrp="1"/>
          </p:cNvSpPr>
          <p:nvPr>
            <p:ph type="title"/>
          </p:nvPr>
        </p:nvSpPr>
        <p:spPr/>
        <p:txBody>
          <a:bodyPr/>
          <a:lstStyle/>
          <a:p>
            <a:r>
              <a:rPr lang="en-US" dirty="0"/>
              <a:t>What was my success criteria?</a:t>
            </a:r>
            <a:endParaRPr lang="en-GB" dirty="0"/>
          </a:p>
        </p:txBody>
      </p:sp>
      <p:sp>
        <p:nvSpPr>
          <p:cNvPr id="3" name="Content Placeholder 2">
            <a:extLst>
              <a:ext uri="{FF2B5EF4-FFF2-40B4-BE49-F238E27FC236}">
                <a16:creationId xmlns:a16="http://schemas.microsoft.com/office/drawing/2014/main" id="{2FFA1F95-485A-9C5D-06BE-05EC0B87BA6A}"/>
              </a:ext>
            </a:extLst>
          </p:cNvPr>
          <p:cNvSpPr>
            <a:spLocks noGrp="1"/>
          </p:cNvSpPr>
          <p:nvPr>
            <p:ph idx="1"/>
          </p:nvPr>
        </p:nvSpPr>
        <p:spPr>
          <a:xfrm>
            <a:off x="334184" y="2298278"/>
            <a:ext cx="3541241" cy="743070"/>
          </a:xfrm>
        </p:spPr>
        <p:txBody>
          <a:bodyPr>
            <a:normAutofit/>
          </a:bodyPr>
          <a:lstStyle/>
          <a:p>
            <a:pPr marL="0" lvl="0" indent="0">
              <a:buSzPts val="1000"/>
              <a:buNone/>
              <a:tabLst>
                <a:tab pos="457200" algn="l"/>
              </a:tabLst>
            </a:pPr>
            <a:r>
              <a:rPr lang="en-GB" sz="1800" dirty="0">
                <a:solidFill>
                  <a:srgbClr val="0B0C0C"/>
                </a:solidFill>
                <a:effectLst/>
                <a:ea typeface="Times New Roman" panose="02020603050405020304" pitchFamily="18" charset="0"/>
              </a:rPr>
              <a:t>Do you know what they have learnt before coming to you?</a:t>
            </a:r>
            <a:endParaRPr lang="en-GB" sz="1800" dirty="0">
              <a:effectLst/>
              <a:ea typeface="Times New Roman" panose="02020603050405020304" pitchFamily="18" charset="0"/>
            </a:endParaRPr>
          </a:p>
          <a:p>
            <a:endParaRPr lang="en-GB" dirty="0"/>
          </a:p>
        </p:txBody>
      </p:sp>
      <p:sp>
        <p:nvSpPr>
          <p:cNvPr id="6" name="Oval 5">
            <a:extLst>
              <a:ext uri="{FF2B5EF4-FFF2-40B4-BE49-F238E27FC236}">
                <a16:creationId xmlns:a16="http://schemas.microsoft.com/office/drawing/2014/main" id="{4BC14A0E-A592-2508-27D0-181EBBCEC364}"/>
              </a:ext>
            </a:extLst>
          </p:cNvPr>
          <p:cNvSpPr/>
          <p:nvPr/>
        </p:nvSpPr>
        <p:spPr>
          <a:xfrm>
            <a:off x="4655506" y="3429000"/>
            <a:ext cx="2880987" cy="1731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am I looking for?</a:t>
            </a:r>
            <a:endParaRPr lang="en-GB" dirty="0"/>
          </a:p>
        </p:txBody>
      </p:sp>
      <p:sp>
        <p:nvSpPr>
          <p:cNvPr id="8" name="TextBox 7">
            <a:extLst>
              <a:ext uri="{FF2B5EF4-FFF2-40B4-BE49-F238E27FC236}">
                <a16:creationId xmlns:a16="http://schemas.microsoft.com/office/drawing/2014/main" id="{014F72CF-3A45-BD15-ADF8-06F80A40E00A}"/>
              </a:ext>
            </a:extLst>
          </p:cNvPr>
          <p:cNvSpPr txBox="1"/>
          <p:nvPr/>
        </p:nvSpPr>
        <p:spPr>
          <a:xfrm>
            <a:off x="4898385" y="2353913"/>
            <a:ext cx="2880988" cy="923330"/>
          </a:xfrm>
          <a:prstGeom prst="rect">
            <a:avLst/>
          </a:prstGeom>
          <a:noFill/>
        </p:spPr>
        <p:txBody>
          <a:bodyPr wrap="square">
            <a:spAutoFit/>
          </a:bodyPr>
          <a:lstStyle/>
          <a:p>
            <a:pPr lvl="0">
              <a:buSzPts val="1000"/>
              <a:tabLst>
                <a:tab pos="457200" algn="l"/>
              </a:tabLst>
            </a:pPr>
            <a:r>
              <a:rPr lang="en-GB" sz="1800" dirty="0">
                <a:solidFill>
                  <a:srgbClr val="0B0C0C"/>
                </a:solidFill>
                <a:effectLst/>
                <a:ea typeface="Times New Roman" panose="02020603050405020304" pitchFamily="18" charset="0"/>
              </a:rPr>
              <a:t>Does your curriculum have Depth and Breadth?</a:t>
            </a:r>
            <a:endParaRPr lang="en-GB" sz="1800"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9B926AAF-0A95-2BC6-4511-028D4C7DBAF3}"/>
              </a:ext>
            </a:extLst>
          </p:cNvPr>
          <p:cNvSpPr txBox="1"/>
          <p:nvPr/>
        </p:nvSpPr>
        <p:spPr>
          <a:xfrm>
            <a:off x="248307" y="3608683"/>
            <a:ext cx="3662567" cy="646331"/>
          </a:xfrm>
          <a:prstGeom prst="rect">
            <a:avLst/>
          </a:prstGeom>
          <a:noFill/>
        </p:spPr>
        <p:txBody>
          <a:bodyPr wrap="square">
            <a:spAutoFit/>
          </a:bodyPr>
          <a:lstStyle/>
          <a:p>
            <a:pPr lvl="0">
              <a:buSzPts val="1000"/>
              <a:tabLst>
                <a:tab pos="457200" algn="l"/>
              </a:tabLst>
            </a:pPr>
            <a:r>
              <a:rPr lang="en-GB" dirty="0">
                <a:solidFill>
                  <a:srgbClr val="0B0C0C"/>
                </a:solidFill>
                <a:ea typeface="Times New Roman" panose="02020603050405020304" pitchFamily="18" charset="0"/>
              </a:rPr>
              <a:t>Do you provide o</a:t>
            </a:r>
            <a:r>
              <a:rPr lang="en-GB" sz="1800" dirty="0">
                <a:solidFill>
                  <a:srgbClr val="0B0C0C"/>
                </a:solidFill>
                <a:effectLst/>
                <a:ea typeface="Times New Roman" panose="02020603050405020304" pitchFamily="18" charset="0"/>
              </a:rPr>
              <a:t>pportunities for ‘beautiful work’</a:t>
            </a:r>
            <a:endParaRPr lang="en-GB" sz="1800"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690B0D6F-636F-7AF8-A7B9-5E74E9940F53}"/>
              </a:ext>
            </a:extLst>
          </p:cNvPr>
          <p:cNvSpPr txBox="1"/>
          <p:nvPr/>
        </p:nvSpPr>
        <p:spPr>
          <a:xfrm>
            <a:off x="1438080" y="5820846"/>
            <a:ext cx="3939978" cy="646331"/>
          </a:xfrm>
          <a:prstGeom prst="rect">
            <a:avLst/>
          </a:prstGeom>
          <a:noFill/>
        </p:spPr>
        <p:txBody>
          <a:bodyPr wrap="square">
            <a:spAutoFit/>
          </a:bodyPr>
          <a:lstStyle/>
          <a:p>
            <a:pPr lvl="0">
              <a:buSzPts val="1000"/>
              <a:tabLst>
                <a:tab pos="457200" algn="l"/>
              </a:tabLst>
            </a:pPr>
            <a:r>
              <a:rPr lang="en-GB" sz="1800" dirty="0">
                <a:solidFill>
                  <a:srgbClr val="0B0C0C"/>
                </a:solidFill>
                <a:effectLst/>
                <a:ea typeface="Times New Roman" panose="02020603050405020304" pitchFamily="18" charset="0"/>
              </a:rPr>
              <a:t>What skills are being assessed in each unit?</a:t>
            </a:r>
            <a:endParaRPr lang="en-GB" sz="1800" dirty="0">
              <a:effectLst/>
              <a:ea typeface="Times New Roman" panose="02020603050405020304" pitchFamily="18" charset="0"/>
            </a:endParaRPr>
          </a:p>
        </p:txBody>
      </p:sp>
      <p:sp>
        <p:nvSpPr>
          <p:cNvPr id="14" name="TextBox 13">
            <a:extLst>
              <a:ext uri="{FF2B5EF4-FFF2-40B4-BE49-F238E27FC236}">
                <a16:creationId xmlns:a16="http://schemas.microsoft.com/office/drawing/2014/main" id="{2F4009C8-486F-5016-15FC-115716169D24}"/>
              </a:ext>
            </a:extLst>
          </p:cNvPr>
          <p:cNvSpPr txBox="1"/>
          <p:nvPr/>
        </p:nvSpPr>
        <p:spPr>
          <a:xfrm>
            <a:off x="8688356" y="3823617"/>
            <a:ext cx="3473635" cy="646331"/>
          </a:xfrm>
          <a:prstGeom prst="rect">
            <a:avLst/>
          </a:prstGeom>
          <a:noFill/>
        </p:spPr>
        <p:txBody>
          <a:bodyPr wrap="square">
            <a:spAutoFit/>
          </a:bodyPr>
          <a:lstStyle/>
          <a:p>
            <a:pPr lvl="0">
              <a:buSzPts val="1000"/>
              <a:tabLst>
                <a:tab pos="457200" algn="l"/>
              </a:tabLst>
            </a:pPr>
            <a:r>
              <a:rPr lang="en-GB" dirty="0">
                <a:solidFill>
                  <a:srgbClr val="0B0C0C"/>
                </a:solidFill>
                <a:ea typeface="Times New Roman" panose="02020603050405020304" pitchFamily="18" charset="0"/>
              </a:rPr>
              <a:t>Are current case studies being used?</a:t>
            </a:r>
            <a:endParaRPr lang="en-GB" sz="1800" dirty="0">
              <a:effectLst/>
              <a:ea typeface="Times New Roman" panose="02020603050405020304" pitchFamily="18" charset="0"/>
            </a:endParaRPr>
          </a:p>
        </p:txBody>
      </p:sp>
      <p:sp>
        <p:nvSpPr>
          <p:cNvPr id="16" name="TextBox 15">
            <a:extLst>
              <a:ext uri="{FF2B5EF4-FFF2-40B4-BE49-F238E27FC236}">
                <a16:creationId xmlns:a16="http://schemas.microsoft.com/office/drawing/2014/main" id="{E36914BA-48EB-25EF-9BBE-B1D078D4BD2B}"/>
              </a:ext>
            </a:extLst>
          </p:cNvPr>
          <p:cNvSpPr txBox="1"/>
          <p:nvPr/>
        </p:nvSpPr>
        <p:spPr>
          <a:xfrm>
            <a:off x="8296927" y="2292627"/>
            <a:ext cx="3723361" cy="923330"/>
          </a:xfrm>
          <a:prstGeom prst="rect">
            <a:avLst/>
          </a:prstGeom>
          <a:noFill/>
        </p:spPr>
        <p:txBody>
          <a:bodyPr wrap="square">
            <a:spAutoFit/>
          </a:bodyPr>
          <a:lstStyle/>
          <a:p>
            <a:pPr lvl="0">
              <a:buSzPts val="1000"/>
              <a:tabLst>
                <a:tab pos="457200" algn="l"/>
              </a:tabLst>
            </a:pPr>
            <a:r>
              <a:rPr lang="en-GB" sz="1800" dirty="0">
                <a:solidFill>
                  <a:srgbClr val="0B0C0C"/>
                </a:solidFill>
                <a:effectLst/>
                <a:ea typeface="Times New Roman" panose="02020603050405020304" pitchFamily="18" charset="0"/>
              </a:rPr>
              <a:t>Can you explain why that topic is where it is </a:t>
            </a:r>
            <a:r>
              <a:rPr lang="en-GB" dirty="0">
                <a:solidFill>
                  <a:srgbClr val="0B0C0C"/>
                </a:solidFill>
                <a:ea typeface="Times New Roman" panose="02020603050405020304" pitchFamily="18" charset="0"/>
              </a:rPr>
              <a:t>and what it connects to?</a:t>
            </a:r>
            <a:endParaRPr lang="en-GB" sz="1800" dirty="0">
              <a:effectLst/>
              <a:ea typeface="Times New Roman" panose="02020603050405020304" pitchFamily="18" charset="0"/>
            </a:endParaRPr>
          </a:p>
        </p:txBody>
      </p:sp>
      <p:sp>
        <p:nvSpPr>
          <p:cNvPr id="17" name="TextBox 16">
            <a:extLst>
              <a:ext uri="{FF2B5EF4-FFF2-40B4-BE49-F238E27FC236}">
                <a16:creationId xmlns:a16="http://schemas.microsoft.com/office/drawing/2014/main" id="{EC227135-7D0B-D201-2D9E-D5CF3E1C22F9}"/>
              </a:ext>
            </a:extLst>
          </p:cNvPr>
          <p:cNvSpPr txBox="1"/>
          <p:nvPr/>
        </p:nvSpPr>
        <p:spPr>
          <a:xfrm>
            <a:off x="5961913" y="5734643"/>
            <a:ext cx="3473635" cy="646331"/>
          </a:xfrm>
          <a:prstGeom prst="rect">
            <a:avLst/>
          </a:prstGeom>
          <a:noFill/>
        </p:spPr>
        <p:txBody>
          <a:bodyPr wrap="square">
            <a:spAutoFit/>
          </a:bodyPr>
          <a:lstStyle/>
          <a:p>
            <a:pPr lvl="0">
              <a:buSzPts val="1000"/>
              <a:tabLst>
                <a:tab pos="457200" algn="l"/>
              </a:tabLst>
            </a:pPr>
            <a:r>
              <a:rPr lang="en-GB" dirty="0">
                <a:solidFill>
                  <a:srgbClr val="0B0C0C"/>
                </a:solidFill>
                <a:ea typeface="Times New Roman" panose="02020603050405020304" pitchFamily="18" charset="0"/>
              </a:rPr>
              <a:t>Do you use enquiry based learning? Why?</a:t>
            </a:r>
            <a:endParaRPr lang="en-GB" sz="1800" dirty="0">
              <a:effectLst/>
              <a:ea typeface="Times New Roman" panose="02020603050405020304" pitchFamily="18" charset="0"/>
            </a:endParaRPr>
          </a:p>
        </p:txBody>
      </p:sp>
      <p:sp>
        <p:nvSpPr>
          <p:cNvPr id="19" name="TextBox 18">
            <a:extLst>
              <a:ext uri="{FF2B5EF4-FFF2-40B4-BE49-F238E27FC236}">
                <a16:creationId xmlns:a16="http://schemas.microsoft.com/office/drawing/2014/main" id="{0650C615-BD4F-716F-77D8-44C4AE7B07C1}"/>
              </a:ext>
            </a:extLst>
          </p:cNvPr>
          <p:cNvSpPr txBox="1"/>
          <p:nvPr/>
        </p:nvSpPr>
        <p:spPr>
          <a:xfrm>
            <a:off x="9435549" y="5249771"/>
            <a:ext cx="2584740" cy="1200329"/>
          </a:xfrm>
          <a:prstGeom prst="rect">
            <a:avLst/>
          </a:prstGeom>
          <a:noFill/>
        </p:spPr>
        <p:txBody>
          <a:bodyPr wrap="square">
            <a:spAutoFit/>
          </a:bodyPr>
          <a:lstStyle/>
          <a:p>
            <a:pPr lvl="0">
              <a:buSzPts val="1000"/>
              <a:tabLst>
                <a:tab pos="457200" algn="l"/>
              </a:tabLst>
            </a:pPr>
            <a:r>
              <a:rPr lang="en-GB" dirty="0">
                <a:solidFill>
                  <a:srgbClr val="0B0C0C"/>
                </a:solidFill>
                <a:ea typeface="Times New Roman" panose="02020603050405020304" pitchFamily="18" charset="0"/>
              </a:rPr>
              <a:t>Is everything underpinned by disciplinary knowledge</a:t>
            </a:r>
            <a:endParaRPr lang="en-GB" sz="1800" dirty="0">
              <a:effectLst/>
              <a:ea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CE020629-0818-3966-CD3C-5A029C208DDF}"/>
              </a:ext>
            </a:extLst>
          </p:cNvPr>
          <p:cNvCxnSpPr>
            <a:cxnSpLocks/>
          </p:cNvCxnSpPr>
          <p:nvPr/>
        </p:nvCxnSpPr>
        <p:spPr>
          <a:xfrm flipH="1" flipV="1">
            <a:off x="3056351" y="2909548"/>
            <a:ext cx="1720595" cy="96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7B8387D-A261-1792-E7A0-2B72ABB5B242}"/>
              </a:ext>
            </a:extLst>
          </p:cNvPr>
          <p:cNvCxnSpPr>
            <a:cxnSpLocks/>
            <a:stCxn id="6" idx="2"/>
          </p:cNvCxnSpPr>
          <p:nvPr/>
        </p:nvCxnSpPr>
        <p:spPr>
          <a:xfrm flipH="1" flipV="1">
            <a:off x="2956142" y="3995803"/>
            <a:ext cx="1699364" cy="299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9135C5E-02AF-208B-A9DD-AFE4A1C4D24C}"/>
              </a:ext>
            </a:extLst>
          </p:cNvPr>
          <p:cNvCxnSpPr>
            <a:cxnSpLocks/>
          </p:cNvCxnSpPr>
          <p:nvPr/>
        </p:nvCxnSpPr>
        <p:spPr>
          <a:xfrm flipV="1">
            <a:off x="7277622" y="3083023"/>
            <a:ext cx="1003503" cy="601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7E56477-DEE5-542F-7E20-CDF424E46480}"/>
              </a:ext>
            </a:extLst>
          </p:cNvPr>
          <p:cNvCxnSpPr>
            <a:cxnSpLocks/>
          </p:cNvCxnSpPr>
          <p:nvPr/>
        </p:nvCxnSpPr>
        <p:spPr>
          <a:xfrm flipV="1">
            <a:off x="6254661" y="3041348"/>
            <a:ext cx="0" cy="38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A9E5DF-D035-D3EB-227B-CA7C31FB041F}"/>
              </a:ext>
            </a:extLst>
          </p:cNvPr>
          <p:cNvCxnSpPr>
            <a:cxnSpLocks/>
            <a:stCxn id="6" idx="6"/>
          </p:cNvCxnSpPr>
          <p:nvPr/>
        </p:nvCxnSpPr>
        <p:spPr>
          <a:xfrm flipV="1">
            <a:off x="7536493" y="4246995"/>
            <a:ext cx="1011104" cy="47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B62450A-5024-58F4-C5B2-D2557438A21C}"/>
              </a:ext>
            </a:extLst>
          </p:cNvPr>
          <p:cNvCxnSpPr>
            <a:cxnSpLocks/>
          </p:cNvCxnSpPr>
          <p:nvPr/>
        </p:nvCxnSpPr>
        <p:spPr>
          <a:xfrm>
            <a:off x="6552064" y="5053447"/>
            <a:ext cx="118263" cy="480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F516132-9FB0-CDC5-EB23-9F0BFC00BCA7}"/>
              </a:ext>
            </a:extLst>
          </p:cNvPr>
          <p:cNvCxnSpPr>
            <a:cxnSpLocks/>
            <a:stCxn id="6" idx="5"/>
          </p:cNvCxnSpPr>
          <p:nvPr/>
        </p:nvCxnSpPr>
        <p:spPr>
          <a:xfrm>
            <a:off x="7114582" y="4907118"/>
            <a:ext cx="2320966" cy="626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75204EA-CA7E-2807-100E-CC6E9A2E2CF9}"/>
              </a:ext>
            </a:extLst>
          </p:cNvPr>
          <p:cNvCxnSpPr>
            <a:cxnSpLocks/>
          </p:cNvCxnSpPr>
          <p:nvPr/>
        </p:nvCxnSpPr>
        <p:spPr>
          <a:xfrm flipH="1">
            <a:off x="4364013" y="4836361"/>
            <a:ext cx="912602" cy="899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40EDB55-4CC5-A69E-9BAE-E68D1F62D101}"/>
              </a:ext>
            </a:extLst>
          </p:cNvPr>
          <p:cNvCxnSpPr>
            <a:cxnSpLocks/>
          </p:cNvCxnSpPr>
          <p:nvPr/>
        </p:nvCxnSpPr>
        <p:spPr>
          <a:xfrm flipH="1">
            <a:off x="2409713" y="4674479"/>
            <a:ext cx="2379796" cy="28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27B21DA3-A860-65C1-2D16-50CC255E61E2}"/>
              </a:ext>
            </a:extLst>
          </p:cNvPr>
          <p:cNvSpPr txBox="1">
            <a:spLocks/>
          </p:cNvSpPr>
          <p:nvPr/>
        </p:nvSpPr>
        <p:spPr>
          <a:xfrm>
            <a:off x="86243" y="4907118"/>
            <a:ext cx="3002321" cy="656959"/>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SzPts val="1000"/>
              <a:buFont typeface="Wingdings 3" charset="2"/>
              <a:buNone/>
              <a:tabLst>
                <a:tab pos="457200" algn="l"/>
              </a:tabLst>
            </a:pPr>
            <a:r>
              <a:rPr lang="en-GB" dirty="0">
                <a:solidFill>
                  <a:srgbClr val="0B0C0C"/>
                </a:solidFill>
                <a:ea typeface="Times New Roman" panose="02020603050405020304" pitchFamily="18" charset="0"/>
              </a:rPr>
              <a:t>Does your curriculum include local Knowledge?</a:t>
            </a:r>
            <a:endParaRPr lang="en-GB" dirty="0">
              <a:ea typeface="Times New Roman" panose="02020603050405020304" pitchFamily="18" charset="0"/>
            </a:endParaRPr>
          </a:p>
          <a:p>
            <a:endParaRPr lang="en-GB" dirty="0"/>
          </a:p>
        </p:txBody>
      </p:sp>
    </p:spTree>
    <p:extLst>
      <p:ext uri="{BB962C8B-B14F-4D97-AF65-F5344CB8AC3E}">
        <p14:creationId xmlns:p14="http://schemas.microsoft.com/office/powerpoint/2010/main" val="28249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down)">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2" grpId="0"/>
      <p:bldP spid="14" grpId="0"/>
      <p:bldP spid="16" grpId="0"/>
      <p:bldP spid="17" grpId="0"/>
      <p:bldP spid="19"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89A255D-798A-D0F2-3F6D-023F7D1B29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370" b="8376"/>
          <a:stretch/>
        </p:blipFill>
        <p:spPr bwMode="auto">
          <a:xfrm>
            <a:off x="20" y="1282"/>
            <a:ext cx="12191980" cy="6856718"/>
          </a:xfrm>
          <a:prstGeom prst="rect">
            <a:avLst/>
          </a:prstGeom>
          <a:noFill/>
        </p:spPr>
      </p:pic>
    </p:spTree>
    <p:extLst>
      <p:ext uri="{BB962C8B-B14F-4D97-AF65-F5344CB8AC3E}">
        <p14:creationId xmlns:p14="http://schemas.microsoft.com/office/powerpoint/2010/main" val="403371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E6AC-3FD0-5881-557B-1A53406160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6BCA254-9BF8-84AB-F534-B99ADD722B4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DFE27D6-3738-E8DF-BBCF-CD2EF9A2B44D}"/>
              </a:ext>
            </a:extLst>
          </p:cNvPr>
          <p:cNvPicPr>
            <a:picLocks noChangeAspect="1"/>
          </p:cNvPicPr>
          <p:nvPr/>
        </p:nvPicPr>
        <p:blipFill>
          <a:blip r:embed="rId2"/>
          <a:stretch>
            <a:fillRect/>
          </a:stretch>
        </p:blipFill>
        <p:spPr>
          <a:xfrm>
            <a:off x="0" y="0"/>
            <a:ext cx="12192000" cy="6908036"/>
          </a:xfrm>
          <a:prstGeom prst="rect">
            <a:avLst/>
          </a:prstGeom>
        </p:spPr>
      </p:pic>
    </p:spTree>
    <p:extLst>
      <p:ext uri="{BB962C8B-B14F-4D97-AF65-F5344CB8AC3E}">
        <p14:creationId xmlns:p14="http://schemas.microsoft.com/office/powerpoint/2010/main" val="243099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372</TotalTime>
  <Words>1126</Words>
  <Application>Microsoft Office PowerPoint</Application>
  <PresentationFormat>Widescreen</PresentationFormat>
  <Paragraphs>122</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Symbol</vt:lpstr>
      <vt:lpstr>Times New Roman</vt:lpstr>
      <vt:lpstr>Wingdings 3</vt:lpstr>
      <vt:lpstr>Ion Boardroom</vt:lpstr>
      <vt:lpstr>How can you support innovative curriculum design in Geography?</vt:lpstr>
      <vt:lpstr>Discussion</vt:lpstr>
      <vt:lpstr>“Anything is Geography”</vt:lpstr>
      <vt:lpstr>What is Geography?</vt:lpstr>
      <vt:lpstr>PowerPoint Presentation</vt:lpstr>
      <vt:lpstr>My experience…</vt:lpstr>
      <vt:lpstr>What was my success criteria?</vt:lpstr>
      <vt:lpstr>PowerPoint Presentation</vt:lpstr>
      <vt:lpstr>PowerPoint Presentation</vt:lpstr>
      <vt:lpstr>My experience…</vt:lpstr>
      <vt:lpstr>PowerPoint Presentation</vt:lpstr>
      <vt:lpstr>PowerPoint Presentation</vt:lpstr>
      <vt:lpstr>PowerPoint Presentation</vt:lpstr>
      <vt:lpstr>Discussion</vt:lpstr>
      <vt:lpstr>Audit your curriculum</vt:lpstr>
      <vt:lpstr>Audit your curriculum</vt:lpstr>
      <vt:lpstr>How to review impact</vt:lpstr>
      <vt:lpstr>EXTRA</vt:lpstr>
      <vt:lpstr>Key Points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Collinson, Juliet</dc:creator>
  <cp:lastModifiedBy>Collinson, Juliet</cp:lastModifiedBy>
  <cp:revision>21</cp:revision>
  <cp:lastPrinted>2023-02-22T17:27:10Z</cp:lastPrinted>
  <dcterms:created xsi:type="dcterms:W3CDTF">2023-01-26T13:54:43Z</dcterms:created>
  <dcterms:modified xsi:type="dcterms:W3CDTF">2023-02-22T18:32:38Z</dcterms:modified>
</cp:coreProperties>
</file>