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5" Type="http://schemas.openxmlformats.org/officeDocument/2006/relationships/customXml" Target="../customXml/item5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08405-1F7A-963B-8BE6-DD6751324E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A3E0F9-B7DC-6928-6FBB-D2465CB002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D4929-486C-87F9-D9F7-DA3020EA8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9BC4-8886-4841-A63C-A3ABCE774AF7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2AA574-89C2-C454-88EC-18D1F1A4D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A6EDCD-6348-EDC3-BC6D-8B729FA6B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E391E-7645-48F1-8BB0-1B914387CE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551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EAEFA-B529-544A-2689-254575338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9DA32A-CE9D-1721-DD70-9B95343ECF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CDED1-748B-878E-C72E-EEFF0BAE0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9BC4-8886-4841-A63C-A3ABCE774AF7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8DFDB-EC1E-9AA4-CD67-FEC95139F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3B962-A99C-954C-4937-415597E4E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E391E-7645-48F1-8BB0-1B914387CE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649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6CB653-D1AE-833C-D199-688CA65DEC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644440-1F50-2DCD-FD11-3145B5C74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20DA88-DB85-BB8E-1218-281340146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9BC4-8886-4841-A63C-A3ABCE774AF7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B9407-A696-17D6-658E-7559957E9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705D2-323D-BBF6-2734-B123CF809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E391E-7645-48F1-8BB0-1B914387CE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329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4584C-3C1C-010D-D9E3-CA8008B8A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99337-C55D-DF58-0F4D-1F64E2D51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DAF79-7042-E877-90B4-2EA76BD41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9BC4-8886-4841-A63C-A3ABCE774AF7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9E943-50EB-4AE4-41E8-5B0C48552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20E8D7-5650-8A48-F3CB-8BDE00E8E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E391E-7645-48F1-8BB0-1B914387CE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189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092F2-8C0E-94C1-E71C-7FACC981F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DCF55A-0B6E-AE91-164D-26D5AB271E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8DED0-ABD8-59E0-9932-0B0C3ED6B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9BC4-8886-4841-A63C-A3ABCE774AF7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7B1B8-8401-D699-509D-55943D872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5D7430-D5B2-3762-BB4F-A835B2EF2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E391E-7645-48F1-8BB0-1B914387CE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676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ECF8E-8655-60DC-7ACE-710E8F946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4331DF-48D3-C189-4D03-1FDCB654BA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AE8D03-F9AD-0D40-A28D-FFB03B99E0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61E683-FD88-F774-F9D5-ED91D6FB1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9BC4-8886-4841-A63C-A3ABCE774AF7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311C1-C0A8-37E8-10D1-1725B7000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1EAF3-724B-FEF7-1323-89FF7A147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E391E-7645-48F1-8BB0-1B914387CE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494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C5C29-C36F-CA8F-3961-EFC00A05B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561BB7-0BAF-380F-460D-5FCBF083D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9E8164-480F-A05D-48B7-31B2E08961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790C62-CB53-9843-986D-E76B0BE571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4BC38E-2EEC-C3D9-0DE2-C5EA4B0A5D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28C5C0-DBBD-FBD5-B12A-39D8ECA86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9BC4-8886-4841-A63C-A3ABCE774AF7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D0DBA9-532F-76AD-F63B-42B6DAB80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E2DF58-0188-988E-D19E-2D3DEF8C9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E391E-7645-48F1-8BB0-1B914387CE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41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9A445-9363-D41E-6273-068081B70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82BA30-C5C4-4122-1B1C-77A43DD99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9BC4-8886-4841-A63C-A3ABCE774AF7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C9E129-F81A-00B3-9473-F6727C94E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B8478-1D08-46D2-C98C-C4D84C28D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E391E-7645-48F1-8BB0-1B914387CE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351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1A0959-226A-8C78-EFC4-AF602AE16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9BC4-8886-4841-A63C-A3ABCE774AF7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87E75A-2F87-0D42-D5A4-E738035AB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7BE3EA-FB97-24C6-2239-AC4CE2959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E391E-7645-48F1-8BB0-1B914387CE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225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4CEE6-4A52-8181-C6B2-D981596AF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C314B-8CF2-A08F-D00E-9647F1145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C8E416-D80A-927B-52C9-E8AE15E6CB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4CAAE2-E924-3C05-DF45-7CAF1CDB2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9BC4-8886-4841-A63C-A3ABCE774AF7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97A700-F46D-5F23-C809-01BA038FA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69E5E4-F50B-958E-9708-5F61B8964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E391E-7645-48F1-8BB0-1B914387CE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494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C0A55-4BF0-6B0B-E522-B3396E044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7A92DD-4728-CBD0-3746-D20A189498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BBBBB4-DA23-DEB7-9A0C-CCF0E84540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6B1B4B-7FA7-0671-9691-A8C68E9BF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9BC4-8886-4841-A63C-A3ABCE774AF7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C827B7-E6C5-CBC2-BB93-80025DAAC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8A4425-F69D-9BDC-079A-B1940F20B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E391E-7645-48F1-8BB0-1B914387CE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399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C84E46-367A-975F-3EE6-032884C5C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9F0EC4-E95B-2A01-865A-650577E2C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6E3FEF-E917-5728-7B3A-C79B2CACA4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E19BC4-8886-4841-A63C-A3ABCE774AF7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3D9B4E-AB62-A0DE-F969-D603742E6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8C552-2671-1011-7569-F4ED4EF89F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8E391E-7645-48F1-8BB0-1B914387CE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034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e/eKmf5EkxA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0FE82DE-C4B5-C762-7A37-E6130CD097C4}"/>
              </a:ext>
            </a:extLst>
          </p:cNvPr>
          <p:cNvSpPr/>
          <p:nvPr/>
        </p:nvSpPr>
        <p:spPr>
          <a:xfrm>
            <a:off x="7207945" y="3646713"/>
            <a:ext cx="4430486" cy="224245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578CCE-2B45-6C88-3DA3-6124A56DAF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5198"/>
            <a:ext cx="9144000" cy="1608518"/>
          </a:xfrm>
        </p:spPr>
        <p:txBody>
          <a:bodyPr>
            <a:noAutofit/>
          </a:bodyPr>
          <a:lstStyle/>
          <a:p>
            <a:r>
              <a:rPr lang="en-GB" sz="2800" b="1" dirty="0">
                <a:solidFill>
                  <a:schemeClr val="bg1"/>
                </a:solidFill>
              </a:rPr>
              <a:t>RHSE 2026: Addressing Suicide Prevention Safely: </a:t>
            </a:r>
            <a:br>
              <a:rPr lang="en-GB" sz="2800" b="1" dirty="0">
                <a:solidFill>
                  <a:schemeClr val="bg1"/>
                </a:solidFill>
              </a:rPr>
            </a:br>
            <a:r>
              <a:rPr lang="en-GB" sz="2800" b="1" dirty="0">
                <a:solidFill>
                  <a:schemeClr val="bg1"/>
                </a:solidFill>
              </a:rPr>
              <a:t>What Schools Need in Place – Before, During and After</a:t>
            </a:r>
            <a:br>
              <a:rPr lang="en-GB" sz="2800" b="1" dirty="0">
                <a:solidFill>
                  <a:schemeClr val="bg1"/>
                </a:solidFill>
              </a:rPr>
            </a:br>
            <a:r>
              <a:rPr lang="en-GB" sz="2800" dirty="0">
                <a:solidFill>
                  <a:schemeClr val="bg1"/>
                </a:solidFill>
              </a:rPr>
              <a:t>Online, Tuesday 28</a:t>
            </a:r>
            <a:r>
              <a:rPr lang="en-GB" sz="2800" baseline="30000" dirty="0">
                <a:solidFill>
                  <a:schemeClr val="bg1"/>
                </a:solidFill>
              </a:rPr>
              <a:t>th</a:t>
            </a:r>
            <a:r>
              <a:rPr lang="en-GB" sz="2800" dirty="0">
                <a:solidFill>
                  <a:schemeClr val="bg1"/>
                </a:solidFill>
              </a:rPr>
              <a:t> April 3.30-4.30pm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02A2566-9275-E74E-672F-392C94CA437B}"/>
              </a:ext>
            </a:extLst>
          </p:cNvPr>
          <p:cNvSpPr/>
          <p:nvPr/>
        </p:nvSpPr>
        <p:spPr>
          <a:xfrm>
            <a:off x="651429" y="2819111"/>
            <a:ext cx="4746172" cy="58477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624409-D388-304D-5141-E94174A50947}"/>
              </a:ext>
            </a:extLst>
          </p:cNvPr>
          <p:cNvSpPr txBox="1"/>
          <p:nvPr/>
        </p:nvSpPr>
        <p:spPr>
          <a:xfrm>
            <a:off x="763715" y="2928257"/>
            <a:ext cx="603068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What you’ll take away from this event: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sz="2000" dirty="0">
                <a:solidFill>
                  <a:schemeClr val="bg1"/>
                </a:solidFill>
              </a:rPr>
              <a:t>A clear phased pathway outlining the steps settings need to take </a:t>
            </a:r>
            <a:r>
              <a:rPr lang="en-US" sz="2000">
                <a:solidFill>
                  <a:schemeClr val="bg1"/>
                </a:solidFill>
              </a:rPr>
              <a:t>to address </a:t>
            </a:r>
            <a:r>
              <a:rPr lang="en-US" sz="2000" dirty="0">
                <a:solidFill>
                  <a:schemeClr val="bg1"/>
                </a:solidFill>
              </a:rPr>
              <a:t>suicide prevention safely.</a:t>
            </a:r>
          </a:p>
          <a:p>
            <a:pPr marL="342900" indent="-342900">
              <a:buAutoNum type="arabicPeriod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sz="2000" dirty="0">
                <a:solidFill>
                  <a:schemeClr val="bg1"/>
                </a:solidFill>
              </a:rPr>
              <a:t>How to choose training and classroom resources – evidence-based guidance from Public Mental Health professionals.</a:t>
            </a:r>
          </a:p>
          <a:p>
            <a:pPr marL="342900" indent="-342900">
              <a:buAutoNum type="arabicPeriod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sz="2000" dirty="0">
                <a:solidFill>
                  <a:schemeClr val="bg1"/>
                </a:solidFill>
              </a:rPr>
              <a:t>A ready to use checklist and starting templates, to make actioning the pathway clear and hassle free.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C530B5-D055-127C-FF11-F664D9CD7A43}"/>
              </a:ext>
            </a:extLst>
          </p:cNvPr>
          <p:cNvSpPr/>
          <p:nvPr/>
        </p:nvSpPr>
        <p:spPr>
          <a:xfrm>
            <a:off x="7039928" y="2878291"/>
            <a:ext cx="459850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0" cap="none" spc="0" dirty="0">
                <a:ln w="0"/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Sign up </a:t>
            </a:r>
            <a:r>
              <a:rPr lang="en-US" sz="3200" dirty="0">
                <a:ln w="0"/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via the link below</a:t>
            </a:r>
            <a:endParaRPr lang="en-US" sz="3200" b="0" cap="none" spc="0" dirty="0">
              <a:ln w="0"/>
              <a:solidFill>
                <a:srgbClr val="FFC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30" name="Picture 6" descr="Hampshire County Council Logo | Player Ready | VR CENTRES &amp; ALTERNATIVE  PROVISION">
            <a:extLst>
              <a:ext uri="{FF2B5EF4-FFF2-40B4-BE49-F238E27FC236}">
                <a16:creationId xmlns:a16="http://schemas.microsoft.com/office/drawing/2014/main" id="{9C3308A9-014D-71BB-16E8-2D6C59AB87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302856" cy="1099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1">
            <a:extLst>
              <a:ext uri="{FF2B5EF4-FFF2-40B4-BE49-F238E27FC236}">
                <a16:creationId xmlns:a16="http://schemas.microsoft.com/office/drawing/2014/main" id="{5A2A967A-FF49-0DF4-E822-715D9F8D45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9058" y="4197418"/>
            <a:ext cx="398564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RHSE 2026: Teaching Suicide Prevention Safely - What schools need in place  – Fill in form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149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Microsoft.Office.RecordsManagement.PolicyFeatures.ExpirationEventReceiver</Name>
    <Synchronization>Synchronous</Synchronization>
    <Type>10001</Type>
    <SequenceNumber>101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10002</Type>
    <SequenceNumber>102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10004</Type>
    <SequenceNumber>103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10006</Type>
    <SequenceNumber>104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10009</Type>
    <SequenceNumber>105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SharedContentType xmlns="Microsoft.SharePoint.Taxonomy.ContentTypeSync" SourceId="3c5dbf34-c73a-430c-9290-9174ad787734" ContentTypeId="0x0101004E1B537BC2B2AD43A5AF5311D732D3AAC9" PreviousValue="tru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Public Health Responsibilities" ma:contentTypeID="0x0101004E1B537BC2B2AD43A5AF5311D732D3AAC900BA920ED136885C4389F651C5F90EB937" ma:contentTypeVersion="171" ma:contentTypeDescription="" ma:contentTypeScope="" ma:versionID="94a5b34a19e208da5857b02e24d3e85d">
  <xsd:schema xmlns:xsd="http://www.w3.org/2001/XMLSchema" xmlns:xs="http://www.w3.org/2001/XMLSchema" xmlns:p="http://schemas.microsoft.com/office/2006/metadata/properties" xmlns:ns1="http://schemas.microsoft.com/sharepoint/v3" xmlns:ns2="c5dbf80e-f509-45f6-9fe5-406e3eefabbb" xmlns:ns3="74c118c0-36e9-4872-8fe9-71365e16ad0c" targetNamespace="http://schemas.microsoft.com/office/2006/metadata/properties" ma:root="true" ma:fieldsID="e7a68adcd2ef0ecab75158ec5d90dede" ns1:_="" ns2:_="" ns3:_="">
    <xsd:import namespace="http://schemas.microsoft.com/sharepoint/v3"/>
    <xsd:import namespace="c5dbf80e-f509-45f6-9fe5-406e3eefabbb"/>
    <xsd:import namespace="74c118c0-36e9-4872-8fe9-71365e16ad0c"/>
    <xsd:element name="properties">
      <xsd:complexType>
        <xsd:sequence>
          <xsd:element name="documentManagement">
            <xsd:complexType>
              <xsd:all>
                <xsd:element ref="ns2:hc632fe273cb498aa970207d30c3b1d8" minOccurs="0"/>
                <xsd:element ref="ns2:TaxCatchAll" minOccurs="0"/>
                <xsd:element ref="ns2:TaxCatchAllLabel" minOccurs="0"/>
                <xsd:element ref="ns2:Item_x0020_ID" minOccurs="0"/>
                <xsd:element ref="ns2:Active_x0020_Document" minOccurs="0"/>
                <xsd:element ref="ns1:_dlc_ExpireDateSaved" minOccurs="0"/>
                <xsd:element ref="ns1:_dlc_ExpireDate" minOccurs="0"/>
                <xsd:element ref="ns2:b2864c54fed344dbbc6ce8a962bf1e67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pireDateSaved" ma:index="14" nillable="true" ma:displayName="Original Expiration Date" ma:hidden="true" ma:internalName="_dlc_ExpireDateSaved" ma:readOnly="true">
      <xsd:simpleType>
        <xsd:restriction base="dms:DateTime"/>
      </xsd:simpleType>
    </xsd:element>
    <xsd:element name="_dlc_ExpireDate" ma:index="15" nillable="true" ma:displayName="Expiration Date" ma:hidden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dbf80e-f509-45f6-9fe5-406e3eefabbb" elementFormDefault="qualified">
    <xsd:import namespace="http://schemas.microsoft.com/office/2006/documentManagement/types"/>
    <xsd:import namespace="http://schemas.microsoft.com/office/infopath/2007/PartnerControls"/>
    <xsd:element name="hc632fe273cb498aa970207d30c3b1d8" ma:index="8" nillable="true" ma:taxonomy="true" ma:internalName="hc632fe273cb498aa970207d30c3b1d8" ma:taxonomyFieldName="Document_x0020_Type" ma:displayName="Document Type" ma:indexed="true" ma:default="" ma:fieldId="{1c632fe2-73cb-498a-a970-207d30c3b1d8}" ma:sspId="3c5dbf34-c73a-430c-9290-9174ad787734" ma:termSetId="b599ea14-30b5-458d-8ef2-998774c2af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ee5ba6e0-3de8-49ba-a06e-30242306454e}" ma:internalName="TaxCatchAll" ma:showField="CatchAllData" ma:web="74c118c0-36e9-4872-8fe9-71365e16ad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ee5ba6e0-3de8-49ba-a06e-30242306454e}" ma:internalName="TaxCatchAllLabel" ma:readOnly="true" ma:showField="CatchAllDataLabel" ma:web="74c118c0-36e9-4872-8fe9-71365e16ad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Item_x0020_ID" ma:index="12" nillable="true" ma:displayName="Item ID" ma:internalName="Item_x0020_ID">
      <xsd:simpleType>
        <xsd:restriction base="dms:Text">
          <xsd:maxLength value="255"/>
        </xsd:restriction>
      </xsd:simpleType>
    </xsd:element>
    <xsd:element name="Active_x0020_Document" ma:index="13" nillable="true" ma:displayName="Active Document" ma:default="1" ma:internalName="Active_x0020_Document">
      <xsd:simpleType>
        <xsd:restriction base="dms:Boolean"/>
      </xsd:simpleType>
    </xsd:element>
    <xsd:element name="b2864c54fed344dbbc6ce8a962bf1e67" ma:index="16" ma:taxonomy="true" ma:internalName="b2864c54fed344dbbc6ce8a962bf1e67" ma:taxonomyFieldName="Public_x0020_Health_x0020_Responsibilities" ma:displayName="Public Health Responsibilities" ma:indexed="true" ma:readOnly="false" ma:default="" ma:fieldId="{b2864c54-fed3-44db-bc6c-e8a962bf1e67}" ma:sspId="3c5dbf34-c73a-430c-9290-9174ad787734" ma:termSetId="e114de48-3213-47e2-96b0-0444c1bf140e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c118c0-36e9-4872-8fe9-71365e16ad0c" elementFormDefault="qualified">
    <xsd:import namespace="http://schemas.microsoft.com/office/2006/documentManagement/types"/>
    <xsd:import namespace="http://schemas.microsoft.com/office/infopath/2007/PartnerControls"/>
    <xsd:element name="_dlc_DocId" ma:index="1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tem_x0020_ID xmlns="c5dbf80e-f509-45f6-9fe5-406e3eefabbb" xsi:nil="true"/>
    <Active_x0020_Document xmlns="c5dbf80e-f509-45f6-9fe5-406e3eefabbb">true</Active_x0020_Document>
    <TaxCatchAll xmlns="c5dbf80e-f509-45f6-9fe5-406e3eefabbb">
      <Value>158</Value>
      <Value>122</Value>
    </TaxCatchAll>
    <b2864c54fed344dbbc6ce8a962bf1e67 xmlns="c5dbf80e-f509-45f6-9fe5-406e3eefabbb">
      <Terms xmlns="http://schemas.microsoft.com/office/infopath/2007/PartnerControls">
        <TermInfo xmlns="http://schemas.microsoft.com/office/infopath/2007/PartnerControls">
          <TermName xmlns="http://schemas.microsoft.com/office/infopath/2007/PartnerControls">Suicide Prevention</TermName>
          <TermId xmlns="http://schemas.microsoft.com/office/infopath/2007/PartnerControls">40d1ff22-5d33-405f-b618-20d14c603610</TermId>
        </TermInfo>
      </Terms>
    </b2864c54fed344dbbc6ce8a962bf1e67>
    <hc632fe273cb498aa970207d30c3b1d8 xmlns="c5dbf80e-f509-45f6-9fe5-406e3eefabbb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Poster</TermName>
          <TermId xmlns="http://schemas.microsoft.com/office/infopath/2007/PartnerControls">b5091fc9-ca3e-4d4b-9c25-920bf54556c3</TermId>
        </TermInfo>
      </Terms>
    </hc632fe273cb498aa970207d30c3b1d8>
    <_dlc_DocId xmlns="74c118c0-36e9-4872-8fe9-71365e16ad0c">PHDOCID-1889753699-31948</_dlc_DocId>
    <_dlc_DocIdUrl xmlns="74c118c0-36e9-4872-8fe9-71365e16ad0c">
      <Url>https://hants.sharepoint.com/sites/PH/PHR/_layouts/15/DocIdRedir.aspx?ID=PHDOCID-1889753699-31948</Url>
      <Description>PHDOCID-1889753699-31948</Description>
    </_dlc_DocIdUrl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5BC68F-0A3C-4D53-9336-E4B660DC8C9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9F87DFE9-568A-4AEA-9D08-2CAAAC1D80B4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64F818B2-363E-4C32-873D-A64350C53B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5dbf80e-f509-45f6-9fe5-406e3eefabbb"/>
    <ds:schemaRef ds:uri="74c118c0-36e9-4872-8fe9-71365e16ad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7F0E9263-DDC1-462B-9E30-A6E6E6D50F02}">
  <ds:schemaRefs>
    <ds:schemaRef ds:uri="http://purl.org/dc/dcmitype/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c5dbf80e-f509-45f6-9fe5-406e3eefabbb"/>
    <ds:schemaRef ds:uri="http://purl.org/dc/terms/"/>
    <ds:schemaRef ds:uri="http://purl.org/dc/elements/1.1/"/>
    <ds:schemaRef ds:uri="http://schemas.openxmlformats.org/package/2006/metadata/core-properties"/>
    <ds:schemaRef ds:uri="74c118c0-36e9-4872-8fe9-71365e16ad0c"/>
  </ds:schemaRefs>
</ds:datastoreItem>
</file>

<file path=customXml/itemProps5.xml><?xml version="1.0" encoding="utf-8"?>
<ds:datastoreItem xmlns:ds="http://schemas.openxmlformats.org/officeDocument/2006/customXml" ds:itemID="{6396B154-7994-47D6-ACF1-620B6D57228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110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RHSE 2026: Addressing Suicide Prevention Safely:  What Schools Need in Place – Before, During and After Online, Tuesday 28th April 3.30-4.30pm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Tomkinson, Jack</dc:creator>
  <cp:lastModifiedBy>Dear, Helen</cp:lastModifiedBy>
  <cp:revision>3</cp:revision>
  <dcterms:created xsi:type="dcterms:W3CDTF">2026-03-10T13:17:50Z</dcterms:created>
  <dcterms:modified xsi:type="dcterms:W3CDTF">2026-03-20T10:58:30Z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0x0101004E1B537BC2B2AD43A5AF5311D732D3AAC900BA920ED136885C4389F651C5F90EB937</vt:lpwstr>
  </property>
  <property fmtid="{D5CDD505-2E9C-101B-9397-08002B2CF9AE}" pid="3" name="_dlc_policyId">
    <vt:lpwstr/>
  </property>
  <property fmtid="{D5CDD505-2E9C-101B-9397-08002B2CF9AE}" pid="4" name="ItemRetentionFormula">
    <vt:lpwstr/>
  </property>
  <property fmtid="{D5CDD505-2E9C-101B-9397-08002B2CF9AE}" pid="5" name="_dlc_DocIdItemGuid">
    <vt:lpwstr>a79c01ba-095e-4d67-ac5c-ece274e4a88a</vt:lpwstr>
  </property>
  <property fmtid="{D5CDD505-2E9C-101B-9397-08002B2CF9AE}" pid="6" name="ac537b2b288345fc9b1037ff64972d0a">
    <vt:lpwstr/>
  </property>
  <property fmtid="{D5CDD505-2E9C-101B-9397-08002B2CF9AE}" pid="7" name="Document_x0020_Type">
    <vt:lpwstr>158;#Poster|b5091fc9-ca3e-4d4b-9c25-920bf54556c3</vt:lpwstr>
  </property>
  <property fmtid="{D5CDD505-2E9C-101B-9397-08002B2CF9AE}" pid="8" name="Public Health Responsibilities">
    <vt:lpwstr>122;#Suicide Prevention|40d1ff22-5d33-405f-b618-20d14c603610</vt:lpwstr>
  </property>
  <property fmtid="{D5CDD505-2E9C-101B-9397-08002B2CF9AE}" pid="9" name="MediaServiceImageTags">
    <vt:lpwstr/>
  </property>
  <property fmtid="{D5CDD505-2E9C-101B-9397-08002B2CF9AE}" pid="10" name="h96b702e8c6240bf9cd673023638ccc2">
    <vt:lpwstr/>
  </property>
  <property fmtid="{D5CDD505-2E9C-101B-9397-08002B2CF9AE}" pid="11" name="Public_x0020_Health_x0020_Contracting">
    <vt:lpwstr/>
  </property>
  <property fmtid="{D5CDD505-2E9C-101B-9397-08002B2CF9AE}" pid="12" name="Public_x0020_Health_x0020_Intelligence">
    <vt:lpwstr/>
  </property>
  <property fmtid="{D5CDD505-2E9C-101B-9397-08002B2CF9AE}" pid="13" name="fba29daacfc8453e87da58b4edd4c633">
    <vt:lpwstr/>
  </property>
  <property fmtid="{D5CDD505-2E9C-101B-9397-08002B2CF9AE}" pid="14" name="Document Type">
    <vt:lpwstr>158;#Poster|b5091fc9-ca3e-4d4b-9c25-920bf54556c3</vt:lpwstr>
  </property>
  <property fmtid="{D5CDD505-2E9C-101B-9397-08002B2CF9AE}" pid="15" name="Public_x0020_Health_x0020_Responsibilities">
    <vt:lpwstr>122;#Suicide Prevention|40d1ff22-5d33-405f-b618-20d14c603610</vt:lpwstr>
  </property>
  <property fmtid="{D5CDD505-2E9C-101B-9397-08002B2CF9AE}" pid="16" name="feaae73d254f45228e72c3c7fbb87583">
    <vt:lpwstr/>
  </property>
  <property fmtid="{D5CDD505-2E9C-101B-9397-08002B2CF9AE}" pid="17" name="Public_x0020_Health_x0020_Leadership">
    <vt:lpwstr/>
  </property>
  <property fmtid="{D5CDD505-2E9C-101B-9397-08002B2CF9AE}" pid="18" name="AHC_x0020_Partnership_x0020_Groups_x0020_and_x0020_Meetings">
    <vt:lpwstr/>
  </property>
  <property fmtid="{D5CDD505-2E9C-101B-9397-08002B2CF9AE}" pid="19" name="lcf76f155ced4ddcb4097134ff3c332f">
    <vt:lpwstr/>
  </property>
  <property fmtid="{D5CDD505-2E9C-101B-9397-08002B2CF9AE}" pid="20" name="AHC Partnership Groups and Meetings">
    <vt:lpwstr/>
  </property>
  <property fmtid="{D5CDD505-2E9C-101B-9397-08002B2CF9AE}" pid="21" name="Public Health Leadership">
    <vt:lpwstr/>
  </property>
  <property fmtid="{D5CDD505-2E9C-101B-9397-08002B2CF9AE}" pid="22" name="Public Health Intelligence">
    <vt:lpwstr/>
  </property>
  <property fmtid="{D5CDD505-2E9C-101B-9397-08002B2CF9AE}" pid="23" name="Public Health Contracting">
    <vt:lpwstr/>
  </property>
</Properties>
</file>