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3"/>
  </p:notesMasterIdLst>
  <p:sldIdLst>
    <p:sldId id="258" r:id="rId3"/>
    <p:sldId id="259" r:id="rId4"/>
    <p:sldId id="260" r:id="rId5"/>
    <p:sldId id="261" r:id="rId6"/>
    <p:sldId id="266" r:id="rId7"/>
    <p:sldId id="262" r:id="rId8"/>
    <p:sldId id="263" r:id="rId9"/>
    <p:sldId id="264" r:id="rId10"/>
    <p:sldId id="256" r:id="rId11"/>
    <p:sldId id="257"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61B42-B2D4-2E9A-4EC5-DC311FB309C5}" v="546" dt="2023-02-21T10:45:29.293"/>
    <p1510:client id="{2BFA9FF8-56A3-9550-D6A0-412EBD1D8CF7}" v="1" dt="2023-02-22T09:12:40.486"/>
    <p1510:client id="{6B34D0D9-C0D9-C029-7217-F7EA0FCDE126}" v="80" dt="2023-02-22T08:35:46.460"/>
    <p1510:client id="{6E2BB188-4561-D210-4DAA-BE5FDE06BDFE}" v="1279" dt="2023-02-20T19:55:35.853"/>
    <p1510:client id="{75916421-B571-F37B-0E7F-C9749D89AE81}" v="283" dt="2023-02-22T20:12:08.136"/>
    <p1510:client id="{D3E18709-4CD0-4A8D-B629-AF3D6B5E8125}" v="314" dt="2023-02-09T09:38:17.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18E1B58-209E-48C6-A748-867B1521CE8D}" type="datetimeFigureOut">
              <a:t>2/23/2023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A47EBE1-4D13-4D53-BF16-B4FEAA54E0EC}" type="slidenum">
              <a:t>‹#›</a:t>
            </a:fld>
            <a:endParaRPr lang="en-US"/>
          </a:p>
        </p:txBody>
      </p:sp>
    </p:spTree>
    <p:extLst>
      <p:ext uri="{BB962C8B-B14F-4D97-AF65-F5344CB8AC3E}">
        <p14:creationId xmlns:p14="http://schemas.microsoft.com/office/powerpoint/2010/main" val="553179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47EBE1-4D13-4D53-BF16-B4FEAA54E0EC}" type="slidenum">
              <a:rPr lang="en-GB" smtClean="0"/>
              <a:t>1</a:t>
            </a:fld>
            <a:endParaRPr lang="en-GB"/>
          </a:p>
        </p:txBody>
      </p:sp>
    </p:spTree>
    <p:extLst>
      <p:ext uri="{BB962C8B-B14F-4D97-AF65-F5344CB8AC3E}">
        <p14:creationId xmlns:p14="http://schemas.microsoft.com/office/powerpoint/2010/main" val="2250446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47EBE1-4D13-4D53-BF16-B4FEAA54E0EC}" type="slidenum">
              <a:rPr lang="en-GB" smtClean="0"/>
              <a:t>10</a:t>
            </a:fld>
            <a:endParaRPr lang="en-GB"/>
          </a:p>
        </p:txBody>
      </p:sp>
    </p:spTree>
    <p:extLst>
      <p:ext uri="{BB962C8B-B14F-4D97-AF65-F5344CB8AC3E}">
        <p14:creationId xmlns:p14="http://schemas.microsoft.com/office/powerpoint/2010/main" val="1596619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47EBE1-4D13-4D53-BF16-B4FEAA54E0EC}" type="slidenum">
              <a:rPr lang="en-GB" smtClean="0"/>
              <a:t>2</a:t>
            </a:fld>
            <a:endParaRPr lang="en-GB"/>
          </a:p>
        </p:txBody>
      </p:sp>
    </p:spTree>
    <p:extLst>
      <p:ext uri="{BB962C8B-B14F-4D97-AF65-F5344CB8AC3E}">
        <p14:creationId xmlns:p14="http://schemas.microsoft.com/office/powerpoint/2010/main" val="2732176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47EBE1-4D13-4D53-BF16-B4FEAA54E0EC}" type="slidenum">
              <a:rPr lang="en-GB" smtClean="0"/>
              <a:t>3</a:t>
            </a:fld>
            <a:endParaRPr lang="en-GB"/>
          </a:p>
        </p:txBody>
      </p:sp>
    </p:spTree>
    <p:extLst>
      <p:ext uri="{BB962C8B-B14F-4D97-AF65-F5344CB8AC3E}">
        <p14:creationId xmlns:p14="http://schemas.microsoft.com/office/powerpoint/2010/main" val="641487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47EBE1-4D13-4D53-BF16-B4FEAA54E0EC}" type="slidenum">
              <a:rPr lang="en-GB" smtClean="0"/>
              <a:t>4</a:t>
            </a:fld>
            <a:endParaRPr lang="en-GB"/>
          </a:p>
        </p:txBody>
      </p:sp>
    </p:spTree>
    <p:extLst>
      <p:ext uri="{BB962C8B-B14F-4D97-AF65-F5344CB8AC3E}">
        <p14:creationId xmlns:p14="http://schemas.microsoft.com/office/powerpoint/2010/main" val="77213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47EBE1-4D13-4D53-BF16-B4FEAA54E0EC}" type="slidenum">
              <a:rPr lang="en-GB" smtClean="0"/>
              <a:t>5</a:t>
            </a:fld>
            <a:endParaRPr lang="en-GB"/>
          </a:p>
        </p:txBody>
      </p:sp>
    </p:spTree>
    <p:extLst>
      <p:ext uri="{BB962C8B-B14F-4D97-AF65-F5344CB8AC3E}">
        <p14:creationId xmlns:p14="http://schemas.microsoft.com/office/powerpoint/2010/main" val="4029618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47EBE1-4D13-4D53-BF16-B4FEAA54E0EC}" type="slidenum">
              <a:rPr lang="en-GB" smtClean="0"/>
              <a:t>6</a:t>
            </a:fld>
            <a:endParaRPr lang="en-GB"/>
          </a:p>
        </p:txBody>
      </p:sp>
    </p:spTree>
    <p:extLst>
      <p:ext uri="{BB962C8B-B14F-4D97-AF65-F5344CB8AC3E}">
        <p14:creationId xmlns:p14="http://schemas.microsoft.com/office/powerpoint/2010/main" val="3063135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47EBE1-4D13-4D53-BF16-B4FEAA54E0EC}" type="slidenum">
              <a:rPr lang="en-GB" smtClean="0"/>
              <a:t>7</a:t>
            </a:fld>
            <a:endParaRPr lang="en-GB"/>
          </a:p>
        </p:txBody>
      </p:sp>
    </p:spTree>
    <p:extLst>
      <p:ext uri="{BB962C8B-B14F-4D97-AF65-F5344CB8AC3E}">
        <p14:creationId xmlns:p14="http://schemas.microsoft.com/office/powerpoint/2010/main" val="2793336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47EBE1-4D13-4D53-BF16-B4FEAA54E0EC}" type="slidenum">
              <a:rPr lang="en-GB" smtClean="0"/>
              <a:t>8</a:t>
            </a:fld>
            <a:endParaRPr lang="en-GB"/>
          </a:p>
        </p:txBody>
      </p:sp>
    </p:spTree>
    <p:extLst>
      <p:ext uri="{BB962C8B-B14F-4D97-AF65-F5344CB8AC3E}">
        <p14:creationId xmlns:p14="http://schemas.microsoft.com/office/powerpoint/2010/main" val="2607050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47EBE1-4D13-4D53-BF16-B4FEAA54E0EC}" type="slidenum">
              <a:rPr lang="en-GB" smtClean="0"/>
              <a:t>9</a:t>
            </a:fld>
            <a:endParaRPr lang="en-GB"/>
          </a:p>
        </p:txBody>
      </p:sp>
    </p:spTree>
    <p:extLst>
      <p:ext uri="{BB962C8B-B14F-4D97-AF65-F5344CB8AC3E}">
        <p14:creationId xmlns:p14="http://schemas.microsoft.com/office/powerpoint/2010/main" val="371432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56F3159-432E-4105-B654-1F50F92A2B24}" type="datetimeFigureOut">
              <a:rPr lang="en-GB" smtClean="0"/>
              <a:t>23/02/2023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EB4CA5-9A0F-4336-80E1-D93D889CAB60}" type="slidenum">
              <a:rPr lang="en-GB" smtClean="0"/>
              <a:t>‹#›</a:t>
            </a:fld>
            <a:endParaRPr lang="en-GB"/>
          </a:p>
        </p:txBody>
      </p:sp>
    </p:spTree>
    <p:extLst>
      <p:ext uri="{BB962C8B-B14F-4D97-AF65-F5344CB8AC3E}">
        <p14:creationId xmlns:p14="http://schemas.microsoft.com/office/powerpoint/2010/main" val="467700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6F3159-432E-4105-B654-1F50F92A2B24}" type="datetimeFigureOut">
              <a:rPr lang="en-GB" smtClean="0"/>
              <a:t>23/02/2023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EB4CA5-9A0F-4336-80E1-D93D889CAB60}" type="slidenum">
              <a:rPr lang="en-GB" smtClean="0"/>
              <a:t>‹#›</a:t>
            </a:fld>
            <a:endParaRPr lang="en-GB"/>
          </a:p>
        </p:txBody>
      </p:sp>
    </p:spTree>
    <p:extLst>
      <p:ext uri="{BB962C8B-B14F-4D97-AF65-F5344CB8AC3E}">
        <p14:creationId xmlns:p14="http://schemas.microsoft.com/office/powerpoint/2010/main" val="1776347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6F3159-432E-4105-B654-1F50F92A2B24}" type="datetimeFigureOut">
              <a:rPr lang="en-GB" smtClean="0"/>
              <a:t>23/02/2023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EB4CA5-9A0F-4336-80E1-D93D889CAB60}" type="slidenum">
              <a:rPr lang="en-GB" smtClean="0"/>
              <a:t>‹#›</a:t>
            </a:fld>
            <a:endParaRPr lang="en-GB"/>
          </a:p>
        </p:txBody>
      </p:sp>
    </p:spTree>
    <p:extLst>
      <p:ext uri="{BB962C8B-B14F-4D97-AF65-F5344CB8AC3E}">
        <p14:creationId xmlns:p14="http://schemas.microsoft.com/office/powerpoint/2010/main" val="3260760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56F3159-432E-4105-B654-1F50F92A2B24}" type="datetimeFigureOut">
              <a:rPr lang="en-GB" smtClean="0"/>
              <a:t>23/02/2023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EB4CA5-9A0F-4336-80E1-D93D889CAB60}" type="slidenum">
              <a:rPr lang="en-GB" smtClean="0"/>
              <a:t>‹#›</a:t>
            </a:fld>
            <a:endParaRPr lang="en-GB"/>
          </a:p>
        </p:txBody>
      </p:sp>
    </p:spTree>
    <p:extLst>
      <p:ext uri="{BB962C8B-B14F-4D97-AF65-F5344CB8AC3E}">
        <p14:creationId xmlns:p14="http://schemas.microsoft.com/office/powerpoint/2010/main" val="3345809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56F3159-432E-4105-B654-1F50F92A2B24}" type="datetimeFigureOut">
              <a:rPr lang="en-GB" smtClean="0"/>
              <a:t>23/02/2023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EB4CA5-9A0F-4336-80E1-D93D889CAB60}" type="slidenum">
              <a:rPr lang="en-GB" smtClean="0"/>
              <a:t>‹#›</a:t>
            </a:fld>
            <a:endParaRPr lang="en-GB"/>
          </a:p>
        </p:txBody>
      </p:sp>
    </p:spTree>
    <p:extLst>
      <p:ext uri="{BB962C8B-B14F-4D97-AF65-F5344CB8AC3E}">
        <p14:creationId xmlns:p14="http://schemas.microsoft.com/office/powerpoint/2010/main" val="1887412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56F3159-432E-4105-B654-1F50F92A2B24}" type="datetimeFigureOut">
              <a:rPr lang="en-GB" smtClean="0"/>
              <a:t>23/02/2023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EB4CA5-9A0F-4336-80E1-D93D889CAB60}" type="slidenum">
              <a:rPr lang="en-GB" smtClean="0"/>
              <a:t>‹#›</a:t>
            </a:fld>
            <a:endParaRPr lang="en-GB"/>
          </a:p>
        </p:txBody>
      </p:sp>
    </p:spTree>
    <p:extLst>
      <p:ext uri="{BB962C8B-B14F-4D97-AF65-F5344CB8AC3E}">
        <p14:creationId xmlns:p14="http://schemas.microsoft.com/office/powerpoint/2010/main" val="3921720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6F3159-432E-4105-B654-1F50F92A2B24}" type="datetimeFigureOut">
              <a:rPr lang="en-GB" smtClean="0"/>
              <a:t>23/02/2023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EB4CA5-9A0F-4336-80E1-D93D889CAB60}" type="slidenum">
              <a:rPr lang="en-GB" smtClean="0"/>
              <a:t>‹#›</a:t>
            </a:fld>
            <a:endParaRPr lang="en-GB"/>
          </a:p>
        </p:txBody>
      </p:sp>
    </p:spTree>
    <p:extLst>
      <p:ext uri="{BB962C8B-B14F-4D97-AF65-F5344CB8AC3E}">
        <p14:creationId xmlns:p14="http://schemas.microsoft.com/office/powerpoint/2010/main" val="3984888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6F3159-432E-4105-B654-1F50F92A2B24}" type="datetimeFigureOut">
              <a:rPr lang="en-GB" smtClean="0"/>
              <a:t>23/02/2023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EB4CA5-9A0F-4336-80E1-D93D889CAB60}" type="slidenum">
              <a:rPr lang="en-GB" smtClean="0"/>
              <a:t>‹#›</a:t>
            </a:fld>
            <a:endParaRPr lang="en-GB"/>
          </a:p>
        </p:txBody>
      </p:sp>
    </p:spTree>
    <p:extLst>
      <p:ext uri="{BB962C8B-B14F-4D97-AF65-F5344CB8AC3E}">
        <p14:creationId xmlns:p14="http://schemas.microsoft.com/office/powerpoint/2010/main" val="368391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6F3159-432E-4105-B654-1F50F92A2B24}" type="datetimeFigureOut">
              <a:rPr lang="en-GB" smtClean="0"/>
              <a:t>23/02/2023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EB4CA5-9A0F-4336-80E1-D93D889CAB60}" type="slidenum">
              <a:rPr lang="en-GB" smtClean="0"/>
              <a:t>‹#›</a:t>
            </a:fld>
            <a:endParaRPr lang="en-GB"/>
          </a:p>
        </p:txBody>
      </p:sp>
    </p:spTree>
    <p:extLst>
      <p:ext uri="{BB962C8B-B14F-4D97-AF65-F5344CB8AC3E}">
        <p14:creationId xmlns:p14="http://schemas.microsoft.com/office/powerpoint/2010/main" val="635695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6F3159-432E-4105-B654-1F50F92A2B24}" type="datetimeFigureOut">
              <a:rPr lang="en-GB" smtClean="0"/>
              <a:t>23/02/2023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EB4CA5-9A0F-4336-80E1-D93D889CAB60}" type="slidenum">
              <a:rPr lang="en-GB" smtClean="0"/>
              <a:t>‹#›</a:t>
            </a:fld>
            <a:endParaRPr lang="en-GB"/>
          </a:p>
        </p:txBody>
      </p:sp>
    </p:spTree>
    <p:extLst>
      <p:ext uri="{BB962C8B-B14F-4D97-AF65-F5344CB8AC3E}">
        <p14:creationId xmlns:p14="http://schemas.microsoft.com/office/powerpoint/2010/main" val="2449390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6F3159-432E-4105-B654-1F50F92A2B24}" type="datetimeFigureOut">
              <a:rPr lang="en-GB" smtClean="0"/>
              <a:t>23/02/2023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EB4CA5-9A0F-4336-80E1-D93D889CAB60}" type="slidenum">
              <a:rPr lang="en-GB" smtClean="0"/>
              <a:t>‹#›</a:t>
            </a:fld>
            <a:endParaRPr lang="en-GB"/>
          </a:p>
        </p:txBody>
      </p:sp>
    </p:spTree>
    <p:extLst>
      <p:ext uri="{BB962C8B-B14F-4D97-AF65-F5344CB8AC3E}">
        <p14:creationId xmlns:p14="http://schemas.microsoft.com/office/powerpoint/2010/main" val="3335062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F3159-432E-4105-B654-1F50F92A2B24}" type="datetimeFigureOut">
              <a:rPr lang="en-GB" smtClean="0"/>
              <a:t>23/02/2023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B4CA5-9A0F-4336-80E1-D93D889CAB60}" type="slidenum">
              <a:rPr lang="en-GB" smtClean="0"/>
              <a:t>‹#›</a:t>
            </a:fld>
            <a:endParaRPr lang="en-GB"/>
          </a:p>
        </p:txBody>
      </p:sp>
    </p:spTree>
    <p:extLst>
      <p:ext uri="{BB962C8B-B14F-4D97-AF65-F5344CB8AC3E}">
        <p14:creationId xmlns:p14="http://schemas.microsoft.com/office/powerpoint/2010/main" val="1866097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E60BE3-3CFB-3D85-BE94-4342CBC1DBB2}"/>
              </a:ext>
            </a:extLst>
          </p:cNvPr>
          <p:cNvSpPr txBox="1"/>
          <p:nvPr/>
        </p:nvSpPr>
        <p:spPr>
          <a:xfrm>
            <a:off x="1832973" y="6014529"/>
            <a:ext cx="33425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cs typeface="Calibri" panose="020F0502020204030204"/>
              </a:rPr>
              <a:t>Successful Learners</a:t>
            </a:r>
          </a:p>
        </p:txBody>
      </p:sp>
      <p:sp>
        <p:nvSpPr>
          <p:cNvPr id="6" name="TextBox 5">
            <a:extLst>
              <a:ext uri="{FF2B5EF4-FFF2-40B4-BE49-F238E27FC236}">
                <a16:creationId xmlns:a16="http://schemas.microsoft.com/office/drawing/2014/main" id="{361E8AF6-DAA9-77AC-E33B-970A1D82E310}"/>
              </a:ext>
            </a:extLst>
          </p:cNvPr>
          <p:cNvSpPr txBox="1"/>
          <p:nvPr/>
        </p:nvSpPr>
        <p:spPr>
          <a:xfrm>
            <a:off x="4952859" y="6014528"/>
            <a:ext cx="327070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cs typeface="Calibri" panose="020F0502020204030204"/>
              </a:rPr>
              <a:t>Confident Individual</a:t>
            </a:r>
          </a:p>
        </p:txBody>
      </p:sp>
      <p:sp>
        <p:nvSpPr>
          <p:cNvPr id="7" name="TextBox 6">
            <a:extLst>
              <a:ext uri="{FF2B5EF4-FFF2-40B4-BE49-F238E27FC236}">
                <a16:creationId xmlns:a16="http://schemas.microsoft.com/office/drawing/2014/main" id="{86872C39-38EB-4210-A08E-7E85DB422A16}"/>
              </a:ext>
            </a:extLst>
          </p:cNvPr>
          <p:cNvSpPr txBox="1"/>
          <p:nvPr/>
        </p:nvSpPr>
        <p:spPr>
          <a:xfrm>
            <a:off x="8590331" y="6014529"/>
            <a:ext cx="31413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cs typeface="Calibri" panose="020F0502020204030204"/>
              </a:rPr>
              <a:t>Responsible Citizen</a:t>
            </a:r>
          </a:p>
        </p:txBody>
      </p:sp>
      <p:sp>
        <p:nvSpPr>
          <p:cNvPr id="2" name="Title 1">
            <a:extLst>
              <a:ext uri="{FF2B5EF4-FFF2-40B4-BE49-F238E27FC236}">
                <a16:creationId xmlns:a16="http://schemas.microsoft.com/office/drawing/2014/main" id="{19C8CD13-0EF8-85B1-D87C-73C765DACF25}"/>
              </a:ext>
            </a:extLst>
          </p:cNvPr>
          <p:cNvSpPr>
            <a:spLocks noGrp="1"/>
          </p:cNvSpPr>
          <p:nvPr>
            <p:ph type="title"/>
          </p:nvPr>
        </p:nvSpPr>
        <p:spPr>
          <a:xfrm>
            <a:off x="234351" y="63200"/>
            <a:ext cx="10515600" cy="1325563"/>
          </a:xfrm>
        </p:spPr>
        <p:txBody>
          <a:bodyPr/>
          <a:lstStyle/>
          <a:p>
            <a:r>
              <a:rPr lang="en-US" b="1">
                <a:solidFill>
                  <a:srgbClr val="7030A0"/>
                </a:solidFill>
                <a:cs typeface="Calibri Light"/>
              </a:rPr>
              <a:t>Everyone's invited- to achieve</a:t>
            </a:r>
            <a:endParaRPr lang="en-US" b="1">
              <a:solidFill>
                <a:srgbClr val="7030A0"/>
              </a:solidFill>
            </a:endParaRPr>
          </a:p>
        </p:txBody>
      </p:sp>
      <p:sp>
        <p:nvSpPr>
          <p:cNvPr id="3" name="Content Placeholder 2">
            <a:extLst>
              <a:ext uri="{FF2B5EF4-FFF2-40B4-BE49-F238E27FC236}">
                <a16:creationId xmlns:a16="http://schemas.microsoft.com/office/drawing/2014/main" id="{46845EAD-DAB5-6DB7-D846-3FA8688BF699}"/>
              </a:ext>
            </a:extLst>
          </p:cNvPr>
          <p:cNvSpPr>
            <a:spLocks noGrp="1"/>
          </p:cNvSpPr>
          <p:nvPr>
            <p:ph idx="1"/>
          </p:nvPr>
        </p:nvSpPr>
        <p:spPr>
          <a:xfrm>
            <a:off x="1111370" y="1351173"/>
            <a:ext cx="10515600" cy="4351338"/>
          </a:xfrm>
        </p:spPr>
        <p:txBody>
          <a:bodyPr vert="horz" lIns="91440" tIns="45720" rIns="91440" bIns="45720" rtlCol="0" anchor="t">
            <a:normAutofit/>
          </a:bodyPr>
          <a:lstStyle/>
          <a:p>
            <a:pPr marL="0" indent="0" algn="ctr">
              <a:buNone/>
            </a:pPr>
            <a:endParaRPr lang="en-US" sz="9600">
              <a:cs typeface="Calibri"/>
            </a:endParaRPr>
          </a:p>
          <a:p>
            <a:pPr marL="0" indent="0" algn="ctr">
              <a:buNone/>
            </a:pPr>
            <a:endParaRPr lang="en-US" sz="9600">
              <a:cs typeface="Calibri"/>
            </a:endParaRPr>
          </a:p>
          <a:p>
            <a:pPr marL="0" indent="0">
              <a:buNone/>
            </a:pPr>
            <a:endParaRPr lang="en-US">
              <a:cs typeface="Calibri"/>
            </a:endParaRPr>
          </a:p>
        </p:txBody>
      </p:sp>
      <p:pic>
        <p:nvPicPr>
          <p:cNvPr id="9" name="Picture 2" descr="Logo&#10;&#10;Description automatically generated">
            <a:extLst>
              <a:ext uri="{FF2B5EF4-FFF2-40B4-BE49-F238E27FC236}">
                <a16:creationId xmlns:a16="http://schemas.microsoft.com/office/drawing/2014/main" id="{3C28BB22-9806-167C-5C12-C866352AE5AC}"/>
              </a:ext>
            </a:extLst>
          </p:cNvPr>
          <p:cNvPicPr>
            <a:picLocks noChangeAspect="1"/>
          </p:cNvPicPr>
          <p:nvPr/>
        </p:nvPicPr>
        <p:blipFill>
          <a:blip r:embed="rId3"/>
          <a:stretch>
            <a:fillRect/>
          </a:stretch>
        </p:blipFill>
        <p:spPr>
          <a:xfrm>
            <a:off x="276447" y="5312637"/>
            <a:ext cx="1245782" cy="1416096"/>
          </a:xfrm>
          <a:prstGeom prst="rect">
            <a:avLst/>
          </a:prstGeom>
        </p:spPr>
      </p:pic>
      <p:pic>
        <p:nvPicPr>
          <p:cNvPr id="4" name="Picture 7" descr="A picture containing text, wooden, sign, dirty&#10;&#10;Description automatically generated">
            <a:extLst>
              <a:ext uri="{FF2B5EF4-FFF2-40B4-BE49-F238E27FC236}">
                <a16:creationId xmlns:a16="http://schemas.microsoft.com/office/drawing/2014/main" id="{F6B58ED5-1BBA-6E72-0E44-DE9722539373}"/>
              </a:ext>
            </a:extLst>
          </p:cNvPr>
          <p:cNvPicPr>
            <a:picLocks noChangeAspect="1"/>
          </p:cNvPicPr>
          <p:nvPr/>
        </p:nvPicPr>
        <p:blipFill>
          <a:blip r:embed="rId4"/>
          <a:stretch>
            <a:fillRect/>
          </a:stretch>
        </p:blipFill>
        <p:spPr>
          <a:xfrm>
            <a:off x="2720623" y="1574349"/>
            <a:ext cx="6651977" cy="3723413"/>
          </a:xfrm>
          <a:prstGeom prst="rect">
            <a:avLst/>
          </a:prstGeom>
        </p:spPr>
      </p:pic>
    </p:spTree>
    <p:extLst>
      <p:ext uri="{BB962C8B-B14F-4D97-AF65-F5344CB8AC3E}">
        <p14:creationId xmlns:p14="http://schemas.microsoft.com/office/powerpoint/2010/main" val="2879443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630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E60BE3-3CFB-3D85-BE94-4342CBC1DBB2}"/>
              </a:ext>
            </a:extLst>
          </p:cNvPr>
          <p:cNvSpPr txBox="1"/>
          <p:nvPr/>
        </p:nvSpPr>
        <p:spPr>
          <a:xfrm>
            <a:off x="1832973" y="6014529"/>
            <a:ext cx="33425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cs typeface="Calibri" panose="020F0502020204030204"/>
              </a:rPr>
              <a:t>Successful Learners</a:t>
            </a:r>
          </a:p>
        </p:txBody>
      </p:sp>
      <p:sp>
        <p:nvSpPr>
          <p:cNvPr id="6" name="TextBox 5">
            <a:extLst>
              <a:ext uri="{FF2B5EF4-FFF2-40B4-BE49-F238E27FC236}">
                <a16:creationId xmlns:a16="http://schemas.microsoft.com/office/drawing/2014/main" id="{361E8AF6-DAA9-77AC-E33B-970A1D82E310}"/>
              </a:ext>
            </a:extLst>
          </p:cNvPr>
          <p:cNvSpPr txBox="1"/>
          <p:nvPr/>
        </p:nvSpPr>
        <p:spPr>
          <a:xfrm>
            <a:off x="4952859" y="6014528"/>
            <a:ext cx="327070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cs typeface="Calibri" panose="020F0502020204030204"/>
              </a:rPr>
              <a:t>Confident Individual</a:t>
            </a:r>
          </a:p>
        </p:txBody>
      </p:sp>
      <p:sp>
        <p:nvSpPr>
          <p:cNvPr id="7" name="TextBox 6">
            <a:extLst>
              <a:ext uri="{FF2B5EF4-FFF2-40B4-BE49-F238E27FC236}">
                <a16:creationId xmlns:a16="http://schemas.microsoft.com/office/drawing/2014/main" id="{86872C39-38EB-4210-A08E-7E85DB422A16}"/>
              </a:ext>
            </a:extLst>
          </p:cNvPr>
          <p:cNvSpPr txBox="1"/>
          <p:nvPr/>
        </p:nvSpPr>
        <p:spPr>
          <a:xfrm>
            <a:off x="8590331" y="6014529"/>
            <a:ext cx="31413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cs typeface="Calibri" panose="020F0502020204030204"/>
              </a:rPr>
              <a:t>Responsible Citizen</a:t>
            </a:r>
          </a:p>
        </p:txBody>
      </p:sp>
      <p:sp>
        <p:nvSpPr>
          <p:cNvPr id="12" name="TextBox 11">
            <a:extLst>
              <a:ext uri="{FF2B5EF4-FFF2-40B4-BE49-F238E27FC236}">
                <a16:creationId xmlns:a16="http://schemas.microsoft.com/office/drawing/2014/main" id="{A30E884E-F5A4-B044-79F9-A1192ED79BF4}"/>
              </a:ext>
            </a:extLst>
          </p:cNvPr>
          <p:cNvSpPr txBox="1"/>
          <p:nvPr/>
        </p:nvSpPr>
        <p:spPr>
          <a:xfrm>
            <a:off x="61988" y="2145"/>
            <a:ext cx="117912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rgbClr val="7030A0"/>
                </a:solidFill>
                <a:latin typeface="Calibri Light"/>
                <a:cs typeface="Calibri"/>
              </a:rPr>
              <a:t>Clarity and cohesion in our approach</a:t>
            </a:r>
          </a:p>
        </p:txBody>
      </p:sp>
      <p:pic>
        <p:nvPicPr>
          <p:cNvPr id="3" name="Picture 2" descr="Logo&#10;&#10;Description automatically generated">
            <a:extLst>
              <a:ext uri="{FF2B5EF4-FFF2-40B4-BE49-F238E27FC236}">
                <a16:creationId xmlns:a16="http://schemas.microsoft.com/office/drawing/2014/main" id="{BDEE738E-EE01-5BBA-A2E1-7605795B599C}"/>
              </a:ext>
            </a:extLst>
          </p:cNvPr>
          <p:cNvPicPr>
            <a:picLocks noChangeAspect="1"/>
          </p:cNvPicPr>
          <p:nvPr/>
        </p:nvPicPr>
        <p:blipFill>
          <a:blip r:embed="rId3"/>
          <a:stretch>
            <a:fillRect/>
          </a:stretch>
        </p:blipFill>
        <p:spPr>
          <a:xfrm>
            <a:off x="121224" y="5877081"/>
            <a:ext cx="780116" cy="879874"/>
          </a:xfrm>
          <a:prstGeom prst="rect">
            <a:avLst/>
          </a:prstGeom>
        </p:spPr>
      </p:pic>
      <p:pic>
        <p:nvPicPr>
          <p:cNvPr id="2" name="Picture 3" descr="Table&#10;&#10;Description automatically generated">
            <a:extLst>
              <a:ext uri="{FF2B5EF4-FFF2-40B4-BE49-F238E27FC236}">
                <a16:creationId xmlns:a16="http://schemas.microsoft.com/office/drawing/2014/main" id="{8B8E7E20-7120-858A-DB1F-E5ACB01F9889}"/>
              </a:ext>
            </a:extLst>
          </p:cNvPr>
          <p:cNvPicPr>
            <a:picLocks noChangeAspect="1"/>
          </p:cNvPicPr>
          <p:nvPr/>
        </p:nvPicPr>
        <p:blipFill rotWithShape="1">
          <a:blip r:embed="rId4"/>
          <a:srcRect l="13214" t="26724" r="17129" b="9770"/>
          <a:stretch/>
        </p:blipFill>
        <p:spPr>
          <a:xfrm>
            <a:off x="886180" y="654076"/>
            <a:ext cx="10428127" cy="5437500"/>
          </a:xfrm>
          <a:prstGeom prst="rect">
            <a:avLst/>
          </a:prstGeom>
        </p:spPr>
      </p:pic>
    </p:spTree>
    <p:extLst>
      <p:ext uri="{BB962C8B-B14F-4D97-AF65-F5344CB8AC3E}">
        <p14:creationId xmlns:p14="http://schemas.microsoft.com/office/powerpoint/2010/main" val="298319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E60BE3-3CFB-3D85-BE94-4342CBC1DBB2}"/>
              </a:ext>
            </a:extLst>
          </p:cNvPr>
          <p:cNvSpPr txBox="1"/>
          <p:nvPr/>
        </p:nvSpPr>
        <p:spPr>
          <a:xfrm>
            <a:off x="1832973" y="6014529"/>
            <a:ext cx="33425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cs typeface="Calibri" panose="020F0502020204030204"/>
              </a:rPr>
              <a:t>Successful Learners</a:t>
            </a:r>
          </a:p>
        </p:txBody>
      </p:sp>
      <p:sp>
        <p:nvSpPr>
          <p:cNvPr id="6" name="TextBox 5">
            <a:extLst>
              <a:ext uri="{FF2B5EF4-FFF2-40B4-BE49-F238E27FC236}">
                <a16:creationId xmlns:a16="http://schemas.microsoft.com/office/drawing/2014/main" id="{361E8AF6-DAA9-77AC-E33B-970A1D82E310}"/>
              </a:ext>
            </a:extLst>
          </p:cNvPr>
          <p:cNvSpPr txBox="1"/>
          <p:nvPr/>
        </p:nvSpPr>
        <p:spPr>
          <a:xfrm>
            <a:off x="4952859" y="6014528"/>
            <a:ext cx="327070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cs typeface="Calibri" panose="020F0502020204030204"/>
              </a:rPr>
              <a:t>Confident Individual</a:t>
            </a:r>
          </a:p>
        </p:txBody>
      </p:sp>
      <p:sp>
        <p:nvSpPr>
          <p:cNvPr id="7" name="TextBox 6">
            <a:extLst>
              <a:ext uri="{FF2B5EF4-FFF2-40B4-BE49-F238E27FC236}">
                <a16:creationId xmlns:a16="http://schemas.microsoft.com/office/drawing/2014/main" id="{86872C39-38EB-4210-A08E-7E85DB422A16}"/>
              </a:ext>
            </a:extLst>
          </p:cNvPr>
          <p:cNvSpPr txBox="1"/>
          <p:nvPr/>
        </p:nvSpPr>
        <p:spPr>
          <a:xfrm>
            <a:off x="8590331" y="6014529"/>
            <a:ext cx="31413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cs typeface="Calibri" panose="020F0502020204030204"/>
              </a:rPr>
              <a:t>Responsible Citizen</a:t>
            </a:r>
          </a:p>
        </p:txBody>
      </p:sp>
      <p:sp>
        <p:nvSpPr>
          <p:cNvPr id="3" name="TextBox 2">
            <a:extLst>
              <a:ext uri="{FF2B5EF4-FFF2-40B4-BE49-F238E27FC236}">
                <a16:creationId xmlns:a16="http://schemas.microsoft.com/office/drawing/2014/main" id="{7AE56055-DEE4-600A-B7F3-64F3B8239D58}"/>
              </a:ext>
            </a:extLst>
          </p:cNvPr>
          <p:cNvSpPr txBox="1"/>
          <p:nvPr/>
        </p:nvSpPr>
        <p:spPr>
          <a:xfrm>
            <a:off x="184723" y="313574"/>
            <a:ext cx="116478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rgbClr val="7030A0"/>
                </a:solidFill>
                <a:latin typeface="Calibri Light"/>
                <a:cs typeface="Calibri"/>
              </a:rPr>
              <a:t>Autonomy and empowerment in middle leadership</a:t>
            </a:r>
          </a:p>
        </p:txBody>
      </p:sp>
      <p:pic>
        <p:nvPicPr>
          <p:cNvPr id="10" name="Picture 2" descr="Logo&#10;&#10;Description automatically generated">
            <a:extLst>
              <a:ext uri="{FF2B5EF4-FFF2-40B4-BE49-F238E27FC236}">
                <a16:creationId xmlns:a16="http://schemas.microsoft.com/office/drawing/2014/main" id="{43FA8555-0D3B-5486-1D22-50CCCD24E3E9}"/>
              </a:ext>
            </a:extLst>
          </p:cNvPr>
          <p:cNvPicPr>
            <a:picLocks noChangeAspect="1"/>
          </p:cNvPicPr>
          <p:nvPr/>
        </p:nvPicPr>
        <p:blipFill>
          <a:blip r:embed="rId3"/>
          <a:stretch>
            <a:fillRect/>
          </a:stretch>
        </p:blipFill>
        <p:spPr>
          <a:xfrm>
            <a:off x="276447" y="5312637"/>
            <a:ext cx="1245782" cy="1416096"/>
          </a:xfrm>
          <a:prstGeom prst="rect">
            <a:avLst/>
          </a:prstGeom>
        </p:spPr>
      </p:pic>
      <p:sp>
        <p:nvSpPr>
          <p:cNvPr id="11" name="TextBox 10">
            <a:extLst>
              <a:ext uri="{FF2B5EF4-FFF2-40B4-BE49-F238E27FC236}">
                <a16:creationId xmlns:a16="http://schemas.microsoft.com/office/drawing/2014/main" id="{9123FE8B-46CA-283E-5B73-14B071516B03}"/>
              </a:ext>
            </a:extLst>
          </p:cNvPr>
          <p:cNvSpPr txBox="1"/>
          <p:nvPr/>
        </p:nvSpPr>
        <p:spPr>
          <a:xfrm>
            <a:off x="508000" y="1484923"/>
            <a:ext cx="10570307"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b="1">
                <a:cs typeface="Calibri" panose="020F0502020204030204"/>
              </a:rPr>
              <a:t>Distributed leadership</a:t>
            </a:r>
            <a:r>
              <a:rPr lang="en-US" sz="2800">
                <a:cs typeface="Calibri" panose="020F0502020204030204"/>
              </a:rPr>
              <a:t> - ethos is to do it with them, not to them, buy in is crucial. </a:t>
            </a:r>
            <a:r>
              <a:rPr lang="en-US" sz="2800">
                <a:ea typeface="+mn-lt"/>
                <a:cs typeface="+mn-lt"/>
              </a:rPr>
              <a:t>Aiming to develop leaders who use their expertise to contribute to the vision of the School. </a:t>
            </a:r>
          </a:p>
          <a:p>
            <a:pPr marL="285750" indent="-285750">
              <a:buFont typeface="Arial"/>
              <a:buChar char="•"/>
            </a:pPr>
            <a:r>
              <a:rPr lang="en-US" sz="2800" b="1">
                <a:ea typeface="+mn-lt"/>
                <a:cs typeface="+mn-lt"/>
              </a:rPr>
              <a:t>Curriculum choice</a:t>
            </a:r>
            <a:r>
              <a:rPr lang="en-US" sz="2800">
                <a:ea typeface="+mn-lt"/>
                <a:cs typeface="+mn-lt"/>
              </a:rPr>
              <a:t> – MLT are supported to make decisions based on their specialist knowledge and the cohort in front of them e.g. In Science synergy Vs trilogy, in PE teaching skills through concepts not sports.  </a:t>
            </a:r>
          </a:p>
        </p:txBody>
      </p:sp>
    </p:spTree>
    <p:extLst>
      <p:ext uri="{BB962C8B-B14F-4D97-AF65-F5344CB8AC3E}">
        <p14:creationId xmlns:p14="http://schemas.microsoft.com/office/powerpoint/2010/main" val="3968994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E60BE3-3CFB-3D85-BE94-4342CBC1DBB2}"/>
              </a:ext>
            </a:extLst>
          </p:cNvPr>
          <p:cNvSpPr txBox="1"/>
          <p:nvPr/>
        </p:nvSpPr>
        <p:spPr>
          <a:xfrm>
            <a:off x="1832973" y="6014529"/>
            <a:ext cx="33425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cs typeface="Calibri" panose="020F0502020204030204"/>
              </a:rPr>
              <a:t>Successful Learners</a:t>
            </a:r>
          </a:p>
        </p:txBody>
      </p:sp>
      <p:sp>
        <p:nvSpPr>
          <p:cNvPr id="6" name="TextBox 5">
            <a:extLst>
              <a:ext uri="{FF2B5EF4-FFF2-40B4-BE49-F238E27FC236}">
                <a16:creationId xmlns:a16="http://schemas.microsoft.com/office/drawing/2014/main" id="{361E8AF6-DAA9-77AC-E33B-970A1D82E310}"/>
              </a:ext>
            </a:extLst>
          </p:cNvPr>
          <p:cNvSpPr txBox="1"/>
          <p:nvPr/>
        </p:nvSpPr>
        <p:spPr>
          <a:xfrm>
            <a:off x="4952859" y="6014528"/>
            <a:ext cx="327070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cs typeface="Calibri" panose="020F0502020204030204"/>
              </a:rPr>
              <a:t>Confident Individual</a:t>
            </a:r>
          </a:p>
        </p:txBody>
      </p:sp>
      <p:sp>
        <p:nvSpPr>
          <p:cNvPr id="7" name="TextBox 6">
            <a:extLst>
              <a:ext uri="{FF2B5EF4-FFF2-40B4-BE49-F238E27FC236}">
                <a16:creationId xmlns:a16="http://schemas.microsoft.com/office/drawing/2014/main" id="{86872C39-38EB-4210-A08E-7E85DB422A16}"/>
              </a:ext>
            </a:extLst>
          </p:cNvPr>
          <p:cNvSpPr txBox="1"/>
          <p:nvPr/>
        </p:nvSpPr>
        <p:spPr>
          <a:xfrm>
            <a:off x="8590331" y="6014529"/>
            <a:ext cx="31413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cs typeface="Calibri" panose="020F0502020204030204"/>
              </a:rPr>
              <a:t>Responsible Citizen</a:t>
            </a:r>
          </a:p>
        </p:txBody>
      </p:sp>
      <p:pic>
        <p:nvPicPr>
          <p:cNvPr id="2" name="Picture 2" descr="Text, whiteboard&#10;&#10;Description automatically generated">
            <a:extLst>
              <a:ext uri="{FF2B5EF4-FFF2-40B4-BE49-F238E27FC236}">
                <a16:creationId xmlns:a16="http://schemas.microsoft.com/office/drawing/2014/main" id="{58ED1C02-0D6A-7B9F-A269-D66DA9AC0CC8}"/>
              </a:ext>
            </a:extLst>
          </p:cNvPr>
          <p:cNvPicPr>
            <a:picLocks noChangeAspect="1"/>
          </p:cNvPicPr>
          <p:nvPr/>
        </p:nvPicPr>
        <p:blipFill rotWithShape="1">
          <a:blip r:embed="rId3"/>
          <a:srcRect l="5085" t="11327" r="3632" b="12945"/>
          <a:stretch/>
        </p:blipFill>
        <p:spPr>
          <a:xfrm>
            <a:off x="237279" y="189205"/>
            <a:ext cx="7550910" cy="4710073"/>
          </a:xfrm>
          <a:prstGeom prst="rect">
            <a:avLst/>
          </a:prstGeom>
        </p:spPr>
      </p:pic>
      <p:sp>
        <p:nvSpPr>
          <p:cNvPr id="9" name="TextBox 8">
            <a:extLst>
              <a:ext uri="{FF2B5EF4-FFF2-40B4-BE49-F238E27FC236}">
                <a16:creationId xmlns:a16="http://schemas.microsoft.com/office/drawing/2014/main" id="{9B75A22C-6767-3EBC-2854-63F59E102D60}"/>
              </a:ext>
            </a:extLst>
          </p:cNvPr>
          <p:cNvSpPr txBox="1"/>
          <p:nvPr/>
        </p:nvSpPr>
        <p:spPr>
          <a:xfrm>
            <a:off x="8228431" y="53312"/>
            <a:ext cx="373307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rgbClr val="7030A0"/>
                </a:solidFill>
                <a:latin typeface="Calibri Light"/>
                <a:cs typeface="Calibri"/>
              </a:rPr>
              <a:t>Promoting the School ethos by being proactive</a:t>
            </a:r>
            <a:endParaRPr lang="en-US" dirty="0"/>
          </a:p>
          <a:p>
            <a:pPr algn="ctr"/>
            <a:r>
              <a:rPr lang="en-US" sz="3600" b="1" dirty="0">
                <a:solidFill>
                  <a:srgbClr val="7030A0"/>
                </a:solidFill>
                <a:latin typeface="Calibri Light"/>
                <a:cs typeface="Calibri"/>
              </a:rPr>
              <a:t> not reactive. </a:t>
            </a:r>
            <a:endParaRPr lang="en-US" dirty="0"/>
          </a:p>
        </p:txBody>
      </p:sp>
      <p:pic>
        <p:nvPicPr>
          <p:cNvPr id="11" name="Picture 2" descr="Logo&#10;&#10;Description automatically generated">
            <a:extLst>
              <a:ext uri="{FF2B5EF4-FFF2-40B4-BE49-F238E27FC236}">
                <a16:creationId xmlns:a16="http://schemas.microsoft.com/office/drawing/2014/main" id="{8FD6D6FE-6225-F183-6C3B-800222A76F8E}"/>
              </a:ext>
            </a:extLst>
          </p:cNvPr>
          <p:cNvPicPr>
            <a:picLocks noChangeAspect="1"/>
          </p:cNvPicPr>
          <p:nvPr/>
        </p:nvPicPr>
        <p:blipFill>
          <a:blip r:embed="rId4"/>
          <a:stretch>
            <a:fillRect/>
          </a:stretch>
        </p:blipFill>
        <p:spPr>
          <a:xfrm>
            <a:off x="276447" y="5312637"/>
            <a:ext cx="1245782" cy="1416096"/>
          </a:xfrm>
          <a:prstGeom prst="rect">
            <a:avLst/>
          </a:prstGeom>
        </p:spPr>
      </p:pic>
      <p:pic>
        <p:nvPicPr>
          <p:cNvPr id="12" name="Picture 12" descr="Graphical user interface, application&#10;&#10;Description automatically generated">
            <a:extLst>
              <a:ext uri="{FF2B5EF4-FFF2-40B4-BE49-F238E27FC236}">
                <a16:creationId xmlns:a16="http://schemas.microsoft.com/office/drawing/2014/main" id="{D2CC1ABC-3FEA-EFB1-D336-50044C5F1C99}"/>
              </a:ext>
            </a:extLst>
          </p:cNvPr>
          <p:cNvPicPr>
            <a:picLocks noChangeAspect="1"/>
          </p:cNvPicPr>
          <p:nvPr/>
        </p:nvPicPr>
        <p:blipFill rotWithShape="1">
          <a:blip r:embed="rId5"/>
          <a:srcRect l="19929" t="21656" r="9253" b="9554"/>
          <a:stretch/>
        </p:blipFill>
        <p:spPr>
          <a:xfrm>
            <a:off x="8309708" y="2725862"/>
            <a:ext cx="3574158" cy="1979770"/>
          </a:xfrm>
          <a:prstGeom prst="rect">
            <a:avLst/>
          </a:prstGeom>
        </p:spPr>
      </p:pic>
    </p:spTree>
    <p:extLst>
      <p:ext uri="{BB962C8B-B14F-4D97-AF65-F5344CB8AC3E}">
        <p14:creationId xmlns:p14="http://schemas.microsoft.com/office/powerpoint/2010/main" val="3448382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E60BE3-3CFB-3D85-BE94-4342CBC1DBB2}"/>
              </a:ext>
            </a:extLst>
          </p:cNvPr>
          <p:cNvSpPr txBox="1"/>
          <p:nvPr/>
        </p:nvSpPr>
        <p:spPr>
          <a:xfrm>
            <a:off x="1832973" y="6014529"/>
            <a:ext cx="33425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cs typeface="Calibri" panose="020F0502020204030204"/>
              </a:rPr>
              <a:t>Successful Learners</a:t>
            </a:r>
          </a:p>
        </p:txBody>
      </p:sp>
      <p:sp>
        <p:nvSpPr>
          <p:cNvPr id="6" name="TextBox 5">
            <a:extLst>
              <a:ext uri="{FF2B5EF4-FFF2-40B4-BE49-F238E27FC236}">
                <a16:creationId xmlns:a16="http://schemas.microsoft.com/office/drawing/2014/main" id="{361E8AF6-DAA9-77AC-E33B-970A1D82E310}"/>
              </a:ext>
            </a:extLst>
          </p:cNvPr>
          <p:cNvSpPr txBox="1"/>
          <p:nvPr/>
        </p:nvSpPr>
        <p:spPr>
          <a:xfrm>
            <a:off x="4952859" y="6014528"/>
            <a:ext cx="327070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cs typeface="Calibri" panose="020F0502020204030204"/>
              </a:rPr>
              <a:t>Confident Individual</a:t>
            </a:r>
          </a:p>
        </p:txBody>
      </p:sp>
      <p:sp>
        <p:nvSpPr>
          <p:cNvPr id="7" name="TextBox 6">
            <a:extLst>
              <a:ext uri="{FF2B5EF4-FFF2-40B4-BE49-F238E27FC236}">
                <a16:creationId xmlns:a16="http://schemas.microsoft.com/office/drawing/2014/main" id="{86872C39-38EB-4210-A08E-7E85DB422A16}"/>
              </a:ext>
            </a:extLst>
          </p:cNvPr>
          <p:cNvSpPr txBox="1"/>
          <p:nvPr/>
        </p:nvSpPr>
        <p:spPr>
          <a:xfrm>
            <a:off x="8590331" y="6014529"/>
            <a:ext cx="31413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cs typeface="Calibri" panose="020F0502020204030204"/>
              </a:rPr>
              <a:t>Responsible Citizen</a:t>
            </a:r>
          </a:p>
        </p:txBody>
      </p:sp>
      <p:pic>
        <p:nvPicPr>
          <p:cNvPr id="3" name="Picture 8" descr="Table&#10;&#10;Description automatically generated">
            <a:extLst>
              <a:ext uri="{FF2B5EF4-FFF2-40B4-BE49-F238E27FC236}">
                <a16:creationId xmlns:a16="http://schemas.microsoft.com/office/drawing/2014/main" id="{840E5856-39E3-B030-4E5A-41A81FB73CCA}"/>
              </a:ext>
            </a:extLst>
          </p:cNvPr>
          <p:cNvPicPr>
            <a:picLocks noChangeAspect="1"/>
          </p:cNvPicPr>
          <p:nvPr/>
        </p:nvPicPr>
        <p:blipFill rotWithShape="1">
          <a:blip r:embed="rId3"/>
          <a:srcRect l="12237" t="26374" r="15349" b="9806"/>
          <a:stretch/>
        </p:blipFill>
        <p:spPr>
          <a:xfrm>
            <a:off x="180179" y="12418"/>
            <a:ext cx="8927241" cy="4440327"/>
          </a:xfrm>
          <a:prstGeom prst="rect">
            <a:avLst/>
          </a:prstGeom>
        </p:spPr>
      </p:pic>
      <p:pic>
        <p:nvPicPr>
          <p:cNvPr id="2" name="Picture 9" descr="Graphical user interface, application&#10;&#10;Description automatically generated">
            <a:extLst>
              <a:ext uri="{FF2B5EF4-FFF2-40B4-BE49-F238E27FC236}">
                <a16:creationId xmlns:a16="http://schemas.microsoft.com/office/drawing/2014/main" id="{9CE1C011-3949-07C3-3DDB-C594606178B3}"/>
              </a:ext>
            </a:extLst>
          </p:cNvPr>
          <p:cNvPicPr>
            <a:picLocks noChangeAspect="1"/>
          </p:cNvPicPr>
          <p:nvPr/>
        </p:nvPicPr>
        <p:blipFill rotWithShape="1">
          <a:blip r:embed="rId4"/>
          <a:srcRect l="27225" t="28704" r="12565" b="8333"/>
          <a:stretch/>
        </p:blipFill>
        <p:spPr>
          <a:xfrm>
            <a:off x="6837873" y="2873513"/>
            <a:ext cx="5361025" cy="3156435"/>
          </a:xfrm>
          <a:prstGeom prst="rect">
            <a:avLst/>
          </a:prstGeom>
        </p:spPr>
      </p:pic>
      <p:sp>
        <p:nvSpPr>
          <p:cNvPr id="10" name="TextBox 9">
            <a:extLst>
              <a:ext uri="{FF2B5EF4-FFF2-40B4-BE49-F238E27FC236}">
                <a16:creationId xmlns:a16="http://schemas.microsoft.com/office/drawing/2014/main" id="{27E9860B-F815-2075-37CC-3D9F6F2471BD}"/>
              </a:ext>
            </a:extLst>
          </p:cNvPr>
          <p:cNvSpPr txBox="1"/>
          <p:nvPr/>
        </p:nvSpPr>
        <p:spPr>
          <a:xfrm>
            <a:off x="552542" y="4444013"/>
            <a:ext cx="639143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rgbClr val="7030A0"/>
                </a:solidFill>
                <a:latin typeface="Calibri Light"/>
                <a:cs typeface="Calibri"/>
              </a:rPr>
              <a:t>Collective responsibility and common language</a:t>
            </a:r>
          </a:p>
        </p:txBody>
      </p:sp>
      <p:pic>
        <p:nvPicPr>
          <p:cNvPr id="9" name="Picture 2" descr="Logo&#10;&#10;Description automatically generated">
            <a:extLst>
              <a:ext uri="{FF2B5EF4-FFF2-40B4-BE49-F238E27FC236}">
                <a16:creationId xmlns:a16="http://schemas.microsoft.com/office/drawing/2014/main" id="{C87934A6-D4F9-5D74-C3B5-CE38F41E1431}"/>
              </a:ext>
            </a:extLst>
          </p:cNvPr>
          <p:cNvPicPr>
            <a:picLocks noChangeAspect="1"/>
          </p:cNvPicPr>
          <p:nvPr/>
        </p:nvPicPr>
        <p:blipFill>
          <a:blip r:embed="rId5"/>
          <a:stretch>
            <a:fillRect/>
          </a:stretch>
        </p:blipFill>
        <p:spPr>
          <a:xfrm>
            <a:off x="276447" y="5312637"/>
            <a:ext cx="1245782" cy="1416096"/>
          </a:xfrm>
          <a:prstGeom prst="rect">
            <a:avLst/>
          </a:prstGeom>
        </p:spPr>
      </p:pic>
    </p:spTree>
    <p:extLst>
      <p:ext uri="{BB962C8B-B14F-4D97-AF65-F5344CB8AC3E}">
        <p14:creationId xmlns:p14="http://schemas.microsoft.com/office/powerpoint/2010/main" val="4194652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E60BE3-3CFB-3D85-BE94-4342CBC1DBB2}"/>
              </a:ext>
            </a:extLst>
          </p:cNvPr>
          <p:cNvSpPr txBox="1"/>
          <p:nvPr/>
        </p:nvSpPr>
        <p:spPr>
          <a:xfrm>
            <a:off x="1832973" y="6014529"/>
            <a:ext cx="33425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cs typeface="Calibri" panose="020F0502020204030204"/>
              </a:rPr>
              <a:t>Successful Learners</a:t>
            </a:r>
          </a:p>
        </p:txBody>
      </p:sp>
      <p:sp>
        <p:nvSpPr>
          <p:cNvPr id="6" name="TextBox 5">
            <a:extLst>
              <a:ext uri="{FF2B5EF4-FFF2-40B4-BE49-F238E27FC236}">
                <a16:creationId xmlns:a16="http://schemas.microsoft.com/office/drawing/2014/main" id="{361E8AF6-DAA9-77AC-E33B-970A1D82E310}"/>
              </a:ext>
            </a:extLst>
          </p:cNvPr>
          <p:cNvSpPr txBox="1"/>
          <p:nvPr/>
        </p:nvSpPr>
        <p:spPr>
          <a:xfrm>
            <a:off x="4952859" y="6014528"/>
            <a:ext cx="327070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cs typeface="Calibri" panose="020F0502020204030204"/>
              </a:rPr>
              <a:t>Confident Individual</a:t>
            </a:r>
          </a:p>
        </p:txBody>
      </p:sp>
      <p:sp>
        <p:nvSpPr>
          <p:cNvPr id="7" name="TextBox 6">
            <a:extLst>
              <a:ext uri="{FF2B5EF4-FFF2-40B4-BE49-F238E27FC236}">
                <a16:creationId xmlns:a16="http://schemas.microsoft.com/office/drawing/2014/main" id="{86872C39-38EB-4210-A08E-7E85DB422A16}"/>
              </a:ext>
            </a:extLst>
          </p:cNvPr>
          <p:cNvSpPr txBox="1"/>
          <p:nvPr/>
        </p:nvSpPr>
        <p:spPr>
          <a:xfrm>
            <a:off x="8590331" y="6014529"/>
            <a:ext cx="31413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cs typeface="Calibri" panose="020F0502020204030204"/>
              </a:rPr>
              <a:t>Responsible Citizen</a:t>
            </a:r>
          </a:p>
        </p:txBody>
      </p:sp>
      <p:sp>
        <p:nvSpPr>
          <p:cNvPr id="8" name="TextBox 7">
            <a:extLst>
              <a:ext uri="{FF2B5EF4-FFF2-40B4-BE49-F238E27FC236}">
                <a16:creationId xmlns:a16="http://schemas.microsoft.com/office/drawing/2014/main" id="{34022172-9271-DD30-AB01-62A5A16A07E9}"/>
              </a:ext>
            </a:extLst>
          </p:cNvPr>
          <p:cNvSpPr txBox="1"/>
          <p:nvPr/>
        </p:nvSpPr>
        <p:spPr>
          <a:xfrm>
            <a:off x="325323" y="120374"/>
            <a:ext cx="1086533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rgbClr val="7030A0"/>
                </a:solidFill>
                <a:latin typeface="Calibri Light"/>
                <a:cs typeface="Calibri"/>
              </a:rPr>
              <a:t>Built opportunities for dialogue and extending understanding through curriculum leadership</a:t>
            </a:r>
            <a:endParaRPr lang="en-US" sz="3600" b="1">
              <a:solidFill>
                <a:srgbClr val="7030A0"/>
              </a:solidFill>
              <a:latin typeface="Calibri Light"/>
            </a:endParaRPr>
          </a:p>
        </p:txBody>
      </p:sp>
      <p:pic>
        <p:nvPicPr>
          <p:cNvPr id="2" name="Picture 2" descr="Graphical user interface, application&#10;&#10;Description automatically generated">
            <a:extLst>
              <a:ext uri="{FF2B5EF4-FFF2-40B4-BE49-F238E27FC236}">
                <a16:creationId xmlns:a16="http://schemas.microsoft.com/office/drawing/2014/main" id="{32478660-F37D-CD9F-8429-5F289772048B}"/>
              </a:ext>
            </a:extLst>
          </p:cNvPr>
          <p:cNvPicPr>
            <a:picLocks noChangeAspect="1"/>
          </p:cNvPicPr>
          <p:nvPr/>
        </p:nvPicPr>
        <p:blipFill rotWithShape="1">
          <a:blip r:embed="rId3"/>
          <a:srcRect l="29096" t="30703" r="12710" b="10929"/>
          <a:stretch/>
        </p:blipFill>
        <p:spPr>
          <a:xfrm>
            <a:off x="4235572" y="1254213"/>
            <a:ext cx="7314038" cy="4122266"/>
          </a:xfrm>
          <a:prstGeom prst="rect">
            <a:avLst/>
          </a:prstGeom>
        </p:spPr>
      </p:pic>
      <p:pic>
        <p:nvPicPr>
          <p:cNvPr id="3" name="Picture 8">
            <a:extLst>
              <a:ext uri="{FF2B5EF4-FFF2-40B4-BE49-F238E27FC236}">
                <a16:creationId xmlns:a16="http://schemas.microsoft.com/office/drawing/2014/main" id="{6E463E20-1A54-55D8-F930-71F2C8B047E9}"/>
              </a:ext>
            </a:extLst>
          </p:cNvPr>
          <p:cNvPicPr>
            <a:picLocks noChangeAspect="1"/>
          </p:cNvPicPr>
          <p:nvPr/>
        </p:nvPicPr>
        <p:blipFill rotWithShape="1">
          <a:blip r:embed="rId4"/>
          <a:srcRect l="28403" t="29040" r="12366" b="14286"/>
          <a:stretch/>
        </p:blipFill>
        <p:spPr>
          <a:xfrm>
            <a:off x="86046" y="2413438"/>
            <a:ext cx="6518152" cy="3488619"/>
          </a:xfrm>
          <a:prstGeom prst="rect">
            <a:avLst/>
          </a:prstGeom>
        </p:spPr>
      </p:pic>
    </p:spTree>
    <p:extLst>
      <p:ext uri="{BB962C8B-B14F-4D97-AF65-F5344CB8AC3E}">
        <p14:creationId xmlns:p14="http://schemas.microsoft.com/office/powerpoint/2010/main" val="3873657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E60BE3-3CFB-3D85-BE94-4342CBC1DBB2}"/>
              </a:ext>
            </a:extLst>
          </p:cNvPr>
          <p:cNvSpPr txBox="1"/>
          <p:nvPr/>
        </p:nvSpPr>
        <p:spPr>
          <a:xfrm>
            <a:off x="1832973" y="6014529"/>
            <a:ext cx="33425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cs typeface="Calibri" panose="020F0502020204030204"/>
              </a:rPr>
              <a:t>Successful Learners</a:t>
            </a:r>
          </a:p>
        </p:txBody>
      </p:sp>
      <p:sp>
        <p:nvSpPr>
          <p:cNvPr id="6" name="TextBox 5">
            <a:extLst>
              <a:ext uri="{FF2B5EF4-FFF2-40B4-BE49-F238E27FC236}">
                <a16:creationId xmlns:a16="http://schemas.microsoft.com/office/drawing/2014/main" id="{361E8AF6-DAA9-77AC-E33B-970A1D82E310}"/>
              </a:ext>
            </a:extLst>
          </p:cNvPr>
          <p:cNvSpPr txBox="1"/>
          <p:nvPr/>
        </p:nvSpPr>
        <p:spPr>
          <a:xfrm>
            <a:off x="4952859" y="6014528"/>
            <a:ext cx="327070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cs typeface="Calibri" panose="020F0502020204030204"/>
              </a:rPr>
              <a:t>Confident Individual</a:t>
            </a:r>
          </a:p>
        </p:txBody>
      </p:sp>
      <p:sp>
        <p:nvSpPr>
          <p:cNvPr id="7" name="TextBox 6">
            <a:extLst>
              <a:ext uri="{FF2B5EF4-FFF2-40B4-BE49-F238E27FC236}">
                <a16:creationId xmlns:a16="http://schemas.microsoft.com/office/drawing/2014/main" id="{86872C39-38EB-4210-A08E-7E85DB422A16}"/>
              </a:ext>
            </a:extLst>
          </p:cNvPr>
          <p:cNvSpPr txBox="1"/>
          <p:nvPr/>
        </p:nvSpPr>
        <p:spPr>
          <a:xfrm>
            <a:off x="8590331" y="6014529"/>
            <a:ext cx="31413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cs typeface="Calibri" panose="020F0502020204030204"/>
              </a:rPr>
              <a:t>Responsible Citizen</a:t>
            </a:r>
          </a:p>
        </p:txBody>
      </p:sp>
      <p:sp>
        <p:nvSpPr>
          <p:cNvPr id="2" name="Title 1">
            <a:extLst>
              <a:ext uri="{FF2B5EF4-FFF2-40B4-BE49-F238E27FC236}">
                <a16:creationId xmlns:a16="http://schemas.microsoft.com/office/drawing/2014/main" id="{BF06A06E-D8C3-8627-95D1-D19BB8B65382}"/>
              </a:ext>
            </a:extLst>
          </p:cNvPr>
          <p:cNvSpPr>
            <a:spLocks noGrp="1"/>
          </p:cNvSpPr>
          <p:nvPr>
            <p:ph type="title"/>
          </p:nvPr>
        </p:nvSpPr>
        <p:spPr>
          <a:xfrm>
            <a:off x="435634" y="-4959"/>
            <a:ext cx="11363864" cy="994884"/>
          </a:xfrm>
        </p:spPr>
        <p:txBody>
          <a:bodyPr>
            <a:normAutofit fontScale="90000"/>
          </a:bodyPr>
          <a:lstStyle/>
          <a:p>
            <a:r>
              <a:rPr lang="en-US" b="1" dirty="0">
                <a:solidFill>
                  <a:srgbClr val="7030A0"/>
                </a:solidFill>
                <a:ea typeface="+mj-lt"/>
                <a:cs typeface="+mj-lt"/>
              </a:rPr>
              <a:t>Toxic masculinity, student voice and open dialogues</a:t>
            </a:r>
            <a:endParaRPr lang="en-US" b="1" dirty="0">
              <a:solidFill>
                <a:srgbClr val="7030A0"/>
              </a:solidFill>
            </a:endParaRPr>
          </a:p>
        </p:txBody>
      </p:sp>
      <p:pic>
        <p:nvPicPr>
          <p:cNvPr id="9" name="Picture 2" descr="Logo&#10;&#10;Description automatically generated">
            <a:extLst>
              <a:ext uri="{FF2B5EF4-FFF2-40B4-BE49-F238E27FC236}">
                <a16:creationId xmlns:a16="http://schemas.microsoft.com/office/drawing/2014/main" id="{93A52310-C65E-8D92-5D87-E45477C98CC4}"/>
              </a:ext>
            </a:extLst>
          </p:cNvPr>
          <p:cNvPicPr>
            <a:picLocks noChangeAspect="1"/>
          </p:cNvPicPr>
          <p:nvPr/>
        </p:nvPicPr>
        <p:blipFill>
          <a:blip r:embed="rId3"/>
          <a:stretch>
            <a:fillRect/>
          </a:stretch>
        </p:blipFill>
        <p:spPr>
          <a:xfrm>
            <a:off x="276447" y="5312637"/>
            <a:ext cx="1245782" cy="1416096"/>
          </a:xfrm>
          <a:prstGeom prst="rect">
            <a:avLst/>
          </a:prstGeom>
        </p:spPr>
      </p:pic>
      <p:pic>
        <p:nvPicPr>
          <p:cNvPr id="11" name="Picture 11" descr="Text&#10;&#10;Description automatically generated">
            <a:extLst>
              <a:ext uri="{FF2B5EF4-FFF2-40B4-BE49-F238E27FC236}">
                <a16:creationId xmlns:a16="http://schemas.microsoft.com/office/drawing/2014/main" id="{483BCD22-44AF-BF31-D3AF-7D093ACF9F81}"/>
              </a:ext>
            </a:extLst>
          </p:cNvPr>
          <p:cNvPicPr>
            <a:picLocks noGrp="1" noChangeAspect="1"/>
          </p:cNvPicPr>
          <p:nvPr>
            <p:ph idx="1"/>
          </p:nvPr>
        </p:nvPicPr>
        <p:blipFill>
          <a:blip r:embed="rId4"/>
          <a:stretch>
            <a:fillRect/>
          </a:stretch>
        </p:blipFill>
        <p:spPr>
          <a:xfrm>
            <a:off x="351720" y="905668"/>
            <a:ext cx="3995562" cy="1153584"/>
          </a:xfrm>
        </p:spPr>
      </p:pic>
      <p:sp>
        <p:nvSpPr>
          <p:cNvPr id="10" name="TextBox 9">
            <a:extLst>
              <a:ext uri="{FF2B5EF4-FFF2-40B4-BE49-F238E27FC236}">
                <a16:creationId xmlns:a16="http://schemas.microsoft.com/office/drawing/2014/main" id="{79215A26-01E4-A708-8D04-F7CD1C2270E4}"/>
              </a:ext>
            </a:extLst>
          </p:cNvPr>
          <p:cNvSpPr txBox="1"/>
          <p:nvPr/>
        </p:nvSpPr>
        <p:spPr>
          <a:xfrm>
            <a:off x="4724400" y="900289"/>
            <a:ext cx="715997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b="1" dirty="0"/>
              <a:t>Article 17 (access to information from the media) Every child has the right to reliable information from a variety of sources....</a:t>
            </a:r>
            <a:endParaRPr lang="en-US" b="1" dirty="0">
              <a:cs typeface="Calibri"/>
            </a:endParaRPr>
          </a:p>
          <a:p>
            <a:pPr marL="285750" indent="-285750">
              <a:buFont typeface="Arial" panose="020B0604020202020204" pitchFamily="34" charset="0"/>
              <a:buChar char="•"/>
            </a:pPr>
            <a:r>
              <a:rPr lang="en-US" b="1" dirty="0">
                <a:ea typeface="+mn-lt"/>
                <a:cs typeface="+mn-lt"/>
              </a:rPr>
              <a:t>Article 12 (respect for the views of the child) Every child has the right to express their views, feelings and wishes in all matters affecting them, and to have their views considered and taken seriously</a:t>
            </a:r>
            <a:endParaRPr lang="en-US" b="1" dirty="0">
              <a:cs typeface="Calibri"/>
            </a:endParaRPr>
          </a:p>
        </p:txBody>
      </p:sp>
      <p:pic>
        <p:nvPicPr>
          <p:cNvPr id="12" name="Picture 12" descr="A picture containing doll, toy, indoor, decorated&#10;&#10;Description automatically generated">
            <a:extLst>
              <a:ext uri="{FF2B5EF4-FFF2-40B4-BE49-F238E27FC236}">
                <a16:creationId xmlns:a16="http://schemas.microsoft.com/office/drawing/2014/main" id="{448A1501-73F4-572F-87E4-4C12954D89E7}"/>
              </a:ext>
            </a:extLst>
          </p:cNvPr>
          <p:cNvPicPr>
            <a:picLocks noChangeAspect="1"/>
          </p:cNvPicPr>
          <p:nvPr/>
        </p:nvPicPr>
        <p:blipFill>
          <a:blip r:embed="rId5"/>
          <a:stretch>
            <a:fillRect/>
          </a:stretch>
        </p:blipFill>
        <p:spPr>
          <a:xfrm>
            <a:off x="237066" y="2303679"/>
            <a:ext cx="3462866" cy="1954311"/>
          </a:xfrm>
          <a:prstGeom prst="rect">
            <a:avLst/>
          </a:prstGeom>
        </p:spPr>
      </p:pic>
      <p:pic>
        <p:nvPicPr>
          <p:cNvPr id="13" name="Picture 13" descr="A picture containing arrow&#10;&#10;Description automatically generated">
            <a:extLst>
              <a:ext uri="{FF2B5EF4-FFF2-40B4-BE49-F238E27FC236}">
                <a16:creationId xmlns:a16="http://schemas.microsoft.com/office/drawing/2014/main" id="{BEC9C215-F555-8686-3511-5FFFBD3E8052}"/>
              </a:ext>
            </a:extLst>
          </p:cNvPr>
          <p:cNvPicPr>
            <a:picLocks noChangeAspect="1"/>
          </p:cNvPicPr>
          <p:nvPr/>
        </p:nvPicPr>
        <p:blipFill>
          <a:blip r:embed="rId6"/>
          <a:stretch>
            <a:fillRect/>
          </a:stretch>
        </p:blipFill>
        <p:spPr>
          <a:xfrm>
            <a:off x="2077332" y="4052887"/>
            <a:ext cx="2562225" cy="1800225"/>
          </a:xfrm>
          <a:prstGeom prst="rect">
            <a:avLst/>
          </a:prstGeom>
        </p:spPr>
      </p:pic>
      <p:pic>
        <p:nvPicPr>
          <p:cNvPr id="14" name="Picture 14" descr="A picture containing text&#10;&#10;Description automatically generated">
            <a:extLst>
              <a:ext uri="{FF2B5EF4-FFF2-40B4-BE49-F238E27FC236}">
                <a16:creationId xmlns:a16="http://schemas.microsoft.com/office/drawing/2014/main" id="{76EE75B3-7DB7-30A1-142E-50AC009D1F91}"/>
              </a:ext>
            </a:extLst>
          </p:cNvPr>
          <p:cNvPicPr>
            <a:picLocks noChangeAspect="1"/>
          </p:cNvPicPr>
          <p:nvPr/>
        </p:nvPicPr>
        <p:blipFill>
          <a:blip r:embed="rId7"/>
          <a:stretch>
            <a:fillRect/>
          </a:stretch>
        </p:blipFill>
        <p:spPr>
          <a:xfrm>
            <a:off x="9974439" y="2726973"/>
            <a:ext cx="1697566" cy="2631722"/>
          </a:xfrm>
          <a:prstGeom prst="rect">
            <a:avLst/>
          </a:prstGeom>
        </p:spPr>
      </p:pic>
      <p:pic>
        <p:nvPicPr>
          <p:cNvPr id="15" name="Picture 15" descr="Graphical user interface, text, application&#10;&#10;Description automatically generated">
            <a:extLst>
              <a:ext uri="{FF2B5EF4-FFF2-40B4-BE49-F238E27FC236}">
                <a16:creationId xmlns:a16="http://schemas.microsoft.com/office/drawing/2014/main" id="{F9506023-CDEB-55CE-5D69-0F3F0E93D39A}"/>
              </a:ext>
            </a:extLst>
          </p:cNvPr>
          <p:cNvPicPr>
            <a:picLocks noChangeAspect="1"/>
          </p:cNvPicPr>
          <p:nvPr/>
        </p:nvPicPr>
        <p:blipFill rotWithShape="1">
          <a:blip r:embed="rId8"/>
          <a:srcRect t="19512" r="2755" b="4878"/>
          <a:stretch/>
        </p:blipFill>
        <p:spPr>
          <a:xfrm>
            <a:off x="4639733" y="2615518"/>
            <a:ext cx="5104319" cy="2254656"/>
          </a:xfrm>
          <a:prstGeom prst="rect">
            <a:avLst/>
          </a:prstGeom>
        </p:spPr>
      </p:pic>
    </p:spTree>
    <p:extLst>
      <p:ext uri="{BB962C8B-B14F-4D97-AF65-F5344CB8AC3E}">
        <p14:creationId xmlns:p14="http://schemas.microsoft.com/office/powerpoint/2010/main" val="1219461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E60BE3-3CFB-3D85-BE94-4342CBC1DBB2}"/>
              </a:ext>
            </a:extLst>
          </p:cNvPr>
          <p:cNvSpPr txBox="1"/>
          <p:nvPr/>
        </p:nvSpPr>
        <p:spPr>
          <a:xfrm>
            <a:off x="1832973" y="6014529"/>
            <a:ext cx="33425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cs typeface="Calibri" panose="020F0502020204030204"/>
              </a:rPr>
              <a:t>Successful Learners</a:t>
            </a:r>
          </a:p>
        </p:txBody>
      </p:sp>
      <p:sp>
        <p:nvSpPr>
          <p:cNvPr id="6" name="TextBox 5">
            <a:extLst>
              <a:ext uri="{FF2B5EF4-FFF2-40B4-BE49-F238E27FC236}">
                <a16:creationId xmlns:a16="http://schemas.microsoft.com/office/drawing/2014/main" id="{361E8AF6-DAA9-77AC-E33B-970A1D82E310}"/>
              </a:ext>
            </a:extLst>
          </p:cNvPr>
          <p:cNvSpPr txBox="1"/>
          <p:nvPr/>
        </p:nvSpPr>
        <p:spPr>
          <a:xfrm>
            <a:off x="4952859" y="6014528"/>
            <a:ext cx="327070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cs typeface="Calibri" panose="020F0502020204030204"/>
              </a:rPr>
              <a:t>Confident Individual</a:t>
            </a:r>
          </a:p>
        </p:txBody>
      </p:sp>
      <p:sp>
        <p:nvSpPr>
          <p:cNvPr id="7" name="TextBox 6">
            <a:extLst>
              <a:ext uri="{FF2B5EF4-FFF2-40B4-BE49-F238E27FC236}">
                <a16:creationId xmlns:a16="http://schemas.microsoft.com/office/drawing/2014/main" id="{86872C39-38EB-4210-A08E-7E85DB422A16}"/>
              </a:ext>
            </a:extLst>
          </p:cNvPr>
          <p:cNvSpPr txBox="1"/>
          <p:nvPr/>
        </p:nvSpPr>
        <p:spPr>
          <a:xfrm>
            <a:off x="8590331" y="6014529"/>
            <a:ext cx="31413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cs typeface="Calibri" panose="020F0502020204030204"/>
              </a:rPr>
              <a:t>Responsible Citizen</a:t>
            </a:r>
          </a:p>
        </p:txBody>
      </p:sp>
      <p:sp>
        <p:nvSpPr>
          <p:cNvPr id="2" name="Title 1">
            <a:extLst>
              <a:ext uri="{FF2B5EF4-FFF2-40B4-BE49-F238E27FC236}">
                <a16:creationId xmlns:a16="http://schemas.microsoft.com/office/drawing/2014/main" id="{781C36BC-5C7F-1C7A-E438-550D9E8F693C}"/>
              </a:ext>
            </a:extLst>
          </p:cNvPr>
          <p:cNvSpPr>
            <a:spLocks noGrp="1"/>
          </p:cNvSpPr>
          <p:nvPr>
            <p:ph type="title"/>
          </p:nvPr>
        </p:nvSpPr>
        <p:spPr>
          <a:xfrm>
            <a:off x="133709" y="149465"/>
            <a:ext cx="10515600" cy="1325563"/>
          </a:xfrm>
        </p:spPr>
        <p:txBody>
          <a:bodyPr/>
          <a:lstStyle/>
          <a:p>
            <a:r>
              <a:rPr lang="en-US" b="1">
                <a:solidFill>
                  <a:srgbClr val="7030A0"/>
                </a:solidFill>
                <a:cs typeface="Calibri Light"/>
              </a:rPr>
              <a:t>Next steps</a:t>
            </a:r>
            <a:endParaRPr lang="en-US" b="1">
              <a:solidFill>
                <a:srgbClr val="7030A0"/>
              </a:solidFill>
            </a:endParaRPr>
          </a:p>
        </p:txBody>
      </p:sp>
      <p:sp>
        <p:nvSpPr>
          <p:cNvPr id="3" name="Content Placeholder 2">
            <a:extLst>
              <a:ext uri="{FF2B5EF4-FFF2-40B4-BE49-F238E27FC236}">
                <a16:creationId xmlns:a16="http://schemas.microsoft.com/office/drawing/2014/main" id="{629D5096-456C-7327-798A-687A073D42A0}"/>
              </a:ext>
            </a:extLst>
          </p:cNvPr>
          <p:cNvSpPr>
            <a:spLocks noGrp="1"/>
          </p:cNvSpPr>
          <p:nvPr>
            <p:ph idx="1"/>
          </p:nvPr>
        </p:nvSpPr>
        <p:spPr>
          <a:xfrm>
            <a:off x="282542" y="1212457"/>
            <a:ext cx="10783711" cy="4619449"/>
          </a:xfrm>
        </p:spPr>
        <p:txBody>
          <a:bodyPr vert="horz" lIns="91440" tIns="45720" rIns="91440" bIns="45720" rtlCol="0" anchor="t">
            <a:normAutofit/>
          </a:bodyPr>
          <a:lstStyle/>
          <a:p>
            <a:r>
              <a:rPr lang="en-US" dirty="0">
                <a:cs typeface="Calibri"/>
              </a:rPr>
              <a:t>Keep expectations high, investing in quality dialogues with individual students about their learning and experiences</a:t>
            </a:r>
          </a:p>
          <a:p>
            <a:r>
              <a:rPr lang="en-US" dirty="0">
                <a:cs typeface="Calibri"/>
              </a:rPr>
              <a:t>Keep a consistent approach to handling prejudiced based incidents</a:t>
            </a:r>
          </a:p>
          <a:p>
            <a:r>
              <a:rPr lang="en-US" dirty="0">
                <a:cs typeface="Calibri"/>
              </a:rPr>
              <a:t>Keep supporting middle leaders in their work reviewing and adapting courses and their content</a:t>
            </a:r>
          </a:p>
          <a:p>
            <a:r>
              <a:rPr lang="en-US" dirty="0">
                <a:cs typeface="Calibri"/>
              </a:rPr>
              <a:t>Continue to build staff knowledge, understanding and skills</a:t>
            </a:r>
          </a:p>
          <a:p>
            <a:r>
              <a:rPr lang="en-US" dirty="0">
                <a:cs typeface="Calibri"/>
              </a:rPr>
              <a:t>Continue to help staff and students to develop their toolkit on the ways to challenge and call out harassment</a:t>
            </a:r>
          </a:p>
          <a:p>
            <a:r>
              <a:rPr lang="en-US" dirty="0">
                <a:cs typeface="Calibri"/>
              </a:rPr>
              <a:t>Continuing to support parents </a:t>
            </a:r>
          </a:p>
        </p:txBody>
      </p:sp>
      <p:pic>
        <p:nvPicPr>
          <p:cNvPr id="9" name="Picture 2" descr="Logo&#10;&#10;Description automatically generated">
            <a:extLst>
              <a:ext uri="{FF2B5EF4-FFF2-40B4-BE49-F238E27FC236}">
                <a16:creationId xmlns:a16="http://schemas.microsoft.com/office/drawing/2014/main" id="{1FBABDC2-C468-D580-5476-79ABF4342075}"/>
              </a:ext>
            </a:extLst>
          </p:cNvPr>
          <p:cNvPicPr>
            <a:picLocks noChangeAspect="1"/>
          </p:cNvPicPr>
          <p:nvPr/>
        </p:nvPicPr>
        <p:blipFill>
          <a:blip r:embed="rId3"/>
          <a:stretch>
            <a:fillRect/>
          </a:stretch>
        </p:blipFill>
        <p:spPr>
          <a:xfrm>
            <a:off x="276447" y="5312637"/>
            <a:ext cx="1245782" cy="1416096"/>
          </a:xfrm>
          <a:prstGeom prst="rect">
            <a:avLst/>
          </a:prstGeom>
        </p:spPr>
      </p:pic>
    </p:spTree>
    <p:extLst>
      <p:ext uri="{BB962C8B-B14F-4D97-AF65-F5344CB8AC3E}">
        <p14:creationId xmlns:p14="http://schemas.microsoft.com/office/powerpoint/2010/main" val="1177880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E60BE3-3CFB-3D85-BE94-4342CBC1DBB2}"/>
              </a:ext>
            </a:extLst>
          </p:cNvPr>
          <p:cNvSpPr txBox="1"/>
          <p:nvPr/>
        </p:nvSpPr>
        <p:spPr>
          <a:xfrm>
            <a:off x="1832973" y="6014529"/>
            <a:ext cx="33425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cs typeface="Calibri" panose="020F0502020204030204"/>
              </a:rPr>
              <a:t>Successful Learners</a:t>
            </a:r>
          </a:p>
        </p:txBody>
      </p:sp>
      <p:sp>
        <p:nvSpPr>
          <p:cNvPr id="6" name="TextBox 5">
            <a:extLst>
              <a:ext uri="{FF2B5EF4-FFF2-40B4-BE49-F238E27FC236}">
                <a16:creationId xmlns:a16="http://schemas.microsoft.com/office/drawing/2014/main" id="{361E8AF6-DAA9-77AC-E33B-970A1D82E310}"/>
              </a:ext>
            </a:extLst>
          </p:cNvPr>
          <p:cNvSpPr txBox="1"/>
          <p:nvPr/>
        </p:nvSpPr>
        <p:spPr>
          <a:xfrm>
            <a:off x="4952859" y="6014528"/>
            <a:ext cx="327070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cs typeface="Calibri" panose="020F0502020204030204"/>
              </a:rPr>
              <a:t>Confident Individual</a:t>
            </a:r>
          </a:p>
        </p:txBody>
      </p:sp>
      <p:sp>
        <p:nvSpPr>
          <p:cNvPr id="7" name="TextBox 6">
            <a:extLst>
              <a:ext uri="{FF2B5EF4-FFF2-40B4-BE49-F238E27FC236}">
                <a16:creationId xmlns:a16="http://schemas.microsoft.com/office/drawing/2014/main" id="{86872C39-38EB-4210-A08E-7E85DB422A16}"/>
              </a:ext>
            </a:extLst>
          </p:cNvPr>
          <p:cNvSpPr txBox="1"/>
          <p:nvPr/>
        </p:nvSpPr>
        <p:spPr>
          <a:xfrm>
            <a:off x="8590331" y="6014529"/>
            <a:ext cx="31413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cs typeface="Calibri" panose="020F0502020204030204"/>
              </a:rPr>
              <a:t>Responsible Citizen</a:t>
            </a:r>
          </a:p>
        </p:txBody>
      </p:sp>
      <p:sp>
        <p:nvSpPr>
          <p:cNvPr id="8" name="TextBox 7">
            <a:extLst>
              <a:ext uri="{FF2B5EF4-FFF2-40B4-BE49-F238E27FC236}">
                <a16:creationId xmlns:a16="http://schemas.microsoft.com/office/drawing/2014/main" id="{34022172-9271-DD30-AB01-62A5A16A07E9}"/>
              </a:ext>
            </a:extLst>
          </p:cNvPr>
          <p:cNvSpPr txBox="1"/>
          <p:nvPr/>
        </p:nvSpPr>
        <p:spPr>
          <a:xfrm>
            <a:off x="1001058" y="522940"/>
            <a:ext cx="105634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Template slide</a:t>
            </a:r>
            <a:endParaRPr lang="en-US"/>
          </a:p>
        </p:txBody>
      </p:sp>
      <p:pic>
        <p:nvPicPr>
          <p:cNvPr id="2" name="Picture 2" descr="Logo&#10;&#10;Description automatically generated">
            <a:extLst>
              <a:ext uri="{FF2B5EF4-FFF2-40B4-BE49-F238E27FC236}">
                <a16:creationId xmlns:a16="http://schemas.microsoft.com/office/drawing/2014/main" id="{E64FE2A2-C674-DC05-E452-F886B92ABBF9}"/>
              </a:ext>
            </a:extLst>
          </p:cNvPr>
          <p:cNvPicPr>
            <a:picLocks noChangeAspect="1"/>
          </p:cNvPicPr>
          <p:nvPr/>
        </p:nvPicPr>
        <p:blipFill>
          <a:blip r:embed="rId3"/>
          <a:stretch>
            <a:fillRect/>
          </a:stretch>
        </p:blipFill>
        <p:spPr>
          <a:xfrm>
            <a:off x="276447" y="5312637"/>
            <a:ext cx="1245782" cy="1416096"/>
          </a:xfrm>
          <a:prstGeom prst="rect">
            <a:avLst/>
          </a:prstGeom>
        </p:spPr>
      </p:pic>
    </p:spTree>
    <p:extLst>
      <p:ext uri="{BB962C8B-B14F-4D97-AF65-F5344CB8AC3E}">
        <p14:creationId xmlns:p14="http://schemas.microsoft.com/office/powerpoint/2010/main" val="1098572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329</Words>
  <Application>Microsoft Office PowerPoint</Application>
  <PresentationFormat>Widescreen</PresentationFormat>
  <Paragraphs>58</Paragraphs>
  <Slides>10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Calibri Light</vt:lpstr>
      <vt:lpstr>office theme</vt:lpstr>
      <vt:lpstr>Office Theme</vt:lpstr>
      <vt:lpstr>Everyone's invited- to achieve</vt:lpstr>
      <vt:lpstr>PowerPoint Presentation</vt:lpstr>
      <vt:lpstr>PowerPoint Presentation</vt:lpstr>
      <vt:lpstr>PowerPoint Presentation</vt:lpstr>
      <vt:lpstr>PowerPoint Presentation</vt:lpstr>
      <vt:lpstr>PowerPoint Presentation</vt:lpstr>
      <vt:lpstr>Toxic masculinity, student voice and open dialogues</vt:lpstr>
      <vt:lpstr>Next steps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Ford</dc:creator>
  <cp:lastModifiedBy>R Ford</cp:lastModifiedBy>
  <cp:revision>86</cp:revision>
  <cp:lastPrinted>2023-02-23T08:28:25Z</cp:lastPrinted>
  <dcterms:created xsi:type="dcterms:W3CDTF">2023-02-09T09:29:35Z</dcterms:created>
  <dcterms:modified xsi:type="dcterms:W3CDTF">2023-02-23T08:28:37Z</dcterms:modified>
</cp:coreProperties>
</file>