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92" r:id="rId3"/>
    <p:sldId id="293" r:id="rId4"/>
    <p:sldId id="291" r:id="rId5"/>
    <p:sldId id="264" r:id="rId6"/>
    <p:sldId id="297" r:id="rId7"/>
    <p:sldId id="295" r:id="rId8"/>
    <p:sldId id="294" r:id="rId9"/>
    <p:sldId id="296" r:id="rId10"/>
    <p:sldId id="298" r:id="rId11"/>
    <p:sldId id="299" r:id="rId12"/>
    <p:sldId id="274" r:id="rId13"/>
    <p:sldId id="300"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44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FC3303-42BA-E2B4-77F7-5598AB0C69E2}" v="11" dt="2023-10-09T15:35:57.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59" autoAdjust="0"/>
  </p:normalViewPr>
  <p:slideViewPr>
    <p:cSldViewPr snapToGrid="0">
      <p:cViewPr varScale="1">
        <p:scale>
          <a:sx n="52" d="100"/>
          <a:sy n="52" d="100"/>
        </p:scale>
        <p:origin x="1204"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D9E2D9-5E71-4D73-BC51-50EF6372D6B6}" type="doc">
      <dgm:prSet loTypeId="urn:microsoft.com/office/officeart/2005/8/layout/radial6" loCatId="relationship" qsTypeId="urn:microsoft.com/office/officeart/2005/8/quickstyle/simple1" qsCatId="simple" csTypeId="urn:microsoft.com/office/officeart/2005/8/colors/accent1_2" csCatId="accent1"/>
      <dgm:spPr/>
      <dgm:t>
        <a:bodyPr/>
        <a:lstStyle/>
        <a:p>
          <a:endParaRPr lang="en-GB"/>
        </a:p>
      </dgm:t>
    </dgm:pt>
    <dgm:pt modelId="{ADFBFE34-D41B-4C88-9B64-CBF4035F9C00}">
      <dgm:prSet/>
      <dgm:spPr/>
      <dgm:t>
        <a:bodyPr/>
        <a:lstStyle/>
        <a:p>
          <a:r>
            <a:rPr lang="en-GB"/>
            <a:t>Addressing the impact </a:t>
          </a:r>
        </a:p>
      </dgm:t>
    </dgm:pt>
    <dgm:pt modelId="{330D4526-A293-43EC-A3E8-D82CF2D8205B}" type="parTrans" cxnId="{81FA8FFD-F4CB-48E1-A66D-65F6E06542E0}">
      <dgm:prSet/>
      <dgm:spPr/>
      <dgm:t>
        <a:bodyPr/>
        <a:lstStyle/>
        <a:p>
          <a:endParaRPr lang="en-GB"/>
        </a:p>
      </dgm:t>
    </dgm:pt>
    <dgm:pt modelId="{4825060C-0234-4D1D-B83A-650637498AEA}" type="sibTrans" cxnId="{81FA8FFD-F4CB-48E1-A66D-65F6E06542E0}">
      <dgm:prSet/>
      <dgm:spPr/>
      <dgm:t>
        <a:bodyPr/>
        <a:lstStyle/>
        <a:p>
          <a:endParaRPr lang="en-GB"/>
        </a:p>
      </dgm:t>
    </dgm:pt>
    <dgm:pt modelId="{3204FC8D-10AD-4DE8-A69C-1C53FC402424}">
      <dgm:prSet/>
      <dgm:spPr/>
      <dgm:t>
        <a:bodyPr/>
        <a:lstStyle/>
        <a:p>
          <a:r>
            <a:rPr lang="en-GB"/>
            <a:t>Core Skills</a:t>
          </a:r>
        </a:p>
      </dgm:t>
    </dgm:pt>
    <dgm:pt modelId="{404BBF20-B4C2-4A5D-83D7-A1CA5A9A7810}" type="parTrans" cxnId="{12C03648-9209-4C7F-B5E8-05BAEF56D5D7}">
      <dgm:prSet/>
      <dgm:spPr/>
      <dgm:t>
        <a:bodyPr/>
        <a:lstStyle/>
        <a:p>
          <a:endParaRPr lang="en-GB"/>
        </a:p>
      </dgm:t>
    </dgm:pt>
    <dgm:pt modelId="{F550090A-2FF9-452B-A8D2-056D3500E4B3}" type="sibTrans" cxnId="{12C03648-9209-4C7F-B5E8-05BAEF56D5D7}">
      <dgm:prSet/>
      <dgm:spPr/>
      <dgm:t>
        <a:bodyPr/>
        <a:lstStyle/>
        <a:p>
          <a:endParaRPr lang="en-GB"/>
        </a:p>
      </dgm:t>
    </dgm:pt>
    <dgm:pt modelId="{1836EE83-D31A-46C8-9596-C6A6BD7AC326}">
      <dgm:prSet/>
      <dgm:spPr/>
      <dgm:t>
        <a:bodyPr/>
        <a:lstStyle/>
        <a:p>
          <a:r>
            <a:rPr lang="en-GB"/>
            <a:t>The Bridge</a:t>
          </a:r>
        </a:p>
      </dgm:t>
    </dgm:pt>
    <dgm:pt modelId="{2BC7D18E-A616-4FBF-8CE9-CC7A9AC8CD88}" type="parTrans" cxnId="{3C591739-C966-4632-8473-7468AEE5E684}">
      <dgm:prSet/>
      <dgm:spPr/>
      <dgm:t>
        <a:bodyPr/>
        <a:lstStyle/>
        <a:p>
          <a:endParaRPr lang="en-GB"/>
        </a:p>
      </dgm:t>
    </dgm:pt>
    <dgm:pt modelId="{429E9BAE-66F1-429E-A982-583F16977A54}" type="sibTrans" cxnId="{3C591739-C966-4632-8473-7468AEE5E684}">
      <dgm:prSet/>
      <dgm:spPr/>
      <dgm:t>
        <a:bodyPr/>
        <a:lstStyle/>
        <a:p>
          <a:endParaRPr lang="en-GB"/>
        </a:p>
      </dgm:t>
    </dgm:pt>
    <dgm:pt modelId="{8773EAE8-9375-427D-9F8D-29C3C7165708}">
      <dgm:prSet/>
      <dgm:spPr/>
      <dgm:t>
        <a:bodyPr/>
        <a:lstStyle/>
        <a:p>
          <a:r>
            <a:rPr lang="en-GB"/>
            <a:t>Academic Support</a:t>
          </a:r>
        </a:p>
      </dgm:t>
    </dgm:pt>
    <dgm:pt modelId="{7EAA2531-B8DE-4503-B56C-FF75D8E6E3F3}" type="parTrans" cxnId="{907DB0FF-4CC3-4587-8E91-B6A94453FDDE}">
      <dgm:prSet/>
      <dgm:spPr/>
      <dgm:t>
        <a:bodyPr/>
        <a:lstStyle/>
        <a:p>
          <a:endParaRPr lang="en-GB"/>
        </a:p>
      </dgm:t>
    </dgm:pt>
    <dgm:pt modelId="{88306083-2B0E-48BA-BFE8-1A3924F4A496}" type="sibTrans" cxnId="{907DB0FF-4CC3-4587-8E91-B6A94453FDDE}">
      <dgm:prSet/>
      <dgm:spPr/>
      <dgm:t>
        <a:bodyPr/>
        <a:lstStyle/>
        <a:p>
          <a:endParaRPr lang="en-GB"/>
        </a:p>
      </dgm:t>
    </dgm:pt>
    <dgm:pt modelId="{2D1453D6-A518-4832-8AEE-ED484AB41A26}">
      <dgm:prSet/>
      <dgm:spPr/>
      <dgm:t>
        <a:bodyPr/>
        <a:lstStyle/>
        <a:p>
          <a:r>
            <a:rPr lang="en-GB"/>
            <a:t>National Tutoring Programme</a:t>
          </a:r>
        </a:p>
      </dgm:t>
    </dgm:pt>
    <dgm:pt modelId="{DB462A9B-2712-4582-AC1F-CDEF5AF3C7C0}" type="parTrans" cxnId="{8C296127-9030-4D9A-A149-9C066A72F656}">
      <dgm:prSet/>
      <dgm:spPr/>
      <dgm:t>
        <a:bodyPr/>
        <a:lstStyle/>
        <a:p>
          <a:endParaRPr lang="en-GB"/>
        </a:p>
      </dgm:t>
    </dgm:pt>
    <dgm:pt modelId="{C57FBB8A-142E-4A27-BEB6-D2252A0EB5FA}" type="sibTrans" cxnId="{8C296127-9030-4D9A-A149-9C066A72F656}">
      <dgm:prSet/>
      <dgm:spPr/>
      <dgm:t>
        <a:bodyPr/>
        <a:lstStyle/>
        <a:p>
          <a:endParaRPr lang="en-GB"/>
        </a:p>
      </dgm:t>
    </dgm:pt>
    <dgm:pt modelId="{38C18B70-DA6D-431F-BE60-F3EAA7326601}">
      <dgm:prSet/>
      <dgm:spPr/>
      <dgm:t>
        <a:bodyPr/>
        <a:lstStyle/>
        <a:p>
          <a:r>
            <a:rPr lang="en-GB"/>
            <a:t>Reading AND Numeracy strategies</a:t>
          </a:r>
        </a:p>
      </dgm:t>
    </dgm:pt>
    <dgm:pt modelId="{6D493BF7-5E9B-48CD-938D-61707B55C4B3}" type="parTrans" cxnId="{DC826228-EF4C-4D2D-B9BA-325D24D53296}">
      <dgm:prSet/>
      <dgm:spPr/>
      <dgm:t>
        <a:bodyPr/>
        <a:lstStyle/>
        <a:p>
          <a:endParaRPr lang="en-GB"/>
        </a:p>
      </dgm:t>
    </dgm:pt>
    <dgm:pt modelId="{2FCB047E-2DDD-4213-BF28-629FE571B7B3}" type="sibTrans" cxnId="{DC826228-EF4C-4D2D-B9BA-325D24D53296}">
      <dgm:prSet/>
      <dgm:spPr/>
      <dgm:t>
        <a:bodyPr/>
        <a:lstStyle/>
        <a:p>
          <a:endParaRPr lang="en-GB"/>
        </a:p>
      </dgm:t>
    </dgm:pt>
    <dgm:pt modelId="{2110C4AD-3073-479A-A3FA-8B4FCEDE78FB}">
      <dgm:prSet/>
      <dgm:spPr/>
      <dgm:t>
        <a:bodyPr/>
        <a:lstStyle/>
        <a:p>
          <a:r>
            <a:rPr lang="en-GB"/>
            <a:t>Restorative system</a:t>
          </a:r>
        </a:p>
      </dgm:t>
    </dgm:pt>
    <dgm:pt modelId="{01B17308-7C50-43F8-80F4-B18AEF17703C}" type="parTrans" cxnId="{B2C6DA9F-0177-46A5-9316-CDFA450FED17}">
      <dgm:prSet/>
      <dgm:spPr/>
      <dgm:t>
        <a:bodyPr/>
        <a:lstStyle/>
        <a:p>
          <a:endParaRPr lang="en-GB"/>
        </a:p>
      </dgm:t>
    </dgm:pt>
    <dgm:pt modelId="{C3DD4B54-7A42-4010-B43E-697214962284}" type="sibTrans" cxnId="{B2C6DA9F-0177-46A5-9316-CDFA450FED17}">
      <dgm:prSet/>
      <dgm:spPr/>
      <dgm:t>
        <a:bodyPr/>
        <a:lstStyle/>
        <a:p>
          <a:endParaRPr lang="en-GB"/>
        </a:p>
      </dgm:t>
    </dgm:pt>
    <dgm:pt modelId="{09E50E6E-6FA7-4611-9295-D51E150B3996}">
      <dgm:prSet/>
      <dgm:spPr/>
      <dgm:t>
        <a:bodyPr/>
        <a:lstStyle/>
        <a:p>
          <a:r>
            <a:rPr lang="en-GB"/>
            <a:t>Pedagogical Strands</a:t>
          </a:r>
        </a:p>
      </dgm:t>
    </dgm:pt>
    <dgm:pt modelId="{E0000C2A-F19F-465E-B540-B66DA7F8723F}" type="parTrans" cxnId="{8FA98D18-75E6-4639-B6D0-9DC565969F6C}">
      <dgm:prSet/>
      <dgm:spPr/>
      <dgm:t>
        <a:bodyPr/>
        <a:lstStyle/>
        <a:p>
          <a:endParaRPr lang="en-GB"/>
        </a:p>
      </dgm:t>
    </dgm:pt>
    <dgm:pt modelId="{7D26D4EB-1220-42D6-A8ED-C9D15E1EC9DA}" type="sibTrans" cxnId="{8FA98D18-75E6-4639-B6D0-9DC565969F6C}">
      <dgm:prSet/>
      <dgm:spPr/>
      <dgm:t>
        <a:bodyPr/>
        <a:lstStyle/>
        <a:p>
          <a:endParaRPr lang="en-GB"/>
        </a:p>
      </dgm:t>
    </dgm:pt>
    <dgm:pt modelId="{D4385DFB-D5B5-4F9B-8B71-D74F440FE3EA}" type="pres">
      <dgm:prSet presAssocID="{5ED9E2D9-5E71-4D73-BC51-50EF6372D6B6}" presName="Name0" presStyleCnt="0">
        <dgm:presLayoutVars>
          <dgm:chMax val="1"/>
          <dgm:dir/>
          <dgm:animLvl val="ctr"/>
          <dgm:resizeHandles val="exact"/>
        </dgm:presLayoutVars>
      </dgm:prSet>
      <dgm:spPr/>
    </dgm:pt>
    <dgm:pt modelId="{9918100B-282F-4BCC-AF61-40AC4C494759}" type="pres">
      <dgm:prSet presAssocID="{ADFBFE34-D41B-4C88-9B64-CBF4035F9C00}" presName="centerShape" presStyleLbl="node0" presStyleIdx="0" presStyleCnt="1"/>
      <dgm:spPr/>
    </dgm:pt>
    <dgm:pt modelId="{7E0A7717-9A75-448B-BBB4-54FCC68DAC9B}" type="pres">
      <dgm:prSet presAssocID="{3204FC8D-10AD-4DE8-A69C-1C53FC402424}" presName="node" presStyleLbl="node1" presStyleIdx="0" presStyleCnt="7">
        <dgm:presLayoutVars>
          <dgm:bulletEnabled val="1"/>
        </dgm:presLayoutVars>
      </dgm:prSet>
      <dgm:spPr/>
    </dgm:pt>
    <dgm:pt modelId="{F7E83CEC-5B5D-4D5D-B7C5-4984C3573874}" type="pres">
      <dgm:prSet presAssocID="{3204FC8D-10AD-4DE8-A69C-1C53FC402424}" presName="dummy" presStyleCnt="0"/>
      <dgm:spPr/>
    </dgm:pt>
    <dgm:pt modelId="{CA3BBFEC-3C37-4798-8FCF-FC696BE7FEE0}" type="pres">
      <dgm:prSet presAssocID="{F550090A-2FF9-452B-A8D2-056D3500E4B3}" presName="sibTrans" presStyleLbl="sibTrans2D1" presStyleIdx="0" presStyleCnt="7"/>
      <dgm:spPr/>
    </dgm:pt>
    <dgm:pt modelId="{055385C8-75BF-4CFF-9CC2-F579A9A2A0CB}" type="pres">
      <dgm:prSet presAssocID="{1836EE83-D31A-46C8-9596-C6A6BD7AC326}" presName="node" presStyleLbl="node1" presStyleIdx="1" presStyleCnt="7">
        <dgm:presLayoutVars>
          <dgm:bulletEnabled val="1"/>
        </dgm:presLayoutVars>
      </dgm:prSet>
      <dgm:spPr/>
    </dgm:pt>
    <dgm:pt modelId="{CA78CB46-9F94-4708-9B02-481CA3FCAAC6}" type="pres">
      <dgm:prSet presAssocID="{1836EE83-D31A-46C8-9596-C6A6BD7AC326}" presName="dummy" presStyleCnt="0"/>
      <dgm:spPr/>
    </dgm:pt>
    <dgm:pt modelId="{13733AB2-6FBD-4CDC-BE5A-3A3D69455543}" type="pres">
      <dgm:prSet presAssocID="{429E9BAE-66F1-429E-A982-583F16977A54}" presName="sibTrans" presStyleLbl="sibTrans2D1" presStyleIdx="1" presStyleCnt="7"/>
      <dgm:spPr/>
    </dgm:pt>
    <dgm:pt modelId="{13D6F2A0-753A-4628-B350-8243CFDAACC8}" type="pres">
      <dgm:prSet presAssocID="{8773EAE8-9375-427D-9F8D-29C3C7165708}" presName="node" presStyleLbl="node1" presStyleIdx="2" presStyleCnt="7">
        <dgm:presLayoutVars>
          <dgm:bulletEnabled val="1"/>
        </dgm:presLayoutVars>
      </dgm:prSet>
      <dgm:spPr/>
    </dgm:pt>
    <dgm:pt modelId="{CBCFD7E9-7ECE-42A0-821D-85026E44B5C4}" type="pres">
      <dgm:prSet presAssocID="{8773EAE8-9375-427D-9F8D-29C3C7165708}" presName="dummy" presStyleCnt="0"/>
      <dgm:spPr/>
    </dgm:pt>
    <dgm:pt modelId="{0D73FD70-4F67-4DA8-907E-61CBB47E5FB8}" type="pres">
      <dgm:prSet presAssocID="{88306083-2B0E-48BA-BFE8-1A3924F4A496}" presName="sibTrans" presStyleLbl="sibTrans2D1" presStyleIdx="2" presStyleCnt="7"/>
      <dgm:spPr/>
    </dgm:pt>
    <dgm:pt modelId="{ABD03494-20D3-499D-BC80-2B888C6EFDDA}" type="pres">
      <dgm:prSet presAssocID="{2D1453D6-A518-4832-8AEE-ED484AB41A26}" presName="node" presStyleLbl="node1" presStyleIdx="3" presStyleCnt="7">
        <dgm:presLayoutVars>
          <dgm:bulletEnabled val="1"/>
        </dgm:presLayoutVars>
      </dgm:prSet>
      <dgm:spPr/>
    </dgm:pt>
    <dgm:pt modelId="{AA52BC33-0D28-4C5C-85D4-727DA5B2CB2B}" type="pres">
      <dgm:prSet presAssocID="{2D1453D6-A518-4832-8AEE-ED484AB41A26}" presName="dummy" presStyleCnt="0"/>
      <dgm:spPr/>
    </dgm:pt>
    <dgm:pt modelId="{47A35423-1B09-421C-9EFB-EED1E98EDB6E}" type="pres">
      <dgm:prSet presAssocID="{C57FBB8A-142E-4A27-BEB6-D2252A0EB5FA}" presName="sibTrans" presStyleLbl="sibTrans2D1" presStyleIdx="3" presStyleCnt="7"/>
      <dgm:spPr/>
    </dgm:pt>
    <dgm:pt modelId="{790A1876-3CDD-4785-976A-A34B54AB9DE9}" type="pres">
      <dgm:prSet presAssocID="{38C18B70-DA6D-431F-BE60-F3EAA7326601}" presName="node" presStyleLbl="node1" presStyleIdx="4" presStyleCnt="7">
        <dgm:presLayoutVars>
          <dgm:bulletEnabled val="1"/>
        </dgm:presLayoutVars>
      </dgm:prSet>
      <dgm:spPr/>
    </dgm:pt>
    <dgm:pt modelId="{5F28AEA2-DA27-40FD-97A6-0C69011D4AFB}" type="pres">
      <dgm:prSet presAssocID="{38C18B70-DA6D-431F-BE60-F3EAA7326601}" presName="dummy" presStyleCnt="0"/>
      <dgm:spPr/>
    </dgm:pt>
    <dgm:pt modelId="{B0E91D35-A892-4062-BD1C-7AA31DB94F8D}" type="pres">
      <dgm:prSet presAssocID="{2FCB047E-2DDD-4213-BF28-629FE571B7B3}" presName="sibTrans" presStyleLbl="sibTrans2D1" presStyleIdx="4" presStyleCnt="7"/>
      <dgm:spPr/>
    </dgm:pt>
    <dgm:pt modelId="{A66DBE22-1C92-4290-92AC-6F8A8D5E4E86}" type="pres">
      <dgm:prSet presAssocID="{2110C4AD-3073-479A-A3FA-8B4FCEDE78FB}" presName="node" presStyleLbl="node1" presStyleIdx="5" presStyleCnt="7">
        <dgm:presLayoutVars>
          <dgm:bulletEnabled val="1"/>
        </dgm:presLayoutVars>
      </dgm:prSet>
      <dgm:spPr/>
    </dgm:pt>
    <dgm:pt modelId="{D0FF97EE-13E0-454E-BB66-51D82631991A}" type="pres">
      <dgm:prSet presAssocID="{2110C4AD-3073-479A-A3FA-8B4FCEDE78FB}" presName="dummy" presStyleCnt="0"/>
      <dgm:spPr/>
    </dgm:pt>
    <dgm:pt modelId="{F719E46E-F748-4889-AE3A-11188B7B7A4E}" type="pres">
      <dgm:prSet presAssocID="{C3DD4B54-7A42-4010-B43E-697214962284}" presName="sibTrans" presStyleLbl="sibTrans2D1" presStyleIdx="5" presStyleCnt="7"/>
      <dgm:spPr/>
    </dgm:pt>
    <dgm:pt modelId="{1B321200-09A7-43AE-8E19-2BFFB6AC1D1B}" type="pres">
      <dgm:prSet presAssocID="{09E50E6E-6FA7-4611-9295-D51E150B3996}" presName="node" presStyleLbl="node1" presStyleIdx="6" presStyleCnt="7">
        <dgm:presLayoutVars>
          <dgm:bulletEnabled val="1"/>
        </dgm:presLayoutVars>
      </dgm:prSet>
      <dgm:spPr/>
    </dgm:pt>
    <dgm:pt modelId="{49AC592E-6626-4AF6-95B1-7164FA597123}" type="pres">
      <dgm:prSet presAssocID="{09E50E6E-6FA7-4611-9295-D51E150B3996}" presName="dummy" presStyleCnt="0"/>
      <dgm:spPr/>
    </dgm:pt>
    <dgm:pt modelId="{640FA700-A1FE-43A3-9E4B-AA8A08404E2F}" type="pres">
      <dgm:prSet presAssocID="{7D26D4EB-1220-42D6-A8ED-C9D15E1EC9DA}" presName="sibTrans" presStyleLbl="sibTrans2D1" presStyleIdx="6" presStyleCnt="7"/>
      <dgm:spPr/>
    </dgm:pt>
  </dgm:ptLst>
  <dgm:cxnLst>
    <dgm:cxn modelId="{03726D02-CB08-4743-8695-483448A150B0}" type="presOf" srcId="{7D26D4EB-1220-42D6-A8ED-C9D15E1EC9DA}" destId="{640FA700-A1FE-43A3-9E4B-AA8A08404E2F}" srcOrd="0" destOrd="0" presId="urn:microsoft.com/office/officeart/2005/8/layout/radial6"/>
    <dgm:cxn modelId="{5DB33A04-228C-4CBD-993C-82A078AC9D1D}" type="presOf" srcId="{5ED9E2D9-5E71-4D73-BC51-50EF6372D6B6}" destId="{D4385DFB-D5B5-4F9B-8B71-D74F440FE3EA}" srcOrd="0" destOrd="0" presId="urn:microsoft.com/office/officeart/2005/8/layout/radial6"/>
    <dgm:cxn modelId="{8FA98D18-75E6-4639-B6D0-9DC565969F6C}" srcId="{ADFBFE34-D41B-4C88-9B64-CBF4035F9C00}" destId="{09E50E6E-6FA7-4611-9295-D51E150B3996}" srcOrd="6" destOrd="0" parTransId="{E0000C2A-F19F-465E-B540-B66DA7F8723F}" sibTransId="{7D26D4EB-1220-42D6-A8ED-C9D15E1EC9DA}"/>
    <dgm:cxn modelId="{16BD7D20-3911-4AC6-AD3D-721104C1653A}" type="presOf" srcId="{88306083-2B0E-48BA-BFE8-1A3924F4A496}" destId="{0D73FD70-4F67-4DA8-907E-61CBB47E5FB8}" srcOrd="0" destOrd="0" presId="urn:microsoft.com/office/officeart/2005/8/layout/radial6"/>
    <dgm:cxn modelId="{8C296127-9030-4D9A-A149-9C066A72F656}" srcId="{ADFBFE34-D41B-4C88-9B64-CBF4035F9C00}" destId="{2D1453D6-A518-4832-8AEE-ED484AB41A26}" srcOrd="3" destOrd="0" parTransId="{DB462A9B-2712-4582-AC1F-CDEF5AF3C7C0}" sibTransId="{C57FBB8A-142E-4A27-BEB6-D2252A0EB5FA}"/>
    <dgm:cxn modelId="{DC826228-EF4C-4D2D-B9BA-325D24D53296}" srcId="{ADFBFE34-D41B-4C88-9B64-CBF4035F9C00}" destId="{38C18B70-DA6D-431F-BE60-F3EAA7326601}" srcOrd="4" destOrd="0" parTransId="{6D493BF7-5E9B-48CD-938D-61707B55C4B3}" sibTransId="{2FCB047E-2DDD-4213-BF28-629FE571B7B3}"/>
    <dgm:cxn modelId="{3C591739-C966-4632-8473-7468AEE5E684}" srcId="{ADFBFE34-D41B-4C88-9B64-CBF4035F9C00}" destId="{1836EE83-D31A-46C8-9596-C6A6BD7AC326}" srcOrd="1" destOrd="0" parTransId="{2BC7D18E-A616-4FBF-8CE9-CC7A9AC8CD88}" sibTransId="{429E9BAE-66F1-429E-A982-583F16977A54}"/>
    <dgm:cxn modelId="{6D5D8740-50F8-4196-8577-6C3A3E13ECB1}" type="presOf" srcId="{09E50E6E-6FA7-4611-9295-D51E150B3996}" destId="{1B321200-09A7-43AE-8E19-2BFFB6AC1D1B}" srcOrd="0" destOrd="0" presId="urn:microsoft.com/office/officeart/2005/8/layout/radial6"/>
    <dgm:cxn modelId="{CEC92A5B-FB3E-4571-97B5-BAAECB84AD29}" type="presOf" srcId="{38C18B70-DA6D-431F-BE60-F3EAA7326601}" destId="{790A1876-3CDD-4785-976A-A34B54AB9DE9}" srcOrd="0" destOrd="0" presId="urn:microsoft.com/office/officeart/2005/8/layout/radial6"/>
    <dgm:cxn modelId="{0B03ED41-497F-4CD2-BE55-319355053489}" type="presOf" srcId="{1836EE83-D31A-46C8-9596-C6A6BD7AC326}" destId="{055385C8-75BF-4CFF-9CC2-F579A9A2A0CB}" srcOrd="0" destOrd="0" presId="urn:microsoft.com/office/officeart/2005/8/layout/radial6"/>
    <dgm:cxn modelId="{3BE68A42-A94C-4C84-A7A2-CEA6F119D0B9}" type="presOf" srcId="{429E9BAE-66F1-429E-A982-583F16977A54}" destId="{13733AB2-6FBD-4CDC-BE5A-3A3D69455543}" srcOrd="0" destOrd="0" presId="urn:microsoft.com/office/officeart/2005/8/layout/radial6"/>
    <dgm:cxn modelId="{1BC64466-67EF-4085-9E7F-414D6F9CB3BD}" type="presOf" srcId="{2110C4AD-3073-479A-A3FA-8B4FCEDE78FB}" destId="{A66DBE22-1C92-4290-92AC-6F8A8D5E4E86}" srcOrd="0" destOrd="0" presId="urn:microsoft.com/office/officeart/2005/8/layout/radial6"/>
    <dgm:cxn modelId="{12C03648-9209-4C7F-B5E8-05BAEF56D5D7}" srcId="{ADFBFE34-D41B-4C88-9B64-CBF4035F9C00}" destId="{3204FC8D-10AD-4DE8-A69C-1C53FC402424}" srcOrd="0" destOrd="0" parTransId="{404BBF20-B4C2-4A5D-83D7-A1CA5A9A7810}" sibTransId="{F550090A-2FF9-452B-A8D2-056D3500E4B3}"/>
    <dgm:cxn modelId="{C9704D91-67E5-4D09-900F-A2A86B2AF262}" type="presOf" srcId="{F550090A-2FF9-452B-A8D2-056D3500E4B3}" destId="{CA3BBFEC-3C37-4798-8FCF-FC696BE7FEE0}" srcOrd="0" destOrd="0" presId="urn:microsoft.com/office/officeart/2005/8/layout/radial6"/>
    <dgm:cxn modelId="{17A0A79A-2BC0-4CD8-9040-DB362580D621}" type="presOf" srcId="{3204FC8D-10AD-4DE8-A69C-1C53FC402424}" destId="{7E0A7717-9A75-448B-BBB4-54FCC68DAC9B}" srcOrd="0" destOrd="0" presId="urn:microsoft.com/office/officeart/2005/8/layout/radial6"/>
    <dgm:cxn modelId="{B2C6DA9F-0177-46A5-9316-CDFA450FED17}" srcId="{ADFBFE34-D41B-4C88-9B64-CBF4035F9C00}" destId="{2110C4AD-3073-479A-A3FA-8B4FCEDE78FB}" srcOrd="5" destOrd="0" parTransId="{01B17308-7C50-43F8-80F4-B18AEF17703C}" sibTransId="{C3DD4B54-7A42-4010-B43E-697214962284}"/>
    <dgm:cxn modelId="{9CCF9BA9-5C11-4B98-96E0-076A9B59284C}" type="presOf" srcId="{2D1453D6-A518-4832-8AEE-ED484AB41A26}" destId="{ABD03494-20D3-499D-BC80-2B888C6EFDDA}" srcOrd="0" destOrd="0" presId="urn:microsoft.com/office/officeart/2005/8/layout/radial6"/>
    <dgm:cxn modelId="{A9EBD6B9-5BDB-440E-B8EA-77DFFF537AB1}" type="presOf" srcId="{ADFBFE34-D41B-4C88-9B64-CBF4035F9C00}" destId="{9918100B-282F-4BCC-AF61-40AC4C494759}" srcOrd="0" destOrd="0" presId="urn:microsoft.com/office/officeart/2005/8/layout/radial6"/>
    <dgm:cxn modelId="{DC2F7BC9-A531-4052-A242-FBF6D1CAEFB7}" type="presOf" srcId="{8773EAE8-9375-427D-9F8D-29C3C7165708}" destId="{13D6F2A0-753A-4628-B350-8243CFDAACC8}" srcOrd="0" destOrd="0" presId="urn:microsoft.com/office/officeart/2005/8/layout/radial6"/>
    <dgm:cxn modelId="{37647BD0-57CF-4DD9-9A23-95F62B77E9F2}" type="presOf" srcId="{C3DD4B54-7A42-4010-B43E-697214962284}" destId="{F719E46E-F748-4889-AE3A-11188B7B7A4E}" srcOrd="0" destOrd="0" presId="urn:microsoft.com/office/officeart/2005/8/layout/radial6"/>
    <dgm:cxn modelId="{A3BE16D7-2729-4755-8902-871ED8FFBF0F}" type="presOf" srcId="{2FCB047E-2DDD-4213-BF28-629FE571B7B3}" destId="{B0E91D35-A892-4062-BD1C-7AA31DB94F8D}" srcOrd="0" destOrd="0" presId="urn:microsoft.com/office/officeart/2005/8/layout/radial6"/>
    <dgm:cxn modelId="{798123ED-5095-4E79-B797-4878A5BE5C6A}" type="presOf" srcId="{C57FBB8A-142E-4A27-BEB6-D2252A0EB5FA}" destId="{47A35423-1B09-421C-9EFB-EED1E98EDB6E}" srcOrd="0" destOrd="0" presId="urn:microsoft.com/office/officeart/2005/8/layout/radial6"/>
    <dgm:cxn modelId="{81FA8FFD-F4CB-48E1-A66D-65F6E06542E0}" srcId="{5ED9E2D9-5E71-4D73-BC51-50EF6372D6B6}" destId="{ADFBFE34-D41B-4C88-9B64-CBF4035F9C00}" srcOrd="0" destOrd="0" parTransId="{330D4526-A293-43EC-A3E8-D82CF2D8205B}" sibTransId="{4825060C-0234-4D1D-B83A-650637498AEA}"/>
    <dgm:cxn modelId="{907DB0FF-4CC3-4587-8E91-B6A94453FDDE}" srcId="{ADFBFE34-D41B-4C88-9B64-CBF4035F9C00}" destId="{8773EAE8-9375-427D-9F8D-29C3C7165708}" srcOrd="2" destOrd="0" parTransId="{7EAA2531-B8DE-4503-B56C-FF75D8E6E3F3}" sibTransId="{88306083-2B0E-48BA-BFE8-1A3924F4A496}"/>
    <dgm:cxn modelId="{CB36236A-01E5-4F8C-97A8-3E7972DAFC76}" type="presParOf" srcId="{D4385DFB-D5B5-4F9B-8B71-D74F440FE3EA}" destId="{9918100B-282F-4BCC-AF61-40AC4C494759}" srcOrd="0" destOrd="0" presId="urn:microsoft.com/office/officeart/2005/8/layout/radial6"/>
    <dgm:cxn modelId="{7ED8E60D-A0CF-47B1-A410-9A08B44BDCB0}" type="presParOf" srcId="{D4385DFB-D5B5-4F9B-8B71-D74F440FE3EA}" destId="{7E0A7717-9A75-448B-BBB4-54FCC68DAC9B}" srcOrd="1" destOrd="0" presId="urn:microsoft.com/office/officeart/2005/8/layout/radial6"/>
    <dgm:cxn modelId="{F04D72F8-0A1E-438B-B401-8171A05B965B}" type="presParOf" srcId="{D4385DFB-D5B5-4F9B-8B71-D74F440FE3EA}" destId="{F7E83CEC-5B5D-4D5D-B7C5-4984C3573874}" srcOrd="2" destOrd="0" presId="urn:microsoft.com/office/officeart/2005/8/layout/radial6"/>
    <dgm:cxn modelId="{9D0EC538-0922-4E94-8B2B-B69C043BEEF5}" type="presParOf" srcId="{D4385DFB-D5B5-4F9B-8B71-D74F440FE3EA}" destId="{CA3BBFEC-3C37-4798-8FCF-FC696BE7FEE0}" srcOrd="3" destOrd="0" presId="urn:microsoft.com/office/officeart/2005/8/layout/radial6"/>
    <dgm:cxn modelId="{88168C50-8B4C-4D94-9B50-80693B9D5C0A}" type="presParOf" srcId="{D4385DFB-D5B5-4F9B-8B71-D74F440FE3EA}" destId="{055385C8-75BF-4CFF-9CC2-F579A9A2A0CB}" srcOrd="4" destOrd="0" presId="urn:microsoft.com/office/officeart/2005/8/layout/radial6"/>
    <dgm:cxn modelId="{285070A9-0007-49AA-9A00-5BB4C1655ACD}" type="presParOf" srcId="{D4385DFB-D5B5-4F9B-8B71-D74F440FE3EA}" destId="{CA78CB46-9F94-4708-9B02-481CA3FCAAC6}" srcOrd="5" destOrd="0" presId="urn:microsoft.com/office/officeart/2005/8/layout/radial6"/>
    <dgm:cxn modelId="{66540F5A-DF2D-466E-9043-801EB8FCEB1C}" type="presParOf" srcId="{D4385DFB-D5B5-4F9B-8B71-D74F440FE3EA}" destId="{13733AB2-6FBD-4CDC-BE5A-3A3D69455543}" srcOrd="6" destOrd="0" presId="urn:microsoft.com/office/officeart/2005/8/layout/radial6"/>
    <dgm:cxn modelId="{59CBE461-DE7B-4154-9702-95AD430E1253}" type="presParOf" srcId="{D4385DFB-D5B5-4F9B-8B71-D74F440FE3EA}" destId="{13D6F2A0-753A-4628-B350-8243CFDAACC8}" srcOrd="7" destOrd="0" presId="urn:microsoft.com/office/officeart/2005/8/layout/radial6"/>
    <dgm:cxn modelId="{A966DA39-6C49-476E-A4E7-7700D83577D3}" type="presParOf" srcId="{D4385DFB-D5B5-4F9B-8B71-D74F440FE3EA}" destId="{CBCFD7E9-7ECE-42A0-821D-85026E44B5C4}" srcOrd="8" destOrd="0" presId="urn:microsoft.com/office/officeart/2005/8/layout/radial6"/>
    <dgm:cxn modelId="{DD578086-74B8-4BE6-847B-E81DF55EF94A}" type="presParOf" srcId="{D4385DFB-D5B5-4F9B-8B71-D74F440FE3EA}" destId="{0D73FD70-4F67-4DA8-907E-61CBB47E5FB8}" srcOrd="9" destOrd="0" presId="urn:microsoft.com/office/officeart/2005/8/layout/radial6"/>
    <dgm:cxn modelId="{287C7B86-15EE-4D41-A83F-F4AA3054688B}" type="presParOf" srcId="{D4385DFB-D5B5-4F9B-8B71-D74F440FE3EA}" destId="{ABD03494-20D3-499D-BC80-2B888C6EFDDA}" srcOrd="10" destOrd="0" presId="urn:microsoft.com/office/officeart/2005/8/layout/radial6"/>
    <dgm:cxn modelId="{747DA544-10A6-41E8-9FB9-B53D701871F9}" type="presParOf" srcId="{D4385DFB-D5B5-4F9B-8B71-D74F440FE3EA}" destId="{AA52BC33-0D28-4C5C-85D4-727DA5B2CB2B}" srcOrd="11" destOrd="0" presId="urn:microsoft.com/office/officeart/2005/8/layout/radial6"/>
    <dgm:cxn modelId="{D2EBC021-2D18-4AC0-A389-6D835109F715}" type="presParOf" srcId="{D4385DFB-D5B5-4F9B-8B71-D74F440FE3EA}" destId="{47A35423-1B09-421C-9EFB-EED1E98EDB6E}" srcOrd="12" destOrd="0" presId="urn:microsoft.com/office/officeart/2005/8/layout/radial6"/>
    <dgm:cxn modelId="{22890669-1C7F-4CE3-BF68-552136569A33}" type="presParOf" srcId="{D4385DFB-D5B5-4F9B-8B71-D74F440FE3EA}" destId="{790A1876-3CDD-4785-976A-A34B54AB9DE9}" srcOrd="13" destOrd="0" presId="urn:microsoft.com/office/officeart/2005/8/layout/radial6"/>
    <dgm:cxn modelId="{E81C1BF2-A48D-44C3-ABAD-DF2341E75BE5}" type="presParOf" srcId="{D4385DFB-D5B5-4F9B-8B71-D74F440FE3EA}" destId="{5F28AEA2-DA27-40FD-97A6-0C69011D4AFB}" srcOrd="14" destOrd="0" presId="urn:microsoft.com/office/officeart/2005/8/layout/radial6"/>
    <dgm:cxn modelId="{17222515-80A2-402E-8E7B-C0D1893C8DC1}" type="presParOf" srcId="{D4385DFB-D5B5-4F9B-8B71-D74F440FE3EA}" destId="{B0E91D35-A892-4062-BD1C-7AA31DB94F8D}" srcOrd="15" destOrd="0" presId="urn:microsoft.com/office/officeart/2005/8/layout/radial6"/>
    <dgm:cxn modelId="{2C8153CF-E7BB-49B8-A75F-311CD74C537F}" type="presParOf" srcId="{D4385DFB-D5B5-4F9B-8B71-D74F440FE3EA}" destId="{A66DBE22-1C92-4290-92AC-6F8A8D5E4E86}" srcOrd="16" destOrd="0" presId="urn:microsoft.com/office/officeart/2005/8/layout/radial6"/>
    <dgm:cxn modelId="{3F444959-346F-4AC4-9B59-2846D8631C3B}" type="presParOf" srcId="{D4385DFB-D5B5-4F9B-8B71-D74F440FE3EA}" destId="{D0FF97EE-13E0-454E-BB66-51D82631991A}" srcOrd="17" destOrd="0" presId="urn:microsoft.com/office/officeart/2005/8/layout/radial6"/>
    <dgm:cxn modelId="{3CB4C3F1-548E-4502-977C-47084F471E5C}" type="presParOf" srcId="{D4385DFB-D5B5-4F9B-8B71-D74F440FE3EA}" destId="{F719E46E-F748-4889-AE3A-11188B7B7A4E}" srcOrd="18" destOrd="0" presId="urn:microsoft.com/office/officeart/2005/8/layout/radial6"/>
    <dgm:cxn modelId="{59B72E18-5087-46A8-B211-4057FCA7DC7C}" type="presParOf" srcId="{D4385DFB-D5B5-4F9B-8B71-D74F440FE3EA}" destId="{1B321200-09A7-43AE-8E19-2BFFB6AC1D1B}" srcOrd="19" destOrd="0" presId="urn:microsoft.com/office/officeart/2005/8/layout/radial6"/>
    <dgm:cxn modelId="{E4F349A7-4920-4C90-A9D9-3AF2040C4733}" type="presParOf" srcId="{D4385DFB-D5B5-4F9B-8B71-D74F440FE3EA}" destId="{49AC592E-6626-4AF6-95B1-7164FA597123}" srcOrd="20" destOrd="0" presId="urn:microsoft.com/office/officeart/2005/8/layout/radial6"/>
    <dgm:cxn modelId="{D1715B87-9B9D-4F97-826B-F45356CF9B4E}" type="presParOf" srcId="{D4385DFB-D5B5-4F9B-8B71-D74F440FE3EA}" destId="{640FA700-A1FE-43A3-9E4B-AA8A08404E2F}" srcOrd="21"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FA700-A1FE-43A3-9E4B-AA8A08404E2F}">
      <dsp:nvSpPr>
        <dsp:cNvPr id="0" name=""/>
        <dsp:cNvSpPr/>
      </dsp:nvSpPr>
      <dsp:spPr>
        <a:xfrm>
          <a:off x="1445205" y="561482"/>
          <a:ext cx="4458656" cy="4458656"/>
        </a:xfrm>
        <a:prstGeom prst="blockArc">
          <a:avLst>
            <a:gd name="adj1" fmla="val 13114286"/>
            <a:gd name="adj2" fmla="val 16200000"/>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19E46E-F748-4889-AE3A-11188B7B7A4E}">
      <dsp:nvSpPr>
        <dsp:cNvPr id="0" name=""/>
        <dsp:cNvSpPr/>
      </dsp:nvSpPr>
      <dsp:spPr>
        <a:xfrm>
          <a:off x="1445205" y="561482"/>
          <a:ext cx="4458656" cy="4458656"/>
        </a:xfrm>
        <a:prstGeom prst="blockArc">
          <a:avLst>
            <a:gd name="adj1" fmla="val 10028571"/>
            <a:gd name="adj2" fmla="val 13114286"/>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E91D35-A892-4062-BD1C-7AA31DB94F8D}">
      <dsp:nvSpPr>
        <dsp:cNvPr id="0" name=""/>
        <dsp:cNvSpPr/>
      </dsp:nvSpPr>
      <dsp:spPr>
        <a:xfrm>
          <a:off x="1445205" y="561482"/>
          <a:ext cx="4458656" cy="4458656"/>
        </a:xfrm>
        <a:prstGeom prst="blockArc">
          <a:avLst>
            <a:gd name="adj1" fmla="val 6942857"/>
            <a:gd name="adj2" fmla="val 10028571"/>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A35423-1B09-421C-9EFB-EED1E98EDB6E}">
      <dsp:nvSpPr>
        <dsp:cNvPr id="0" name=""/>
        <dsp:cNvSpPr/>
      </dsp:nvSpPr>
      <dsp:spPr>
        <a:xfrm>
          <a:off x="1445205" y="561482"/>
          <a:ext cx="4458656" cy="4458656"/>
        </a:xfrm>
        <a:prstGeom prst="blockArc">
          <a:avLst>
            <a:gd name="adj1" fmla="val 3857143"/>
            <a:gd name="adj2" fmla="val 6942857"/>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73FD70-4F67-4DA8-907E-61CBB47E5FB8}">
      <dsp:nvSpPr>
        <dsp:cNvPr id="0" name=""/>
        <dsp:cNvSpPr/>
      </dsp:nvSpPr>
      <dsp:spPr>
        <a:xfrm>
          <a:off x="1445205" y="561482"/>
          <a:ext cx="4458656" cy="4458656"/>
        </a:xfrm>
        <a:prstGeom prst="blockArc">
          <a:avLst>
            <a:gd name="adj1" fmla="val 771429"/>
            <a:gd name="adj2" fmla="val 3857143"/>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733AB2-6FBD-4CDC-BE5A-3A3D69455543}">
      <dsp:nvSpPr>
        <dsp:cNvPr id="0" name=""/>
        <dsp:cNvSpPr/>
      </dsp:nvSpPr>
      <dsp:spPr>
        <a:xfrm>
          <a:off x="1445205" y="561482"/>
          <a:ext cx="4458656" cy="4458656"/>
        </a:xfrm>
        <a:prstGeom prst="blockArc">
          <a:avLst>
            <a:gd name="adj1" fmla="val 19285714"/>
            <a:gd name="adj2" fmla="val 771429"/>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3BBFEC-3C37-4798-8FCF-FC696BE7FEE0}">
      <dsp:nvSpPr>
        <dsp:cNvPr id="0" name=""/>
        <dsp:cNvSpPr/>
      </dsp:nvSpPr>
      <dsp:spPr>
        <a:xfrm>
          <a:off x="1445205" y="561482"/>
          <a:ext cx="4458656" cy="4458656"/>
        </a:xfrm>
        <a:prstGeom prst="blockArc">
          <a:avLst>
            <a:gd name="adj1" fmla="val 16200000"/>
            <a:gd name="adj2" fmla="val 19285714"/>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18100B-282F-4BCC-AF61-40AC4C494759}">
      <dsp:nvSpPr>
        <dsp:cNvPr id="0" name=""/>
        <dsp:cNvSpPr/>
      </dsp:nvSpPr>
      <dsp:spPr>
        <a:xfrm>
          <a:off x="2811520" y="1927797"/>
          <a:ext cx="1726025" cy="17260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Addressing the impact </a:t>
          </a:r>
        </a:p>
      </dsp:txBody>
      <dsp:txXfrm>
        <a:off x="3064291" y="2180568"/>
        <a:ext cx="1220483" cy="1220483"/>
      </dsp:txXfrm>
    </dsp:sp>
    <dsp:sp modelId="{7E0A7717-9A75-448B-BBB4-54FCC68DAC9B}">
      <dsp:nvSpPr>
        <dsp:cNvPr id="0" name=""/>
        <dsp:cNvSpPr/>
      </dsp:nvSpPr>
      <dsp:spPr>
        <a:xfrm>
          <a:off x="3070424" y="869"/>
          <a:ext cx="1208218" cy="12082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Core Skills</a:t>
          </a:r>
        </a:p>
      </dsp:txBody>
      <dsp:txXfrm>
        <a:off x="3247363" y="177808"/>
        <a:ext cx="854340" cy="854340"/>
      </dsp:txXfrm>
    </dsp:sp>
    <dsp:sp modelId="{055385C8-75BF-4CFF-9CC2-F579A9A2A0CB}">
      <dsp:nvSpPr>
        <dsp:cNvPr id="0" name=""/>
        <dsp:cNvSpPr/>
      </dsp:nvSpPr>
      <dsp:spPr>
        <a:xfrm>
          <a:off x="4779376" y="823857"/>
          <a:ext cx="1208218" cy="12082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The Bridge</a:t>
          </a:r>
        </a:p>
      </dsp:txBody>
      <dsp:txXfrm>
        <a:off x="4956315" y="1000796"/>
        <a:ext cx="854340" cy="854340"/>
      </dsp:txXfrm>
    </dsp:sp>
    <dsp:sp modelId="{13D6F2A0-753A-4628-B350-8243CFDAACC8}">
      <dsp:nvSpPr>
        <dsp:cNvPr id="0" name=""/>
        <dsp:cNvSpPr/>
      </dsp:nvSpPr>
      <dsp:spPr>
        <a:xfrm>
          <a:off x="5201453" y="2673095"/>
          <a:ext cx="1208218" cy="12082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Academic Support</a:t>
          </a:r>
        </a:p>
      </dsp:txBody>
      <dsp:txXfrm>
        <a:off x="5378392" y="2850034"/>
        <a:ext cx="854340" cy="854340"/>
      </dsp:txXfrm>
    </dsp:sp>
    <dsp:sp modelId="{ABD03494-20D3-499D-BC80-2B888C6EFDDA}">
      <dsp:nvSpPr>
        <dsp:cNvPr id="0" name=""/>
        <dsp:cNvSpPr/>
      </dsp:nvSpPr>
      <dsp:spPr>
        <a:xfrm>
          <a:off x="4018821" y="4156068"/>
          <a:ext cx="1208218" cy="12082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National Tutoring Programme</a:t>
          </a:r>
        </a:p>
      </dsp:txBody>
      <dsp:txXfrm>
        <a:off x="4195760" y="4333007"/>
        <a:ext cx="854340" cy="854340"/>
      </dsp:txXfrm>
    </dsp:sp>
    <dsp:sp modelId="{790A1876-3CDD-4785-976A-A34B54AB9DE9}">
      <dsp:nvSpPr>
        <dsp:cNvPr id="0" name=""/>
        <dsp:cNvSpPr/>
      </dsp:nvSpPr>
      <dsp:spPr>
        <a:xfrm>
          <a:off x="2122027" y="4156068"/>
          <a:ext cx="1208218" cy="12082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Reading AND Numeracy strategies</a:t>
          </a:r>
        </a:p>
      </dsp:txBody>
      <dsp:txXfrm>
        <a:off x="2298966" y="4333007"/>
        <a:ext cx="854340" cy="854340"/>
      </dsp:txXfrm>
    </dsp:sp>
    <dsp:sp modelId="{A66DBE22-1C92-4290-92AC-6F8A8D5E4E86}">
      <dsp:nvSpPr>
        <dsp:cNvPr id="0" name=""/>
        <dsp:cNvSpPr/>
      </dsp:nvSpPr>
      <dsp:spPr>
        <a:xfrm>
          <a:off x="939395" y="2673095"/>
          <a:ext cx="1208218" cy="12082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Restorative system</a:t>
          </a:r>
        </a:p>
      </dsp:txBody>
      <dsp:txXfrm>
        <a:off x="1116334" y="2850034"/>
        <a:ext cx="854340" cy="854340"/>
      </dsp:txXfrm>
    </dsp:sp>
    <dsp:sp modelId="{1B321200-09A7-43AE-8E19-2BFFB6AC1D1B}">
      <dsp:nvSpPr>
        <dsp:cNvPr id="0" name=""/>
        <dsp:cNvSpPr/>
      </dsp:nvSpPr>
      <dsp:spPr>
        <a:xfrm>
          <a:off x="1361471" y="823857"/>
          <a:ext cx="1208218" cy="12082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Pedagogical Strands</a:t>
          </a:r>
        </a:p>
      </dsp:txBody>
      <dsp:txXfrm>
        <a:off x="1538410" y="1000796"/>
        <a:ext cx="854340" cy="85434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25B5C08-18E1-4598-A15B-B6AA730A9618}" type="datetimeFigureOut">
              <a:t>10/9/2023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3EDB769-0AFF-404A-877C-0467DA5F5C2D}" type="slidenum">
              <a:t>‹#›</a:t>
            </a:fld>
            <a:endParaRPr lang="en-US"/>
          </a:p>
        </p:txBody>
      </p:sp>
    </p:spTree>
    <p:extLst>
      <p:ext uri="{BB962C8B-B14F-4D97-AF65-F5344CB8AC3E}">
        <p14:creationId xmlns:p14="http://schemas.microsoft.com/office/powerpoint/2010/main" val="249710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dirty="0" err="1"/>
              <a:t>Burgate</a:t>
            </a:r>
            <a:r>
              <a:rPr lang="en-GB" dirty="0"/>
              <a:t> school and Sixth Form is based on the very western edge of Hampshire. We have a </a:t>
            </a:r>
            <a:r>
              <a:rPr lang="en-GB" dirty="0" err="1"/>
              <a:t>cohot</a:t>
            </a:r>
            <a:r>
              <a:rPr lang="en-GB" dirty="0"/>
              <a:t> of 1100 students, 14 % PP and are an 11- 18 provider.  My name is Ben Clemson and I am one of the Deputy Headteachers at The </a:t>
            </a:r>
            <a:r>
              <a:rPr lang="en-GB" dirty="0" err="1"/>
              <a:t>Burgate</a:t>
            </a:r>
            <a:r>
              <a:rPr lang="en-GB" dirty="0"/>
              <a:t> School and I oversee Curriculum and Progress</a:t>
            </a:r>
          </a:p>
        </p:txBody>
      </p:sp>
      <p:sp>
        <p:nvSpPr>
          <p:cNvPr id="4" name="Slide Number Placeholder 3"/>
          <p:cNvSpPr>
            <a:spLocks noGrp="1"/>
          </p:cNvSpPr>
          <p:nvPr>
            <p:ph type="sldNum" sz="quarter" idx="5"/>
          </p:nvPr>
        </p:nvSpPr>
        <p:spPr/>
        <p:txBody>
          <a:bodyPr/>
          <a:lstStyle/>
          <a:p>
            <a:fld id="{E3EDB769-0AFF-404A-877C-0467DA5F5C2D}" type="slidenum">
              <a:rPr lang="en-GB" smtClean="0"/>
              <a:t>12</a:t>
            </a:fld>
            <a:endParaRPr lang="en-GB"/>
          </a:p>
        </p:txBody>
      </p:sp>
    </p:spTree>
    <p:extLst>
      <p:ext uri="{BB962C8B-B14F-4D97-AF65-F5344CB8AC3E}">
        <p14:creationId xmlns:p14="http://schemas.microsoft.com/office/powerpoint/2010/main" val="3713095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EDB769-0AFF-404A-877C-0467DA5F5C2D}" type="slidenum">
              <a:rPr lang="en-GB" smtClean="0"/>
              <a:t>20</a:t>
            </a:fld>
            <a:endParaRPr lang="en-GB"/>
          </a:p>
        </p:txBody>
      </p:sp>
    </p:spTree>
    <p:extLst>
      <p:ext uri="{BB962C8B-B14F-4D97-AF65-F5344CB8AC3E}">
        <p14:creationId xmlns:p14="http://schemas.microsoft.com/office/powerpoint/2010/main" val="480488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EDB769-0AFF-404A-877C-0467DA5F5C2D}" type="slidenum">
              <a:rPr lang="en-GB" smtClean="0"/>
              <a:t>21</a:t>
            </a:fld>
            <a:endParaRPr lang="en-GB"/>
          </a:p>
        </p:txBody>
      </p:sp>
    </p:spTree>
    <p:extLst>
      <p:ext uri="{BB962C8B-B14F-4D97-AF65-F5344CB8AC3E}">
        <p14:creationId xmlns:p14="http://schemas.microsoft.com/office/powerpoint/2010/main" val="4271496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3EDB769-0AFF-404A-877C-0467DA5F5C2D}" type="slidenum">
              <a:rPr lang="en-US"/>
              <a:t>22</a:t>
            </a:fld>
            <a:endParaRPr lang="en-US"/>
          </a:p>
        </p:txBody>
      </p:sp>
    </p:spTree>
    <p:extLst>
      <p:ext uri="{BB962C8B-B14F-4D97-AF65-F5344CB8AC3E}">
        <p14:creationId xmlns:p14="http://schemas.microsoft.com/office/powerpoint/2010/main" val="233477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we are beginning to see the impact of the work we have undertaken. However it is a complicated situation. We know there is more to do, particularly with our poorest learners. We believe that by having this interconnected approach will support our learners and staff across all educational spheres.  Some of our provisions are hard to judge the impact of in a quantitative </a:t>
            </a:r>
          </a:p>
        </p:txBody>
      </p:sp>
      <p:sp>
        <p:nvSpPr>
          <p:cNvPr id="4" name="Slide Number Placeholder 3"/>
          <p:cNvSpPr>
            <a:spLocks noGrp="1"/>
          </p:cNvSpPr>
          <p:nvPr>
            <p:ph type="sldNum" sz="quarter" idx="5"/>
          </p:nvPr>
        </p:nvSpPr>
        <p:spPr/>
        <p:txBody>
          <a:bodyPr/>
          <a:lstStyle/>
          <a:p>
            <a:fld id="{E3EDB769-0AFF-404A-877C-0467DA5F5C2D}" type="slidenum">
              <a:rPr lang="en-GB" smtClean="0"/>
              <a:t>23</a:t>
            </a:fld>
            <a:endParaRPr lang="en-GB"/>
          </a:p>
        </p:txBody>
      </p:sp>
    </p:spTree>
    <p:extLst>
      <p:ext uri="{BB962C8B-B14F-4D97-AF65-F5344CB8AC3E}">
        <p14:creationId xmlns:p14="http://schemas.microsoft.com/office/powerpoint/2010/main" val="1280711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Like all schools we were hit by the pandemic. We feel that we responded well in terms of the support we gave to our students and to our staff during school closures. However on return to school it was clear that both nationally and at a school level that gaps had emerged as a consequence of the pandemic. Most significantly  in the areas of transition, behaviour, attendance, lost learning and also teacher development. This presentation will explain how as a school  we have attempted to not only address these gaps but do so in a strategic way that drives long term school improvement. </a:t>
            </a:r>
          </a:p>
        </p:txBody>
      </p:sp>
      <p:sp>
        <p:nvSpPr>
          <p:cNvPr id="4" name="Slide Number Placeholder 3"/>
          <p:cNvSpPr>
            <a:spLocks noGrp="1"/>
          </p:cNvSpPr>
          <p:nvPr>
            <p:ph type="sldNum" sz="quarter" idx="5"/>
          </p:nvPr>
        </p:nvSpPr>
        <p:spPr/>
        <p:txBody>
          <a:bodyPr/>
          <a:lstStyle/>
          <a:p>
            <a:fld id="{E3EDB769-0AFF-404A-877C-0467DA5F5C2D}" type="slidenum">
              <a:rPr lang="en-GB" smtClean="0"/>
              <a:t>13</a:t>
            </a:fld>
            <a:endParaRPr lang="en-GB"/>
          </a:p>
        </p:txBody>
      </p:sp>
    </p:spTree>
    <p:extLst>
      <p:ext uri="{BB962C8B-B14F-4D97-AF65-F5344CB8AC3E}">
        <p14:creationId xmlns:p14="http://schemas.microsoft.com/office/powerpoint/2010/main" val="749361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Firstly we created a new SIP. This was and is our key top level document which cascades into all or department and pastoral action plans. Our staff are very familiar with the key objectives we are trying to achieve and these are regularly reviewed.  Our SIP is a long term plan of school improvement but we feel if we work towards these objectives we will address those gaps created by Covid. </a:t>
            </a:r>
          </a:p>
        </p:txBody>
      </p:sp>
      <p:sp>
        <p:nvSpPr>
          <p:cNvPr id="4" name="Slide Number Placeholder 3"/>
          <p:cNvSpPr>
            <a:spLocks noGrp="1"/>
          </p:cNvSpPr>
          <p:nvPr>
            <p:ph type="sldNum" sz="quarter" idx="5"/>
          </p:nvPr>
        </p:nvSpPr>
        <p:spPr/>
        <p:txBody>
          <a:bodyPr/>
          <a:lstStyle/>
          <a:p>
            <a:fld id="{E3EDB769-0AFF-404A-877C-0467DA5F5C2D}" type="slidenum">
              <a:rPr lang="en-GB" smtClean="0"/>
              <a:t>14</a:t>
            </a:fld>
            <a:endParaRPr lang="en-GB"/>
          </a:p>
        </p:txBody>
      </p:sp>
    </p:spTree>
    <p:extLst>
      <p:ext uri="{BB962C8B-B14F-4D97-AF65-F5344CB8AC3E}">
        <p14:creationId xmlns:p14="http://schemas.microsoft.com/office/powerpoint/2010/main" val="1371412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going to talk through a range of practical steps which took both pastorally and academically to address the impact of covid. These are all at differing stages of implementation and are regularly reviewed. Resources are finite and so we have to be sure what we are going is having an impact.  Our learners most affected by school closure were our Disadvantaged, SEND and high needs learners. Therefore, these strategies all had to have these learners primarily in mind. </a:t>
            </a:r>
          </a:p>
        </p:txBody>
      </p:sp>
      <p:sp>
        <p:nvSpPr>
          <p:cNvPr id="4" name="Slide Number Placeholder 3"/>
          <p:cNvSpPr>
            <a:spLocks noGrp="1"/>
          </p:cNvSpPr>
          <p:nvPr>
            <p:ph type="sldNum" sz="quarter" idx="5"/>
          </p:nvPr>
        </p:nvSpPr>
        <p:spPr/>
        <p:txBody>
          <a:bodyPr/>
          <a:lstStyle/>
          <a:p>
            <a:fld id="{E3EDB769-0AFF-404A-877C-0467DA5F5C2D}" type="slidenum">
              <a:rPr lang="en-GB" smtClean="0"/>
              <a:t>14</a:t>
            </a:fld>
            <a:endParaRPr lang="en-GB"/>
          </a:p>
        </p:txBody>
      </p:sp>
    </p:spTree>
    <p:extLst>
      <p:ext uri="{BB962C8B-B14F-4D97-AF65-F5344CB8AC3E}">
        <p14:creationId xmlns:p14="http://schemas.microsoft.com/office/powerpoint/2010/main" val="255288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EDB769-0AFF-404A-877C-0467DA5F5C2D}" type="slidenum">
              <a:rPr lang="en-GB" smtClean="0"/>
              <a:t>15</a:t>
            </a:fld>
            <a:endParaRPr lang="en-GB"/>
          </a:p>
        </p:txBody>
      </p:sp>
    </p:spTree>
    <p:extLst>
      <p:ext uri="{BB962C8B-B14F-4D97-AF65-F5344CB8AC3E}">
        <p14:creationId xmlns:p14="http://schemas.microsoft.com/office/powerpoint/2010/main" val="3658700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EDB769-0AFF-404A-877C-0467DA5F5C2D}" type="slidenum">
              <a:rPr lang="en-GB" smtClean="0"/>
              <a:t>16</a:t>
            </a:fld>
            <a:endParaRPr lang="en-GB"/>
          </a:p>
        </p:txBody>
      </p:sp>
    </p:spTree>
    <p:extLst>
      <p:ext uri="{BB962C8B-B14F-4D97-AF65-F5344CB8AC3E}">
        <p14:creationId xmlns:p14="http://schemas.microsoft.com/office/powerpoint/2010/main" val="2262679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EDB769-0AFF-404A-877C-0467DA5F5C2D}" type="slidenum">
              <a:rPr lang="en-GB" smtClean="0"/>
              <a:t>17</a:t>
            </a:fld>
            <a:endParaRPr lang="en-GB"/>
          </a:p>
        </p:txBody>
      </p:sp>
    </p:spTree>
    <p:extLst>
      <p:ext uri="{BB962C8B-B14F-4D97-AF65-F5344CB8AC3E}">
        <p14:creationId xmlns:p14="http://schemas.microsoft.com/office/powerpoint/2010/main" val="511241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EDB769-0AFF-404A-877C-0467DA5F5C2D}" type="slidenum">
              <a:rPr lang="en-GB" smtClean="0"/>
              <a:t>18</a:t>
            </a:fld>
            <a:endParaRPr lang="en-GB"/>
          </a:p>
        </p:txBody>
      </p:sp>
    </p:spTree>
    <p:extLst>
      <p:ext uri="{BB962C8B-B14F-4D97-AF65-F5344CB8AC3E}">
        <p14:creationId xmlns:p14="http://schemas.microsoft.com/office/powerpoint/2010/main" val="3643089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EDB769-0AFF-404A-877C-0467DA5F5C2D}" type="slidenum">
              <a:rPr lang="en-GB" smtClean="0"/>
              <a:t>19</a:t>
            </a:fld>
            <a:endParaRPr lang="en-GB"/>
          </a:p>
        </p:txBody>
      </p:sp>
    </p:spTree>
    <p:extLst>
      <p:ext uri="{BB962C8B-B14F-4D97-AF65-F5344CB8AC3E}">
        <p14:creationId xmlns:p14="http://schemas.microsoft.com/office/powerpoint/2010/main" val="289411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Digital art of a red umbrella under the rain">
            <a:extLst>
              <a:ext uri="{FF2B5EF4-FFF2-40B4-BE49-F238E27FC236}">
                <a16:creationId xmlns:a16="http://schemas.microsoft.com/office/drawing/2014/main" id="{269AE7AC-962B-F654-99F3-47031CFCEA9B}"/>
              </a:ext>
            </a:extLst>
          </p:cNvPr>
          <p:cNvPicPr>
            <a:picLocks noChangeAspect="1"/>
          </p:cNvPicPr>
          <p:nvPr/>
        </p:nvPicPr>
        <p:blipFill rotWithShape="1">
          <a:blip r:embed="rId3"/>
          <a:srcRect b="1312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ctrTitle"/>
          </p:nvPr>
        </p:nvSpPr>
        <p:spPr>
          <a:xfrm>
            <a:off x="8022021" y="3231931"/>
            <a:ext cx="3852041" cy="1834056"/>
          </a:xfrm>
        </p:spPr>
        <p:txBody>
          <a:bodyPr>
            <a:normAutofit/>
          </a:bodyPr>
          <a:lstStyle/>
          <a:p>
            <a:r>
              <a:rPr lang="en-US" sz="4000" dirty="0">
                <a:cs typeface="Calibri Light"/>
              </a:rPr>
              <a:t>Addressing the impact of lost learning </a:t>
            </a:r>
            <a:endParaRPr lang="en-US" sz="4000" dirty="0"/>
          </a:p>
        </p:txBody>
      </p:sp>
      <p:sp>
        <p:nvSpPr>
          <p:cNvPr id="3" name="Subtitle 2"/>
          <p:cNvSpPr>
            <a:spLocks noGrp="1"/>
          </p:cNvSpPr>
          <p:nvPr>
            <p:ph type="subTitle" idx="1"/>
          </p:nvPr>
        </p:nvSpPr>
        <p:spPr>
          <a:xfrm>
            <a:off x="7782910" y="5242675"/>
            <a:ext cx="4330262" cy="683284"/>
          </a:xfrm>
        </p:spPr>
        <p:txBody>
          <a:bodyPr vert="horz" lIns="91440" tIns="45720" rIns="91440" bIns="45720" rtlCol="0" anchor="t">
            <a:normAutofit/>
          </a:bodyPr>
          <a:lstStyle/>
          <a:p>
            <a:r>
              <a:rPr lang="en-US" sz="2000" dirty="0">
                <a:ea typeface="+mn-lt"/>
                <a:cs typeface="+mn-lt"/>
              </a:rPr>
              <a:t>September 2023</a:t>
            </a:r>
            <a:endParaRPr lang="en-US" dirty="0"/>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8" name="Picture 5">
            <a:extLst>
              <a:ext uri="{FF2B5EF4-FFF2-40B4-BE49-F238E27FC236}">
                <a16:creationId xmlns:a16="http://schemas.microsoft.com/office/drawing/2014/main" id="{1DDCAA8C-F4E8-BB18-BD8D-3290E6E6BEF3}"/>
              </a:ext>
            </a:extLst>
          </p:cNvPr>
          <p:cNvPicPr>
            <a:picLocks noChangeAspect="1"/>
          </p:cNvPicPr>
          <p:nvPr/>
        </p:nvPicPr>
        <p:blipFill>
          <a:blip r:embed="rId4"/>
          <a:stretch>
            <a:fillRect/>
          </a:stretch>
        </p:blipFill>
        <p:spPr>
          <a:xfrm>
            <a:off x="5759569" y="4990381"/>
            <a:ext cx="672862" cy="6872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7105" y="-524313"/>
            <a:ext cx="6363279" cy="1960157"/>
          </a:xfrm>
        </p:spPr>
        <p:txBody>
          <a:bodyPr vert="horz" lIns="91440" tIns="45720" rIns="91440" bIns="45720" rtlCol="0" anchor="ctr">
            <a:normAutofit/>
          </a:bodyPr>
          <a:lstStyle/>
          <a:p>
            <a:pPr algn="l"/>
            <a:r>
              <a:rPr lang="en-US" sz="4000" dirty="0"/>
              <a:t>Addressing </a:t>
            </a:r>
            <a:r>
              <a:rPr lang="en-US" sz="4000" dirty="0" err="1"/>
              <a:t>behaviour</a:t>
            </a:r>
            <a:r>
              <a:rPr lang="en-US" sz="4000" kern="1200" dirty="0">
                <a:latin typeface="+mj-lt"/>
                <a:ea typeface="+mj-ea"/>
                <a:cs typeface="+mj-cs"/>
              </a:rPr>
              <a:t> </a:t>
            </a:r>
          </a:p>
        </p:txBody>
      </p:sp>
      <p:pic>
        <p:nvPicPr>
          <p:cNvPr id="6" name="Picture 5">
            <a:extLst>
              <a:ext uri="{FF2B5EF4-FFF2-40B4-BE49-F238E27FC236}">
                <a16:creationId xmlns:a16="http://schemas.microsoft.com/office/drawing/2014/main" id="{AAA63B4E-0582-1B04-B834-4C3AEFE72562}"/>
              </a:ext>
            </a:extLst>
          </p:cNvPr>
          <p:cNvPicPr>
            <a:picLocks noChangeAspect="1"/>
          </p:cNvPicPr>
          <p:nvPr/>
        </p:nvPicPr>
        <p:blipFill rotWithShape="1">
          <a:blip r:embed="rId3"/>
          <a:srcRect r="-4" b="9852"/>
          <a:stretch/>
        </p:blipFill>
        <p:spPr>
          <a:xfrm>
            <a:off x="5715012" y="1237069"/>
            <a:ext cx="1934870" cy="174418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4" name="Picture 4" descr="Digital art of a red umbrella under the rain">
            <a:extLst>
              <a:ext uri="{FF2B5EF4-FFF2-40B4-BE49-F238E27FC236}">
                <a16:creationId xmlns:a16="http://schemas.microsoft.com/office/drawing/2014/main" id="{269AE7AC-962B-F654-99F3-47031CFCEA9B}"/>
              </a:ext>
            </a:extLst>
          </p:cNvPr>
          <p:cNvPicPr>
            <a:picLocks noChangeAspect="1"/>
          </p:cNvPicPr>
          <p:nvPr/>
        </p:nvPicPr>
        <p:blipFill rotWithShape="1">
          <a:blip r:embed="rId4"/>
          <a:srcRect l="3533" r="23353" b="1"/>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Subtitle 2"/>
          <p:cNvSpPr>
            <a:spLocks noGrp="1"/>
          </p:cNvSpPr>
          <p:nvPr>
            <p:ph type="subTitle" idx="1"/>
          </p:nvPr>
        </p:nvSpPr>
        <p:spPr>
          <a:xfrm>
            <a:off x="7617897" y="921426"/>
            <a:ext cx="4321694" cy="2195515"/>
          </a:xfrm>
        </p:spPr>
        <p:txBody>
          <a:bodyPr vert="horz" lIns="91440" tIns="45720" rIns="91440" bIns="45720" rtlCol="0" anchor="t">
            <a:noAutofit/>
          </a:bodyPr>
          <a:lstStyle/>
          <a:p>
            <a:pPr marL="342900" indent="-228600" algn="l">
              <a:buFont typeface="Arial" panose="020B0604020202020204" pitchFamily="34" charset="0"/>
              <a:buChar char="•"/>
            </a:pPr>
            <a:endParaRPr lang="en-US" sz="1800" b="1" i="1" dirty="0">
              <a:cs typeface="Calibri"/>
            </a:endParaRPr>
          </a:p>
          <a:p>
            <a:pPr indent="-228600" algn="l">
              <a:buFont typeface="Arial" panose="020B0604020202020204" pitchFamily="34" charset="0"/>
              <a:buChar char="•"/>
            </a:pPr>
            <a:endParaRPr lang="en-US" sz="600" dirty="0"/>
          </a:p>
          <a:p>
            <a:pPr indent="-228600" algn="l">
              <a:buFont typeface="Arial" panose="020B0604020202020204" pitchFamily="34" charset="0"/>
              <a:buChar char="•"/>
            </a:pPr>
            <a:endParaRPr lang="en-US" sz="600" dirty="0"/>
          </a:p>
        </p:txBody>
      </p:sp>
      <p:sp>
        <p:nvSpPr>
          <p:cNvPr id="5" name="TextBox 4">
            <a:extLst>
              <a:ext uri="{FF2B5EF4-FFF2-40B4-BE49-F238E27FC236}">
                <a16:creationId xmlns:a16="http://schemas.microsoft.com/office/drawing/2014/main" id="{D778CB17-CFC0-FD0C-C508-862CA2636674}"/>
              </a:ext>
            </a:extLst>
          </p:cNvPr>
          <p:cNvSpPr txBox="1"/>
          <p:nvPr/>
        </p:nvSpPr>
        <p:spPr>
          <a:xfrm>
            <a:off x="8178753" y="1291507"/>
            <a:ext cx="3760838" cy="5632311"/>
          </a:xfrm>
          <a:prstGeom prst="rect">
            <a:avLst/>
          </a:prstGeom>
          <a:noFill/>
        </p:spPr>
        <p:txBody>
          <a:bodyPr wrap="square" rtlCol="0">
            <a:spAutoFit/>
          </a:bodyPr>
          <a:lstStyle/>
          <a:p>
            <a:pPr marL="342900" indent="-342900">
              <a:buFont typeface="Arial" panose="020B0604020202020204" pitchFamily="34" charset="0"/>
              <a:buChar char="•"/>
            </a:pPr>
            <a:endParaRPr lang="en-GB" sz="2000" dirty="0"/>
          </a:p>
          <a:p>
            <a:r>
              <a:rPr lang="en-GB" sz="2000" b="1" dirty="0"/>
              <a:t>Restorative system</a:t>
            </a:r>
          </a:p>
          <a:p>
            <a:endParaRPr lang="en-GB" sz="2000" b="1" dirty="0"/>
          </a:p>
          <a:p>
            <a:pPr marL="342900" indent="-342900">
              <a:buFont typeface="Arial" panose="020B0604020202020204" pitchFamily="34" charset="0"/>
              <a:buChar char="•"/>
            </a:pPr>
            <a:r>
              <a:rPr lang="en-GB" sz="2000" dirty="0"/>
              <a:t>Begun implementation prior to Covid.</a:t>
            </a:r>
          </a:p>
          <a:p>
            <a:endParaRPr lang="en-GB" sz="2000" b="1" dirty="0"/>
          </a:p>
          <a:p>
            <a:pPr marL="342900" indent="-342900">
              <a:buFont typeface="Arial" panose="020B0604020202020204" pitchFamily="34" charset="0"/>
              <a:buChar char="•"/>
            </a:pPr>
            <a:r>
              <a:rPr lang="en-GB" sz="2000" dirty="0"/>
              <a:t>Relationship based approach to dealing with behaviour.  As much focus place on the restorative conversation as the sanction.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Remove consequences ladders and decouple issues such as uniform, homework and equipment which are addressed through pastoral expectations. </a:t>
            </a:r>
          </a:p>
        </p:txBody>
      </p:sp>
    </p:spTree>
    <p:extLst>
      <p:ext uri="{BB962C8B-B14F-4D97-AF65-F5344CB8AC3E}">
        <p14:creationId xmlns:p14="http://schemas.microsoft.com/office/powerpoint/2010/main" val="398835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7105" y="-524313"/>
            <a:ext cx="6363279" cy="1960157"/>
          </a:xfrm>
        </p:spPr>
        <p:txBody>
          <a:bodyPr vert="horz" lIns="91440" tIns="45720" rIns="91440" bIns="45720" rtlCol="0" anchor="ctr">
            <a:normAutofit/>
          </a:bodyPr>
          <a:lstStyle/>
          <a:p>
            <a:pPr algn="l"/>
            <a:r>
              <a:rPr lang="en-US" sz="4000" dirty="0"/>
              <a:t>Addressing CPD</a:t>
            </a:r>
            <a:endParaRPr lang="en-US" sz="4000" kern="1200" dirty="0">
              <a:latin typeface="+mj-lt"/>
              <a:ea typeface="+mj-ea"/>
              <a:cs typeface="+mj-cs"/>
            </a:endParaRPr>
          </a:p>
        </p:txBody>
      </p:sp>
      <p:pic>
        <p:nvPicPr>
          <p:cNvPr id="6" name="Picture 5">
            <a:extLst>
              <a:ext uri="{FF2B5EF4-FFF2-40B4-BE49-F238E27FC236}">
                <a16:creationId xmlns:a16="http://schemas.microsoft.com/office/drawing/2014/main" id="{AAA63B4E-0582-1B04-B834-4C3AEFE72562}"/>
              </a:ext>
            </a:extLst>
          </p:cNvPr>
          <p:cNvPicPr>
            <a:picLocks noChangeAspect="1"/>
          </p:cNvPicPr>
          <p:nvPr/>
        </p:nvPicPr>
        <p:blipFill rotWithShape="1">
          <a:blip r:embed="rId3"/>
          <a:srcRect r="-4" b="9852"/>
          <a:stretch/>
        </p:blipFill>
        <p:spPr>
          <a:xfrm>
            <a:off x="5715012" y="1237069"/>
            <a:ext cx="1934870" cy="174418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4" name="Picture 4" descr="Digital art of a red umbrella under the rain">
            <a:extLst>
              <a:ext uri="{FF2B5EF4-FFF2-40B4-BE49-F238E27FC236}">
                <a16:creationId xmlns:a16="http://schemas.microsoft.com/office/drawing/2014/main" id="{269AE7AC-962B-F654-99F3-47031CFCEA9B}"/>
              </a:ext>
            </a:extLst>
          </p:cNvPr>
          <p:cNvPicPr>
            <a:picLocks noChangeAspect="1"/>
          </p:cNvPicPr>
          <p:nvPr/>
        </p:nvPicPr>
        <p:blipFill rotWithShape="1">
          <a:blip r:embed="rId4"/>
          <a:srcRect l="3533" r="23353" b="1"/>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Subtitle 2"/>
          <p:cNvSpPr>
            <a:spLocks noGrp="1"/>
          </p:cNvSpPr>
          <p:nvPr>
            <p:ph type="subTitle" idx="1"/>
          </p:nvPr>
        </p:nvSpPr>
        <p:spPr>
          <a:xfrm>
            <a:off x="7617897" y="921426"/>
            <a:ext cx="4321694" cy="2195515"/>
          </a:xfrm>
        </p:spPr>
        <p:txBody>
          <a:bodyPr vert="horz" lIns="91440" tIns="45720" rIns="91440" bIns="45720" rtlCol="0" anchor="t">
            <a:noAutofit/>
          </a:bodyPr>
          <a:lstStyle/>
          <a:p>
            <a:pPr marL="342900" indent="-228600" algn="l">
              <a:buFont typeface="Arial" panose="020B0604020202020204" pitchFamily="34" charset="0"/>
              <a:buChar char="•"/>
            </a:pPr>
            <a:endParaRPr lang="en-US" sz="1800" b="1" i="1" dirty="0">
              <a:cs typeface="Calibri"/>
            </a:endParaRPr>
          </a:p>
          <a:p>
            <a:pPr indent="-228600" algn="l">
              <a:buFont typeface="Arial" panose="020B0604020202020204" pitchFamily="34" charset="0"/>
              <a:buChar char="•"/>
            </a:pPr>
            <a:endParaRPr lang="en-US" sz="600" dirty="0"/>
          </a:p>
          <a:p>
            <a:pPr indent="-228600" algn="l">
              <a:buFont typeface="Arial" panose="020B0604020202020204" pitchFamily="34" charset="0"/>
              <a:buChar char="•"/>
            </a:pPr>
            <a:endParaRPr lang="en-US" sz="600" dirty="0"/>
          </a:p>
        </p:txBody>
      </p:sp>
      <p:sp>
        <p:nvSpPr>
          <p:cNvPr id="5" name="TextBox 4">
            <a:extLst>
              <a:ext uri="{FF2B5EF4-FFF2-40B4-BE49-F238E27FC236}">
                <a16:creationId xmlns:a16="http://schemas.microsoft.com/office/drawing/2014/main" id="{D778CB17-CFC0-FD0C-C508-862CA2636674}"/>
              </a:ext>
            </a:extLst>
          </p:cNvPr>
          <p:cNvSpPr txBox="1"/>
          <p:nvPr/>
        </p:nvSpPr>
        <p:spPr>
          <a:xfrm>
            <a:off x="7949381" y="1237069"/>
            <a:ext cx="3760838" cy="5663089"/>
          </a:xfrm>
          <a:prstGeom prst="rect">
            <a:avLst/>
          </a:prstGeom>
          <a:noFill/>
        </p:spPr>
        <p:txBody>
          <a:bodyPr wrap="square" rtlCol="0">
            <a:spAutoFit/>
          </a:bodyPr>
          <a:lstStyle/>
          <a:p>
            <a:r>
              <a:rPr lang="en-GB" sz="2000" b="1" dirty="0"/>
              <a:t>Pedagogical strands </a:t>
            </a:r>
          </a:p>
          <a:p>
            <a:endParaRPr lang="en-GB" b="1" dirty="0"/>
          </a:p>
          <a:p>
            <a:r>
              <a:rPr lang="en-GB" dirty="0"/>
              <a:t>Each member of staff is selects a two year programme on one of 5 key pedagogical stands to develop their classroom practice </a:t>
            </a:r>
          </a:p>
          <a:p>
            <a:endParaRPr lang="en-GB" dirty="0"/>
          </a:p>
          <a:p>
            <a:r>
              <a:rPr lang="en-GB" dirty="0"/>
              <a:t>Training led by middle leaders.</a:t>
            </a:r>
          </a:p>
          <a:p>
            <a:endParaRPr lang="en-GB" dirty="0"/>
          </a:p>
          <a:p>
            <a:r>
              <a:rPr lang="en-GB" dirty="0"/>
              <a:t>Time allocated within the 1265 to complete external linked training e.g. National College</a:t>
            </a:r>
          </a:p>
          <a:p>
            <a:endParaRPr lang="en-GB" dirty="0"/>
          </a:p>
          <a:p>
            <a:r>
              <a:rPr lang="en-GB" dirty="0"/>
              <a:t>Feeds into the Performance Management cycle and 3 review meetings with line manager throughout the year.</a:t>
            </a:r>
          </a:p>
          <a:p>
            <a:endParaRPr lang="en-GB" dirty="0"/>
          </a:p>
          <a:p>
            <a:r>
              <a:rPr lang="en-GB" dirty="0"/>
              <a:t>Additional CPD on the emotional and social impact of Covid. </a:t>
            </a:r>
          </a:p>
        </p:txBody>
      </p:sp>
    </p:spTree>
    <p:extLst>
      <p:ext uri="{BB962C8B-B14F-4D97-AF65-F5344CB8AC3E}">
        <p14:creationId xmlns:p14="http://schemas.microsoft.com/office/powerpoint/2010/main" val="287427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30" name="Rectangle 602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69D384-13C8-C5A7-75AB-B99F8ADC903F}"/>
              </a:ext>
            </a:extLst>
          </p:cNvPr>
          <p:cNvSpPr>
            <a:spLocks noGrp="1"/>
          </p:cNvSpPr>
          <p:nvPr>
            <p:ph type="title"/>
          </p:nvPr>
        </p:nvSpPr>
        <p:spPr>
          <a:xfrm>
            <a:off x="471550" y="0"/>
            <a:ext cx="4368602" cy="1956841"/>
          </a:xfrm>
        </p:spPr>
        <p:txBody>
          <a:bodyPr vert="horz" lIns="91440" tIns="45720" rIns="91440" bIns="45720" rtlCol="0" anchor="b">
            <a:normAutofit/>
          </a:bodyPr>
          <a:lstStyle/>
          <a:p>
            <a:r>
              <a:rPr lang="en-US" sz="5400" b="1" dirty="0"/>
              <a:t>Addressing the Impact</a:t>
            </a:r>
          </a:p>
        </p:txBody>
      </p:sp>
      <p:sp>
        <p:nvSpPr>
          <p:cNvPr id="603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25" name="Picture 6025" descr="Digital art of a red umbrella under the rain">
            <a:extLst>
              <a:ext uri="{FF2B5EF4-FFF2-40B4-BE49-F238E27FC236}">
                <a16:creationId xmlns:a16="http://schemas.microsoft.com/office/drawing/2014/main" id="{5F7F92CC-A455-56A8-1E3E-3689E3C8346E}"/>
              </a:ext>
            </a:extLst>
          </p:cNvPr>
          <p:cNvPicPr>
            <a:picLocks noChangeAspect="1"/>
          </p:cNvPicPr>
          <p:nvPr/>
        </p:nvPicPr>
        <p:blipFill rotWithShape="1">
          <a:blip r:embed="rId3"/>
          <a:srcRect l="7617" r="27437" b="1"/>
          <a:stretch/>
        </p:blipFill>
        <p:spPr>
          <a:xfrm>
            <a:off x="8751095" y="10"/>
            <a:ext cx="3439382" cy="3428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aphicFrame>
        <p:nvGraphicFramePr>
          <p:cNvPr id="7" name="Content Placeholder 6">
            <a:extLst>
              <a:ext uri="{FF2B5EF4-FFF2-40B4-BE49-F238E27FC236}">
                <a16:creationId xmlns:a16="http://schemas.microsoft.com/office/drawing/2014/main" id="{B53B1946-C66E-1F52-A809-D9FD23B0D87F}"/>
              </a:ext>
            </a:extLst>
          </p:cNvPr>
          <p:cNvGraphicFramePr>
            <a:graphicFrameLocks noGrp="1"/>
          </p:cNvGraphicFramePr>
          <p:nvPr>
            <p:ph sz="half" idx="1"/>
            <p:extLst>
              <p:ext uri="{D42A27DB-BD31-4B8C-83A1-F6EECF244321}">
                <p14:modId xmlns:p14="http://schemas.microsoft.com/office/powerpoint/2010/main" val="2170668673"/>
              </p:ext>
            </p:extLst>
          </p:nvPr>
        </p:nvGraphicFramePr>
        <p:xfrm>
          <a:off x="1777999" y="1320800"/>
          <a:ext cx="7349067" cy="53651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9896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7105" y="-524313"/>
            <a:ext cx="6363279" cy="1960157"/>
          </a:xfrm>
        </p:spPr>
        <p:txBody>
          <a:bodyPr vert="horz" lIns="91440" tIns="45720" rIns="91440" bIns="45720" rtlCol="0" anchor="ctr">
            <a:normAutofit/>
          </a:bodyPr>
          <a:lstStyle/>
          <a:p>
            <a:pPr algn="l"/>
            <a:r>
              <a:rPr lang="en-US" sz="4000" dirty="0"/>
              <a:t>Evaluating</a:t>
            </a:r>
            <a:r>
              <a:rPr lang="en-US" sz="4000" kern="1200" dirty="0">
                <a:latin typeface="+mj-lt"/>
                <a:ea typeface="+mj-ea"/>
                <a:cs typeface="+mj-cs"/>
              </a:rPr>
              <a:t> the strategies</a:t>
            </a:r>
          </a:p>
        </p:txBody>
      </p:sp>
      <p:pic>
        <p:nvPicPr>
          <p:cNvPr id="4" name="Picture 4" descr="Digital art of a red umbrella under the rain">
            <a:extLst>
              <a:ext uri="{FF2B5EF4-FFF2-40B4-BE49-F238E27FC236}">
                <a16:creationId xmlns:a16="http://schemas.microsoft.com/office/drawing/2014/main" id="{269AE7AC-962B-F654-99F3-47031CFCEA9B}"/>
              </a:ext>
            </a:extLst>
          </p:cNvPr>
          <p:cNvPicPr>
            <a:picLocks noChangeAspect="1"/>
          </p:cNvPicPr>
          <p:nvPr/>
        </p:nvPicPr>
        <p:blipFill rotWithShape="1">
          <a:blip r:embed="rId3"/>
          <a:srcRect l="3533" r="23353" b="1"/>
          <a:stretch/>
        </p:blipFill>
        <p:spPr>
          <a:xfrm>
            <a:off x="1" y="697478"/>
            <a:ext cx="4574104" cy="6058419"/>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Subtitle 2"/>
          <p:cNvSpPr>
            <a:spLocks noGrp="1"/>
          </p:cNvSpPr>
          <p:nvPr>
            <p:ph type="subTitle" idx="1"/>
          </p:nvPr>
        </p:nvSpPr>
        <p:spPr>
          <a:xfrm>
            <a:off x="7617897" y="921426"/>
            <a:ext cx="4321694" cy="2195515"/>
          </a:xfrm>
        </p:spPr>
        <p:txBody>
          <a:bodyPr vert="horz" lIns="91440" tIns="45720" rIns="91440" bIns="45720" rtlCol="0" anchor="t">
            <a:noAutofit/>
          </a:bodyPr>
          <a:lstStyle/>
          <a:p>
            <a:pPr marL="342900" indent="-228600" algn="l">
              <a:buFont typeface="Arial" panose="020B0604020202020204" pitchFamily="34" charset="0"/>
              <a:buChar char="•"/>
            </a:pPr>
            <a:endParaRPr lang="en-US" sz="1800" b="1" i="1" dirty="0">
              <a:cs typeface="Calibri"/>
            </a:endParaRPr>
          </a:p>
          <a:p>
            <a:pPr indent="-228600" algn="l">
              <a:buFont typeface="Arial" panose="020B0604020202020204" pitchFamily="34" charset="0"/>
              <a:buChar char="•"/>
            </a:pPr>
            <a:endParaRPr lang="en-US" sz="1800" dirty="0">
              <a:cs typeface="Calibri"/>
            </a:endParaRPr>
          </a:p>
          <a:p>
            <a:pPr indent="-228600" algn="l">
              <a:buChar char="•"/>
            </a:pPr>
            <a:endParaRPr lang="en-US" sz="1800" dirty="0">
              <a:cs typeface="Calibri"/>
            </a:endParaRPr>
          </a:p>
          <a:p>
            <a:pPr indent="-228600" algn="l">
              <a:buFont typeface="Arial" panose="020B0604020202020204" pitchFamily="34" charset="0"/>
              <a:buChar char="•"/>
            </a:pPr>
            <a:endParaRPr lang="en-US" sz="600" dirty="0"/>
          </a:p>
          <a:p>
            <a:pPr indent="-228600" algn="l">
              <a:buFont typeface="Arial" panose="020B0604020202020204" pitchFamily="34" charset="0"/>
              <a:buChar char="•"/>
            </a:pPr>
            <a:endParaRPr lang="en-US" sz="600" dirty="0"/>
          </a:p>
        </p:txBody>
      </p:sp>
      <p:sp>
        <p:nvSpPr>
          <p:cNvPr id="8" name="TextBox 7">
            <a:extLst>
              <a:ext uri="{FF2B5EF4-FFF2-40B4-BE49-F238E27FC236}">
                <a16:creationId xmlns:a16="http://schemas.microsoft.com/office/drawing/2014/main" id="{E989CB50-6258-BE52-00F3-4FFCBB56D024}"/>
              </a:ext>
            </a:extLst>
          </p:cNvPr>
          <p:cNvSpPr txBox="1"/>
          <p:nvPr/>
        </p:nvSpPr>
        <p:spPr>
          <a:xfrm>
            <a:off x="8013469" y="5968538"/>
            <a:ext cx="3813770" cy="369332"/>
          </a:xfrm>
          <a:prstGeom prst="rect">
            <a:avLst/>
          </a:prstGeom>
          <a:noFill/>
        </p:spPr>
        <p:txBody>
          <a:bodyPr wrap="square" rtlCol="0">
            <a:spAutoFit/>
          </a:bodyPr>
          <a:lstStyle/>
          <a:p>
            <a:r>
              <a:rPr lang="en-GB" dirty="0"/>
              <a:t>bclemson@burgate.hants.sch.uk</a:t>
            </a:r>
          </a:p>
        </p:txBody>
      </p:sp>
      <p:graphicFrame>
        <p:nvGraphicFramePr>
          <p:cNvPr id="5" name="Table 7">
            <a:extLst>
              <a:ext uri="{FF2B5EF4-FFF2-40B4-BE49-F238E27FC236}">
                <a16:creationId xmlns:a16="http://schemas.microsoft.com/office/drawing/2014/main" id="{EF1B10CE-B53F-95DE-7BBA-B1015E63D174}"/>
              </a:ext>
            </a:extLst>
          </p:cNvPr>
          <p:cNvGraphicFramePr>
            <a:graphicFrameLocks noGrp="1"/>
          </p:cNvGraphicFramePr>
          <p:nvPr>
            <p:extLst>
              <p:ext uri="{D42A27DB-BD31-4B8C-83A1-F6EECF244321}">
                <p14:modId xmlns:p14="http://schemas.microsoft.com/office/powerpoint/2010/main" val="1564724331"/>
              </p:ext>
            </p:extLst>
          </p:nvPr>
        </p:nvGraphicFramePr>
        <p:xfrm>
          <a:off x="4574104" y="860719"/>
          <a:ext cx="6851635" cy="4347208"/>
        </p:xfrm>
        <a:graphic>
          <a:graphicData uri="http://schemas.openxmlformats.org/drawingml/2006/table">
            <a:tbl>
              <a:tblPr firstRow="1" bandRow="1">
                <a:tableStyleId>{5C22544A-7EE6-4342-B048-85BDC9FD1C3A}</a:tableStyleId>
              </a:tblPr>
              <a:tblGrid>
                <a:gridCol w="1543047">
                  <a:extLst>
                    <a:ext uri="{9D8B030D-6E8A-4147-A177-3AD203B41FA5}">
                      <a16:colId xmlns:a16="http://schemas.microsoft.com/office/drawing/2014/main" val="2351984499"/>
                    </a:ext>
                  </a:extLst>
                </a:gridCol>
                <a:gridCol w="1252355">
                  <a:extLst>
                    <a:ext uri="{9D8B030D-6E8A-4147-A177-3AD203B41FA5}">
                      <a16:colId xmlns:a16="http://schemas.microsoft.com/office/drawing/2014/main" val="2399323784"/>
                    </a:ext>
                  </a:extLst>
                </a:gridCol>
                <a:gridCol w="1289273">
                  <a:extLst>
                    <a:ext uri="{9D8B030D-6E8A-4147-A177-3AD203B41FA5}">
                      <a16:colId xmlns:a16="http://schemas.microsoft.com/office/drawing/2014/main" val="2377218927"/>
                    </a:ext>
                  </a:extLst>
                </a:gridCol>
                <a:gridCol w="1337024">
                  <a:extLst>
                    <a:ext uri="{9D8B030D-6E8A-4147-A177-3AD203B41FA5}">
                      <a16:colId xmlns:a16="http://schemas.microsoft.com/office/drawing/2014/main" val="559414908"/>
                    </a:ext>
                  </a:extLst>
                </a:gridCol>
                <a:gridCol w="1429936">
                  <a:extLst>
                    <a:ext uri="{9D8B030D-6E8A-4147-A177-3AD203B41FA5}">
                      <a16:colId xmlns:a16="http://schemas.microsoft.com/office/drawing/2014/main" val="1147878329"/>
                    </a:ext>
                  </a:extLst>
                </a:gridCol>
              </a:tblGrid>
              <a:tr h="1145719">
                <a:tc>
                  <a:txBody>
                    <a:bodyPr/>
                    <a:lstStyle/>
                    <a:p>
                      <a:r>
                        <a:rPr lang="en-GB" dirty="0"/>
                        <a:t>Area</a:t>
                      </a:r>
                    </a:p>
                  </a:txBody>
                  <a:tcPr/>
                </a:tc>
                <a:tc>
                  <a:txBody>
                    <a:bodyPr/>
                    <a:lstStyle/>
                    <a:p>
                      <a:r>
                        <a:rPr lang="en-GB" dirty="0"/>
                        <a:t>2018/2019</a:t>
                      </a:r>
                    </a:p>
                  </a:txBody>
                  <a:tcPr/>
                </a:tc>
                <a:tc>
                  <a:txBody>
                    <a:bodyPr/>
                    <a:lstStyle/>
                    <a:p>
                      <a:r>
                        <a:rPr lang="en-GB" dirty="0"/>
                        <a:t>2021/2022</a:t>
                      </a:r>
                    </a:p>
                  </a:txBody>
                  <a:tcPr/>
                </a:tc>
                <a:tc>
                  <a:txBody>
                    <a:bodyPr/>
                    <a:lstStyle/>
                    <a:p>
                      <a:r>
                        <a:rPr lang="en-GB" dirty="0"/>
                        <a:t>2022/2023</a:t>
                      </a:r>
                    </a:p>
                  </a:txBody>
                  <a:tcPr/>
                </a:tc>
                <a:tc>
                  <a:txBody>
                    <a:bodyPr/>
                    <a:lstStyle/>
                    <a:p>
                      <a:r>
                        <a:rPr lang="en-GB" dirty="0"/>
                        <a:t>National 2022/2023</a:t>
                      </a:r>
                    </a:p>
                  </a:txBody>
                  <a:tcPr/>
                </a:tc>
                <a:extLst>
                  <a:ext uri="{0D108BD9-81ED-4DB2-BD59-A6C34878D82A}">
                    <a16:rowId xmlns:a16="http://schemas.microsoft.com/office/drawing/2014/main" val="805898612"/>
                  </a:ext>
                </a:extLst>
              </a:tr>
              <a:tr h="825339">
                <a:tc>
                  <a:txBody>
                    <a:bodyPr/>
                    <a:lstStyle/>
                    <a:p>
                      <a:endParaRPr lang="en-GB"/>
                    </a:p>
                    <a:p>
                      <a:r>
                        <a:rPr lang="en-GB"/>
                        <a:t>Attendance</a:t>
                      </a:r>
                      <a:endParaRPr lang="en-GB" dirty="0"/>
                    </a:p>
                  </a:txBody>
                  <a:tcPr/>
                </a:tc>
                <a:tc>
                  <a:txBody>
                    <a:bodyPr/>
                    <a:lstStyle/>
                    <a:p>
                      <a:pPr algn="ctr" fontAlgn="b"/>
                      <a:r>
                        <a:rPr lang="en-GB" sz="1800" b="0" i="0" u="none" strike="noStrike" dirty="0">
                          <a:solidFill>
                            <a:srgbClr val="000000"/>
                          </a:solidFill>
                          <a:effectLst/>
                          <a:latin typeface="Calibri" panose="020F0502020204030204" pitchFamily="34" charset="0"/>
                        </a:rPr>
                        <a:t>95.61%</a:t>
                      </a:r>
                    </a:p>
                  </a:txBody>
                  <a:tcPr marL="9525" marR="9525" marT="9525" anchor="b"/>
                </a:tc>
                <a:tc>
                  <a:txBody>
                    <a:bodyPr/>
                    <a:lstStyle/>
                    <a:p>
                      <a:pPr algn="ctr" fontAlgn="b"/>
                      <a:r>
                        <a:rPr lang="en-GB" sz="1800" b="0" i="0" u="none" strike="noStrike" dirty="0">
                          <a:solidFill>
                            <a:srgbClr val="000000"/>
                          </a:solidFill>
                          <a:effectLst/>
                          <a:latin typeface="Calibri" panose="020F0502020204030204" pitchFamily="34" charset="0"/>
                        </a:rPr>
                        <a:t>91.44%</a:t>
                      </a:r>
                    </a:p>
                  </a:txBody>
                  <a:tcPr marL="9525" marR="9525" marT="9525" anchor="b"/>
                </a:tc>
                <a:tc>
                  <a:txBody>
                    <a:bodyPr/>
                    <a:lstStyle/>
                    <a:p>
                      <a:pPr algn="ctr" fontAlgn="b"/>
                      <a:r>
                        <a:rPr lang="en-GB" sz="1800" b="0" i="0" u="none" strike="noStrike" dirty="0">
                          <a:solidFill>
                            <a:srgbClr val="000000"/>
                          </a:solidFill>
                          <a:effectLst/>
                          <a:latin typeface="Calibri" panose="020F0502020204030204" pitchFamily="34" charset="0"/>
                        </a:rPr>
                        <a:t>92.51%</a:t>
                      </a:r>
                    </a:p>
                  </a:txBody>
                  <a:tcPr marL="9525" marR="9525" marT="9525" anchor="b"/>
                </a:tc>
                <a:tc>
                  <a:txBody>
                    <a:bodyPr/>
                    <a:lstStyle/>
                    <a:p>
                      <a:pPr algn="ctr" fontAlgn="b"/>
                      <a:r>
                        <a:rPr lang="en-GB" sz="1800" b="0" i="0" u="none" strike="noStrike" dirty="0">
                          <a:solidFill>
                            <a:srgbClr val="000000"/>
                          </a:solidFill>
                          <a:effectLst/>
                          <a:latin typeface="Calibri" panose="020F0502020204030204" pitchFamily="34" charset="0"/>
                        </a:rPr>
                        <a:t>90.2%</a:t>
                      </a:r>
                    </a:p>
                  </a:txBody>
                  <a:tcPr marL="9525" marR="9525" marT="9525" anchor="b"/>
                </a:tc>
                <a:extLst>
                  <a:ext uri="{0D108BD9-81ED-4DB2-BD59-A6C34878D82A}">
                    <a16:rowId xmlns:a16="http://schemas.microsoft.com/office/drawing/2014/main" val="3828025336"/>
                  </a:ext>
                </a:extLst>
              </a:tr>
              <a:tr h="798983">
                <a:tc>
                  <a:txBody>
                    <a:bodyPr/>
                    <a:lstStyle/>
                    <a:p>
                      <a:endParaRPr lang="en-GB" dirty="0"/>
                    </a:p>
                    <a:p>
                      <a:r>
                        <a:rPr lang="en-GB" dirty="0"/>
                        <a:t>PP Attendance</a:t>
                      </a:r>
                    </a:p>
                  </a:txBody>
                  <a:tcPr/>
                </a:tc>
                <a:tc>
                  <a:txBody>
                    <a:bodyPr/>
                    <a:lstStyle/>
                    <a:p>
                      <a:pPr algn="ctr" fontAlgn="b"/>
                      <a:r>
                        <a:rPr lang="en-GB" sz="1800" b="0" i="0" u="none" strike="noStrike">
                          <a:solidFill>
                            <a:srgbClr val="000000"/>
                          </a:solidFill>
                          <a:effectLst/>
                          <a:latin typeface="Calibri" panose="020F0502020204030204" pitchFamily="34" charset="0"/>
                        </a:rPr>
                        <a:t>93.50%</a:t>
                      </a:r>
                    </a:p>
                  </a:txBody>
                  <a:tcPr marL="9525" marR="9525" marT="9525" anchor="b"/>
                </a:tc>
                <a:tc>
                  <a:txBody>
                    <a:bodyPr/>
                    <a:lstStyle/>
                    <a:p>
                      <a:pPr algn="ctr" fontAlgn="b"/>
                      <a:r>
                        <a:rPr lang="en-GB" sz="1800" b="0" i="0" u="none" strike="noStrike">
                          <a:solidFill>
                            <a:srgbClr val="000000"/>
                          </a:solidFill>
                          <a:effectLst/>
                          <a:latin typeface="Calibri" panose="020F0502020204030204" pitchFamily="34" charset="0"/>
                        </a:rPr>
                        <a:t>88.01%</a:t>
                      </a:r>
                    </a:p>
                  </a:txBody>
                  <a:tcPr marL="9525" marR="9525" marT="9525" anchor="b"/>
                </a:tc>
                <a:tc>
                  <a:txBody>
                    <a:bodyPr/>
                    <a:lstStyle/>
                    <a:p>
                      <a:pPr algn="ctr" fontAlgn="b"/>
                      <a:r>
                        <a:rPr lang="en-GB" sz="1800" b="0" i="0" u="none" strike="noStrike" dirty="0">
                          <a:solidFill>
                            <a:srgbClr val="000000"/>
                          </a:solidFill>
                          <a:effectLst/>
                          <a:latin typeface="Calibri" panose="020F0502020204030204" pitchFamily="34" charset="0"/>
                        </a:rPr>
                        <a:t>89.40%</a:t>
                      </a:r>
                    </a:p>
                  </a:txBody>
                  <a:tcPr marL="9525" marR="9525" marT="9525" anchor="b"/>
                </a:tc>
                <a:tc>
                  <a:txBody>
                    <a:bodyPr/>
                    <a:lstStyle/>
                    <a:p>
                      <a:pPr algn="ctr" fontAlgn="b"/>
                      <a:r>
                        <a:rPr lang="en-GB" sz="1800" b="0" i="0" u="none" strike="noStrike">
                          <a:solidFill>
                            <a:srgbClr val="000000"/>
                          </a:solidFill>
                          <a:effectLst/>
                          <a:latin typeface="Calibri" panose="020F0502020204030204" pitchFamily="34" charset="0"/>
                        </a:rPr>
                        <a:t>88.6%.</a:t>
                      </a:r>
                      <a:endParaRPr lang="en-GB" sz="18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694267285"/>
                  </a:ext>
                </a:extLst>
              </a:tr>
              <a:tr h="751828">
                <a:tc>
                  <a:txBody>
                    <a:bodyPr/>
                    <a:lstStyle/>
                    <a:p>
                      <a:endParaRPr lang="en-GB" dirty="0"/>
                    </a:p>
                    <a:p>
                      <a:r>
                        <a:rPr lang="en-GB" dirty="0"/>
                        <a:t>PP A8</a:t>
                      </a:r>
                    </a:p>
                  </a:txBody>
                  <a:tcPr/>
                </a:tc>
                <a:tc>
                  <a:txBody>
                    <a:bodyPr/>
                    <a:lstStyle/>
                    <a:p>
                      <a:pPr algn="ctr" fontAlgn="ctr"/>
                      <a:r>
                        <a:rPr lang="en-GB" sz="1800" b="0" i="0" u="none" strike="noStrike">
                          <a:solidFill>
                            <a:srgbClr val="000000"/>
                          </a:solidFill>
                          <a:effectLst/>
                          <a:latin typeface="Calibri" panose="020F0502020204030204" pitchFamily="34" charset="0"/>
                        </a:rPr>
                        <a:t>44.43</a:t>
                      </a:r>
                    </a:p>
                  </a:txBody>
                  <a:tcPr marL="9525" marR="9525" marT="9525" anchor="ctr"/>
                </a:tc>
                <a:tc>
                  <a:txBody>
                    <a:bodyPr/>
                    <a:lstStyle/>
                    <a:p>
                      <a:pPr algn="ctr" fontAlgn="ctr"/>
                      <a:r>
                        <a:rPr lang="en-GB" sz="1800" b="0" i="0" u="none" strike="noStrike">
                          <a:solidFill>
                            <a:srgbClr val="000000"/>
                          </a:solidFill>
                          <a:effectLst/>
                          <a:latin typeface="Calibri" panose="020F0502020204030204" pitchFamily="34" charset="0"/>
                        </a:rPr>
                        <a:t>43.07</a:t>
                      </a:r>
                    </a:p>
                  </a:txBody>
                  <a:tcPr marL="9525" marR="9525" marT="9525" anchor="ctr"/>
                </a:tc>
                <a:tc>
                  <a:txBody>
                    <a:bodyPr/>
                    <a:lstStyle/>
                    <a:p>
                      <a:pPr algn="ctr" fontAlgn="ctr"/>
                      <a:r>
                        <a:rPr lang="en-GB" sz="1800" b="0" i="0" u="none" strike="noStrike" dirty="0">
                          <a:solidFill>
                            <a:srgbClr val="000000"/>
                          </a:solidFill>
                          <a:effectLst/>
                          <a:latin typeface="Calibri" panose="020F0502020204030204" pitchFamily="34" charset="0"/>
                        </a:rPr>
                        <a:t>42.00</a:t>
                      </a:r>
                    </a:p>
                  </a:txBody>
                  <a:tcPr marL="9525" marR="9525" marT="9525" anchor="ctr"/>
                </a:tc>
                <a:tc>
                  <a:txBody>
                    <a:bodyPr/>
                    <a:lstStyle/>
                    <a:p>
                      <a:pPr algn="ctr" fontAlgn="ctr"/>
                      <a:r>
                        <a:rPr lang="en-GB" sz="1800" b="0" i="0" u="none" strike="noStrike" dirty="0">
                          <a:solidFill>
                            <a:srgbClr val="000000"/>
                          </a:solidFill>
                          <a:effectLst/>
                          <a:latin typeface="Calibri" panose="020F0502020204030204" pitchFamily="34" charset="0"/>
                        </a:rPr>
                        <a:t>37.8</a:t>
                      </a:r>
                    </a:p>
                  </a:txBody>
                  <a:tcPr marL="9525" marR="9525" marT="9525" anchor="ctr"/>
                </a:tc>
                <a:extLst>
                  <a:ext uri="{0D108BD9-81ED-4DB2-BD59-A6C34878D82A}">
                    <a16:rowId xmlns:a16="http://schemas.microsoft.com/office/drawing/2014/main" val="338820002"/>
                  </a:ext>
                </a:extLst>
              </a:tr>
              <a:tr h="825339">
                <a:tc>
                  <a:txBody>
                    <a:bodyPr/>
                    <a:lstStyle/>
                    <a:p>
                      <a:endParaRPr lang="en-GB" dirty="0"/>
                    </a:p>
                    <a:p>
                      <a:r>
                        <a:rPr lang="en-GB" dirty="0"/>
                        <a:t>Suspensions </a:t>
                      </a:r>
                    </a:p>
                  </a:txBody>
                  <a:tcPr/>
                </a:tc>
                <a:tc>
                  <a:txBody>
                    <a:bodyPr/>
                    <a:lstStyle/>
                    <a:p>
                      <a:pPr algn="ctr" fontAlgn="b"/>
                      <a:r>
                        <a:rPr lang="en-GB" sz="1800" b="0" i="0" u="none" strike="noStrike" dirty="0">
                          <a:solidFill>
                            <a:srgbClr val="000000"/>
                          </a:solidFill>
                          <a:effectLst/>
                          <a:latin typeface="Calibri" panose="020F0502020204030204" pitchFamily="34" charset="0"/>
                        </a:rPr>
                        <a:t>25.5 days</a:t>
                      </a:r>
                    </a:p>
                  </a:txBody>
                  <a:tcPr marL="9525" marR="9525" marT="9525" anchor="b"/>
                </a:tc>
                <a:tc>
                  <a:txBody>
                    <a:bodyPr/>
                    <a:lstStyle/>
                    <a:p>
                      <a:pPr algn="ctr" fontAlgn="b"/>
                      <a:r>
                        <a:rPr lang="en-GB" sz="1800" b="0" i="0" u="none" strike="noStrike" dirty="0">
                          <a:solidFill>
                            <a:srgbClr val="000000"/>
                          </a:solidFill>
                          <a:effectLst/>
                          <a:latin typeface="Calibri" panose="020F0502020204030204" pitchFamily="34" charset="0"/>
                        </a:rPr>
                        <a:t>28.5 days</a:t>
                      </a:r>
                    </a:p>
                  </a:txBody>
                  <a:tcPr marL="9525" marR="9525" marT="9525" anchor="b"/>
                </a:tc>
                <a:tc>
                  <a:txBody>
                    <a:bodyPr/>
                    <a:lstStyle/>
                    <a:p>
                      <a:pPr algn="ctr" fontAlgn="b"/>
                      <a:r>
                        <a:rPr lang="en-GB" sz="1800" b="0" i="0" u="none" strike="noStrike" dirty="0">
                          <a:solidFill>
                            <a:srgbClr val="000000"/>
                          </a:solidFill>
                          <a:effectLst/>
                          <a:latin typeface="Calibri" panose="020F0502020204030204" pitchFamily="34" charset="0"/>
                        </a:rPr>
                        <a:t>23 days</a:t>
                      </a:r>
                    </a:p>
                  </a:txBody>
                  <a:tcPr marL="9525" marR="9525" marT="9525" anchor="b"/>
                </a:tc>
                <a:tc>
                  <a:txBody>
                    <a:bodyPr/>
                    <a:lstStyle/>
                    <a:p>
                      <a:pPr algn="ctr" fontAlgn="b"/>
                      <a:r>
                        <a:rPr lang="en-GB" sz="1800" b="0" i="0" u="none" strike="noStrike" dirty="0">
                          <a:solidFill>
                            <a:srgbClr val="000000"/>
                          </a:solidFill>
                          <a:effectLst/>
                          <a:latin typeface="Calibri" panose="020F0502020204030204" pitchFamily="34" charset="0"/>
                        </a:rPr>
                        <a:t>361 days (NF)</a:t>
                      </a:r>
                    </a:p>
                  </a:txBody>
                  <a:tcPr marL="9525" marR="9525" marT="9525" anchor="b"/>
                </a:tc>
                <a:extLst>
                  <a:ext uri="{0D108BD9-81ED-4DB2-BD59-A6C34878D82A}">
                    <a16:rowId xmlns:a16="http://schemas.microsoft.com/office/drawing/2014/main" val="3712547396"/>
                  </a:ext>
                </a:extLst>
              </a:tr>
            </a:tbl>
          </a:graphicData>
        </a:graphic>
      </p:graphicFrame>
    </p:spTree>
    <p:extLst>
      <p:ext uri="{BB962C8B-B14F-4D97-AF65-F5344CB8AC3E}">
        <p14:creationId xmlns:p14="http://schemas.microsoft.com/office/powerpoint/2010/main" val="327024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7105" y="-524313"/>
            <a:ext cx="6363279" cy="1960157"/>
          </a:xfrm>
        </p:spPr>
        <p:txBody>
          <a:bodyPr vert="horz" lIns="91440" tIns="45720" rIns="91440" bIns="45720" rtlCol="0" anchor="ctr">
            <a:normAutofit/>
          </a:bodyPr>
          <a:lstStyle/>
          <a:p>
            <a:pPr algn="l"/>
            <a:r>
              <a:rPr lang="en-US" sz="4000" kern="1200" dirty="0">
                <a:latin typeface="+mj-lt"/>
                <a:ea typeface="+mj-ea"/>
                <a:cs typeface="+mj-cs"/>
              </a:rPr>
              <a:t>Identifying the impact</a:t>
            </a:r>
          </a:p>
        </p:txBody>
      </p:sp>
      <p:pic>
        <p:nvPicPr>
          <p:cNvPr id="6" name="Picture 5">
            <a:extLst>
              <a:ext uri="{FF2B5EF4-FFF2-40B4-BE49-F238E27FC236}">
                <a16:creationId xmlns:a16="http://schemas.microsoft.com/office/drawing/2014/main" id="{AAA63B4E-0582-1B04-B834-4C3AEFE72562}"/>
              </a:ext>
            </a:extLst>
          </p:cNvPr>
          <p:cNvPicPr>
            <a:picLocks noChangeAspect="1"/>
          </p:cNvPicPr>
          <p:nvPr/>
        </p:nvPicPr>
        <p:blipFill rotWithShape="1">
          <a:blip r:embed="rId3"/>
          <a:srcRect r="-4" b="9852"/>
          <a:stretch/>
        </p:blipFill>
        <p:spPr>
          <a:xfrm>
            <a:off x="10004721" y="5169779"/>
            <a:ext cx="1934870" cy="174418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4" name="Picture 4" descr="Digital art of a red umbrella under the rain">
            <a:extLst>
              <a:ext uri="{FF2B5EF4-FFF2-40B4-BE49-F238E27FC236}">
                <a16:creationId xmlns:a16="http://schemas.microsoft.com/office/drawing/2014/main" id="{269AE7AC-962B-F654-99F3-47031CFCEA9B}"/>
              </a:ext>
            </a:extLst>
          </p:cNvPr>
          <p:cNvPicPr>
            <a:picLocks noChangeAspect="1"/>
          </p:cNvPicPr>
          <p:nvPr/>
        </p:nvPicPr>
        <p:blipFill rotWithShape="1">
          <a:blip r:embed="rId4"/>
          <a:srcRect l="3533" r="23353" b="1"/>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Subtitle 2"/>
          <p:cNvSpPr>
            <a:spLocks noGrp="1"/>
          </p:cNvSpPr>
          <p:nvPr>
            <p:ph type="subTitle" idx="1"/>
          </p:nvPr>
        </p:nvSpPr>
        <p:spPr>
          <a:xfrm>
            <a:off x="7617897" y="921426"/>
            <a:ext cx="4321694" cy="2195515"/>
          </a:xfrm>
        </p:spPr>
        <p:txBody>
          <a:bodyPr vert="horz" lIns="91440" tIns="45720" rIns="91440" bIns="45720" rtlCol="0" anchor="t">
            <a:noAutofit/>
          </a:bodyPr>
          <a:lstStyle/>
          <a:p>
            <a:pPr marL="342900" indent="-228600" algn="l">
              <a:buFont typeface="Arial" panose="020B0604020202020204" pitchFamily="34" charset="0"/>
              <a:buChar char="•"/>
            </a:pPr>
            <a:endParaRPr lang="en-US" sz="1800" b="1" i="1" dirty="0">
              <a:cs typeface="Calibri"/>
            </a:endParaRPr>
          </a:p>
          <a:p>
            <a:pPr indent="-228600" algn="l">
              <a:buFont typeface="Arial" panose="020B0604020202020204" pitchFamily="34" charset="0"/>
              <a:buChar char="•"/>
            </a:pPr>
            <a:endParaRPr lang="en-US" sz="1800" dirty="0">
              <a:cs typeface="Calibri"/>
            </a:endParaRPr>
          </a:p>
          <a:p>
            <a:pPr indent="-228600" algn="l">
              <a:buChar char="•"/>
            </a:pPr>
            <a:endParaRPr lang="en-US" sz="1800" dirty="0">
              <a:cs typeface="Calibri"/>
            </a:endParaRPr>
          </a:p>
          <a:p>
            <a:pPr indent="-228600" algn="l">
              <a:buFont typeface="Arial" panose="020B0604020202020204" pitchFamily="34" charset="0"/>
              <a:buChar char="•"/>
            </a:pPr>
            <a:endParaRPr lang="en-US" sz="600" dirty="0"/>
          </a:p>
          <a:p>
            <a:pPr indent="-228600" algn="l">
              <a:buFont typeface="Arial" panose="020B0604020202020204" pitchFamily="34" charset="0"/>
              <a:buChar char="•"/>
            </a:pPr>
            <a:endParaRPr lang="en-US" sz="600" dirty="0"/>
          </a:p>
        </p:txBody>
      </p:sp>
      <p:graphicFrame>
        <p:nvGraphicFramePr>
          <p:cNvPr id="7" name="Table 7">
            <a:extLst>
              <a:ext uri="{FF2B5EF4-FFF2-40B4-BE49-F238E27FC236}">
                <a16:creationId xmlns:a16="http://schemas.microsoft.com/office/drawing/2014/main" id="{CC9016BD-9936-FE21-57B1-3F65D7EC4188}"/>
              </a:ext>
            </a:extLst>
          </p:cNvPr>
          <p:cNvGraphicFramePr>
            <a:graphicFrameLocks noGrp="1"/>
          </p:cNvGraphicFramePr>
          <p:nvPr>
            <p:extLst>
              <p:ext uri="{D42A27DB-BD31-4B8C-83A1-F6EECF244321}">
                <p14:modId xmlns:p14="http://schemas.microsoft.com/office/powerpoint/2010/main" val="192996512"/>
              </p:ext>
            </p:extLst>
          </p:nvPr>
        </p:nvGraphicFramePr>
        <p:xfrm>
          <a:off x="6446473" y="921426"/>
          <a:ext cx="5342487" cy="3380280"/>
        </p:xfrm>
        <a:graphic>
          <a:graphicData uri="http://schemas.openxmlformats.org/drawingml/2006/table">
            <a:tbl>
              <a:tblPr firstRow="1" bandRow="1">
                <a:tableStyleId>{5C22544A-7EE6-4342-B048-85BDC9FD1C3A}</a:tableStyleId>
              </a:tblPr>
              <a:tblGrid>
                <a:gridCol w="1780829">
                  <a:extLst>
                    <a:ext uri="{9D8B030D-6E8A-4147-A177-3AD203B41FA5}">
                      <a16:colId xmlns:a16="http://schemas.microsoft.com/office/drawing/2014/main" val="2351984499"/>
                    </a:ext>
                  </a:extLst>
                </a:gridCol>
                <a:gridCol w="1780829">
                  <a:extLst>
                    <a:ext uri="{9D8B030D-6E8A-4147-A177-3AD203B41FA5}">
                      <a16:colId xmlns:a16="http://schemas.microsoft.com/office/drawing/2014/main" val="2399323784"/>
                    </a:ext>
                  </a:extLst>
                </a:gridCol>
                <a:gridCol w="1780829">
                  <a:extLst>
                    <a:ext uri="{9D8B030D-6E8A-4147-A177-3AD203B41FA5}">
                      <a16:colId xmlns:a16="http://schemas.microsoft.com/office/drawing/2014/main" val="2377218927"/>
                    </a:ext>
                  </a:extLst>
                </a:gridCol>
              </a:tblGrid>
              <a:tr h="420024">
                <a:tc>
                  <a:txBody>
                    <a:bodyPr/>
                    <a:lstStyle/>
                    <a:p>
                      <a:r>
                        <a:rPr lang="en-GB" dirty="0"/>
                        <a:t>Area</a:t>
                      </a:r>
                    </a:p>
                  </a:txBody>
                  <a:tcPr/>
                </a:tc>
                <a:tc>
                  <a:txBody>
                    <a:bodyPr/>
                    <a:lstStyle/>
                    <a:p>
                      <a:r>
                        <a:rPr lang="en-GB" dirty="0"/>
                        <a:t>    2018/2019</a:t>
                      </a:r>
                    </a:p>
                  </a:txBody>
                  <a:tcPr/>
                </a:tc>
                <a:tc>
                  <a:txBody>
                    <a:bodyPr/>
                    <a:lstStyle/>
                    <a:p>
                      <a:r>
                        <a:rPr lang="en-GB" dirty="0"/>
                        <a:t>    2021/2022</a:t>
                      </a:r>
                    </a:p>
                  </a:txBody>
                  <a:tcPr/>
                </a:tc>
                <a:extLst>
                  <a:ext uri="{0D108BD9-81ED-4DB2-BD59-A6C34878D82A}">
                    <a16:rowId xmlns:a16="http://schemas.microsoft.com/office/drawing/2014/main" val="805898612"/>
                  </a:ext>
                </a:extLst>
              </a:tr>
              <a:tr h="420024">
                <a:tc>
                  <a:txBody>
                    <a:bodyPr/>
                    <a:lstStyle/>
                    <a:p>
                      <a:r>
                        <a:rPr lang="en-GB" dirty="0"/>
                        <a:t>Attendance</a:t>
                      </a:r>
                    </a:p>
                  </a:txBody>
                  <a:tcPr/>
                </a:tc>
                <a:tc>
                  <a:txBody>
                    <a:bodyPr/>
                    <a:lstStyle/>
                    <a:p>
                      <a:pPr algn="ctr" fontAlgn="b"/>
                      <a:r>
                        <a:rPr lang="en-GB" sz="1800" b="0" i="0" u="none" strike="noStrike" dirty="0">
                          <a:solidFill>
                            <a:srgbClr val="000000"/>
                          </a:solidFill>
                          <a:effectLst/>
                          <a:latin typeface="Calibri" panose="020F0502020204030204" pitchFamily="34" charset="0"/>
                        </a:rPr>
                        <a:t>95.61%</a:t>
                      </a:r>
                    </a:p>
                  </a:txBody>
                  <a:tcPr marL="9525" marR="9525" marT="9525" anchor="b"/>
                </a:tc>
                <a:tc>
                  <a:txBody>
                    <a:bodyPr/>
                    <a:lstStyle/>
                    <a:p>
                      <a:pPr algn="ctr" fontAlgn="b"/>
                      <a:r>
                        <a:rPr lang="en-GB" sz="1800" b="0" i="0" u="none" strike="noStrike" dirty="0">
                          <a:solidFill>
                            <a:srgbClr val="000000"/>
                          </a:solidFill>
                          <a:effectLst/>
                          <a:latin typeface="Calibri" panose="020F0502020204030204" pitchFamily="34" charset="0"/>
                        </a:rPr>
                        <a:t>91.44%</a:t>
                      </a:r>
                    </a:p>
                  </a:txBody>
                  <a:tcPr marL="9525" marR="9525" marT="9525" anchor="b"/>
                </a:tc>
                <a:extLst>
                  <a:ext uri="{0D108BD9-81ED-4DB2-BD59-A6C34878D82A}">
                    <a16:rowId xmlns:a16="http://schemas.microsoft.com/office/drawing/2014/main" val="3828025336"/>
                  </a:ext>
                </a:extLst>
              </a:tr>
              <a:tr h="420024">
                <a:tc>
                  <a:txBody>
                    <a:bodyPr/>
                    <a:lstStyle/>
                    <a:p>
                      <a:r>
                        <a:rPr lang="en-GB" dirty="0"/>
                        <a:t>PP Attendance</a:t>
                      </a:r>
                    </a:p>
                  </a:txBody>
                  <a:tcPr/>
                </a:tc>
                <a:tc>
                  <a:txBody>
                    <a:bodyPr/>
                    <a:lstStyle/>
                    <a:p>
                      <a:pPr algn="ctr" fontAlgn="b"/>
                      <a:r>
                        <a:rPr lang="en-GB" sz="1800" b="0" i="0" u="none" strike="noStrike">
                          <a:solidFill>
                            <a:srgbClr val="000000"/>
                          </a:solidFill>
                          <a:effectLst/>
                          <a:latin typeface="Calibri" panose="020F0502020204030204" pitchFamily="34" charset="0"/>
                        </a:rPr>
                        <a:t>93.50%</a:t>
                      </a:r>
                    </a:p>
                  </a:txBody>
                  <a:tcPr marL="9525" marR="9525" marT="9525" anchor="b"/>
                </a:tc>
                <a:tc>
                  <a:txBody>
                    <a:bodyPr/>
                    <a:lstStyle/>
                    <a:p>
                      <a:pPr algn="ctr" fontAlgn="b"/>
                      <a:r>
                        <a:rPr lang="en-GB" sz="1800" b="0" i="0" u="none" strike="noStrike">
                          <a:solidFill>
                            <a:srgbClr val="000000"/>
                          </a:solidFill>
                          <a:effectLst/>
                          <a:latin typeface="Calibri" panose="020F0502020204030204" pitchFamily="34" charset="0"/>
                        </a:rPr>
                        <a:t>88.01%</a:t>
                      </a:r>
                    </a:p>
                  </a:txBody>
                  <a:tcPr marL="9525" marR="9525" marT="9525" anchor="b"/>
                </a:tc>
                <a:extLst>
                  <a:ext uri="{0D108BD9-81ED-4DB2-BD59-A6C34878D82A}">
                    <a16:rowId xmlns:a16="http://schemas.microsoft.com/office/drawing/2014/main" val="1694267285"/>
                  </a:ext>
                </a:extLst>
              </a:tr>
              <a:tr h="420024">
                <a:tc>
                  <a:txBody>
                    <a:bodyPr/>
                    <a:lstStyle/>
                    <a:p>
                      <a:r>
                        <a:rPr lang="en-GB"/>
                        <a:t>PP A8</a:t>
                      </a:r>
                      <a:endParaRPr lang="en-GB" dirty="0"/>
                    </a:p>
                  </a:txBody>
                  <a:tcPr/>
                </a:tc>
                <a:tc>
                  <a:txBody>
                    <a:bodyPr/>
                    <a:lstStyle/>
                    <a:p>
                      <a:pPr algn="ctr" fontAlgn="ctr"/>
                      <a:r>
                        <a:rPr lang="en-GB" sz="1800" b="0" i="0" u="none" strike="noStrike" dirty="0">
                          <a:solidFill>
                            <a:srgbClr val="000000"/>
                          </a:solidFill>
                          <a:effectLst/>
                          <a:latin typeface="Calibri" panose="020F0502020204030204" pitchFamily="34" charset="0"/>
                        </a:rPr>
                        <a:t>44.43</a:t>
                      </a:r>
                    </a:p>
                  </a:txBody>
                  <a:tcPr marL="9525" marR="9525" marT="9525" anchor="ctr"/>
                </a:tc>
                <a:tc>
                  <a:txBody>
                    <a:bodyPr/>
                    <a:lstStyle/>
                    <a:p>
                      <a:pPr algn="ctr" fontAlgn="ctr"/>
                      <a:r>
                        <a:rPr lang="en-GB" sz="1800" b="0" i="0" u="none" strike="noStrike">
                          <a:solidFill>
                            <a:srgbClr val="000000"/>
                          </a:solidFill>
                          <a:effectLst/>
                          <a:latin typeface="Calibri" panose="020F0502020204030204" pitchFamily="34" charset="0"/>
                        </a:rPr>
                        <a:t>43.07</a:t>
                      </a:r>
                    </a:p>
                  </a:txBody>
                  <a:tcPr marL="9525" marR="9525" marT="9525" anchor="ctr"/>
                </a:tc>
                <a:extLst>
                  <a:ext uri="{0D108BD9-81ED-4DB2-BD59-A6C34878D82A}">
                    <a16:rowId xmlns:a16="http://schemas.microsoft.com/office/drawing/2014/main" val="338820002"/>
                  </a:ext>
                </a:extLst>
              </a:tr>
              <a:tr h="441297">
                <a:tc>
                  <a:txBody>
                    <a:bodyPr/>
                    <a:lstStyle/>
                    <a:p>
                      <a:r>
                        <a:rPr lang="en-GB" dirty="0"/>
                        <a:t>Average Reading SATS</a:t>
                      </a:r>
                    </a:p>
                  </a:txBody>
                  <a:tcPr/>
                </a:tc>
                <a:tc>
                  <a:txBody>
                    <a:bodyPr/>
                    <a:lstStyle/>
                    <a:p>
                      <a:pPr algn="ctr" fontAlgn="b"/>
                      <a:r>
                        <a:rPr lang="en-GB" sz="1800" b="0" i="0" u="none" strike="noStrike" dirty="0">
                          <a:solidFill>
                            <a:srgbClr val="000000"/>
                          </a:solidFill>
                          <a:effectLst/>
                          <a:latin typeface="Calibri" panose="020F0502020204030204" pitchFamily="34" charset="0"/>
                        </a:rPr>
                        <a:t>107</a:t>
                      </a:r>
                    </a:p>
                  </a:txBody>
                  <a:tcPr marL="9525" marR="9525" marT="9525" anchor="b"/>
                </a:tc>
                <a:tc>
                  <a:txBody>
                    <a:bodyPr/>
                    <a:lstStyle/>
                    <a:p>
                      <a:pPr algn="ctr" fontAlgn="b"/>
                      <a:r>
                        <a:rPr lang="en-GB" sz="1800" b="0" i="0" u="none" strike="noStrike" dirty="0">
                          <a:solidFill>
                            <a:srgbClr val="000000"/>
                          </a:solidFill>
                          <a:effectLst/>
                          <a:latin typeface="Calibri" panose="020F0502020204030204" pitchFamily="34" charset="0"/>
                        </a:rPr>
                        <a:t>105</a:t>
                      </a:r>
                    </a:p>
                  </a:txBody>
                  <a:tcPr marL="9525" marR="9525" marT="9525" anchor="b"/>
                </a:tc>
                <a:extLst>
                  <a:ext uri="{0D108BD9-81ED-4DB2-BD59-A6C34878D82A}">
                    <a16:rowId xmlns:a16="http://schemas.microsoft.com/office/drawing/2014/main" val="272602256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Average Maths SATS</a:t>
                      </a:r>
                    </a:p>
                  </a:txBody>
                  <a:tcPr/>
                </a:tc>
                <a:tc>
                  <a:txBody>
                    <a:bodyPr/>
                    <a:lstStyle/>
                    <a:p>
                      <a:pPr algn="ctr" fontAlgn="b"/>
                      <a:r>
                        <a:rPr lang="en-GB" sz="1800" b="0" i="0" u="none" strike="noStrike" dirty="0">
                          <a:solidFill>
                            <a:srgbClr val="000000"/>
                          </a:solidFill>
                          <a:effectLst/>
                          <a:latin typeface="Calibri" panose="020F0502020204030204" pitchFamily="34" charset="0"/>
                        </a:rPr>
                        <a:t>107</a:t>
                      </a:r>
                    </a:p>
                  </a:txBody>
                  <a:tcPr marL="9525" marR="9525" marT="9525" anchor="b"/>
                </a:tc>
                <a:tc>
                  <a:txBody>
                    <a:bodyPr/>
                    <a:lstStyle/>
                    <a:p>
                      <a:pPr algn="ctr" fontAlgn="b"/>
                      <a:r>
                        <a:rPr lang="en-GB" sz="1800" b="0" i="0" u="none" strike="noStrike" dirty="0">
                          <a:solidFill>
                            <a:srgbClr val="000000"/>
                          </a:solidFill>
                          <a:effectLst/>
                          <a:latin typeface="Calibri" panose="020F0502020204030204" pitchFamily="34" charset="0"/>
                        </a:rPr>
                        <a:t>104</a:t>
                      </a:r>
                    </a:p>
                  </a:txBody>
                  <a:tcPr marL="9525" marR="9525" marT="9525" anchor="b"/>
                </a:tc>
                <a:extLst>
                  <a:ext uri="{0D108BD9-81ED-4DB2-BD59-A6C34878D82A}">
                    <a16:rowId xmlns:a16="http://schemas.microsoft.com/office/drawing/2014/main" val="820278310"/>
                  </a:ext>
                </a:extLst>
              </a:tr>
              <a:tr h="420024">
                <a:tc>
                  <a:txBody>
                    <a:bodyPr/>
                    <a:lstStyle/>
                    <a:p>
                      <a:r>
                        <a:rPr lang="en-GB" dirty="0"/>
                        <a:t>Suspensions </a:t>
                      </a:r>
                    </a:p>
                  </a:txBody>
                  <a:tcPr/>
                </a:tc>
                <a:tc>
                  <a:txBody>
                    <a:bodyPr/>
                    <a:lstStyle/>
                    <a:p>
                      <a:pPr algn="ctr" fontAlgn="b"/>
                      <a:r>
                        <a:rPr lang="en-GB" sz="1800" b="0" i="0" u="none" strike="noStrike" dirty="0">
                          <a:solidFill>
                            <a:srgbClr val="000000"/>
                          </a:solidFill>
                          <a:effectLst/>
                          <a:latin typeface="Calibri" panose="020F0502020204030204" pitchFamily="34" charset="0"/>
                        </a:rPr>
                        <a:t>25.5 days</a:t>
                      </a:r>
                    </a:p>
                  </a:txBody>
                  <a:tcPr marL="9525" marR="9525" marT="9525" anchor="b"/>
                </a:tc>
                <a:tc>
                  <a:txBody>
                    <a:bodyPr/>
                    <a:lstStyle/>
                    <a:p>
                      <a:pPr algn="ctr" fontAlgn="b"/>
                      <a:r>
                        <a:rPr lang="en-GB" sz="1800" b="0" i="0" u="none" strike="noStrike" dirty="0">
                          <a:solidFill>
                            <a:srgbClr val="000000"/>
                          </a:solidFill>
                          <a:effectLst/>
                          <a:latin typeface="Calibri" panose="020F0502020204030204" pitchFamily="34" charset="0"/>
                        </a:rPr>
                        <a:t>28.5 days</a:t>
                      </a:r>
                    </a:p>
                  </a:txBody>
                  <a:tcPr marL="9525" marR="9525" marT="9525" anchor="b"/>
                </a:tc>
                <a:extLst>
                  <a:ext uri="{0D108BD9-81ED-4DB2-BD59-A6C34878D82A}">
                    <a16:rowId xmlns:a16="http://schemas.microsoft.com/office/drawing/2014/main" val="3712547396"/>
                  </a:ext>
                </a:extLst>
              </a:tr>
            </a:tbl>
          </a:graphicData>
        </a:graphic>
      </p:graphicFrame>
    </p:spTree>
    <p:extLst>
      <p:ext uri="{BB962C8B-B14F-4D97-AF65-F5344CB8AC3E}">
        <p14:creationId xmlns:p14="http://schemas.microsoft.com/office/powerpoint/2010/main" val="3695669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1D3E8CC-12B0-485C-5B91-33F59F4F717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865679" y="457200"/>
            <a:ext cx="8460641"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621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7105" y="-524313"/>
            <a:ext cx="6363279" cy="1960157"/>
          </a:xfrm>
        </p:spPr>
        <p:txBody>
          <a:bodyPr vert="horz" lIns="91440" tIns="45720" rIns="91440" bIns="45720" rtlCol="0" anchor="ctr">
            <a:normAutofit/>
          </a:bodyPr>
          <a:lstStyle/>
          <a:p>
            <a:pPr algn="l"/>
            <a:r>
              <a:rPr lang="en-US" sz="4000" dirty="0"/>
              <a:t>Implementation</a:t>
            </a:r>
            <a:endParaRPr lang="en-US" sz="4000" kern="1200" dirty="0">
              <a:latin typeface="+mj-lt"/>
              <a:ea typeface="+mj-ea"/>
              <a:cs typeface="+mj-cs"/>
            </a:endParaRPr>
          </a:p>
        </p:txBody>
      </p:sp>
      <p:pic>
        <p:nvPicPr>
          <p:cNvPr id="6" name="Picture 5">
            <a:extLst>
              <a:ext uri="{FF2B5EF4-FFF2-40B4-BE49-F238E27FC236}">
                <a16:creationId xmlns:a16="http://schemas.microsoft.com/office/drawing/2014/main" id="{AAA63B4E-0582-1B04-B834-4C3AEFE72562}"/>
              </a:ext>
            </a:extLst>
          </p:cNvPr>
          <p:cNvPicPr>
            <a:picLocks noChangeAspect="1"/>
          </p:cNvPicPr>
          <p:nvPr/>
        </p:nvPicPr>
        <p:blipFill rotWithShape="1">
          <a:blip r:embed="rId3"/>
          <a:srcRect r="-4" b="9852"/>
          <a:stretch/>
        </p:blipFill>
        <p:spPr>
          <a:xfrm>
            <a:off x="5715012" y="1237069"/>
            <a:ext cx="1934870" cy="174418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4" name="Picture 4" descr="Digital art of a red umbrella under the rain">
            <a:extLst>
              <a:ext uri="{FF2B5EF4-FFF2-40B4-BE49-F238E27FC236}">
                <a16:creationId xmlns:a16="http://schemas.microsoft.com/office/drawing/2014/main" id="{269AE7AC-962B-F654-99F3-47031CFCEA9B}"/>
              </a:ext>
            </a:extLst>
          </p:cNvPr>
          <p:cNvPicPr>
            <a:picLocks noChangeAspect="1"/>
          </p:cNvPicPr>
          <p:nvPr/>
        </p:nvPicPr>
        <p:blipFill rotWithShape="1">
          <a:blip r:embed="rId4"/>
          <a:srcRect l="3533" r="23353" b="1"/>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Subtitle 2"/>
          <p:cNvSpPr>
            <a:spLocks noGrp="1"/>
          </p:cNvSpPr>
          <p:nvPr>
            <p:ph type="subTitle" idx="1"/>
          </p:nvPr>
        </p:nvSpPr>
        <p:spPr>
          <a:xfrm>
            <a:off x="7617897" y="921426"/>
            <a:ext cx="4321694" cy="2195515"/>
          </a:xfrm>
        </p:spPr>
        <p:txBody>
          <a:bodyPr vert="horz" lIns="91440" tIns="45720" rIns="91440" bIns="45720" rtlCol="0" anchor="t">
            <a:noAutofit/>
          </a:bodyPr>
          <a:lstStyle/>
          <a:p>
            <a:pPr marL="342900" indent="-228600" algn="l">
              <a:buFont typeface="Arial" panose="020B0604020202020204" pitchFamily="34" charset="0"/>
              <a:buChar char="•"/>
            </a:pPr>
            <a:endParaRPr lang="en-US" sz="1800" b="1" i="1" dirty="0">
              <a:cs typeface="Calibri"/>
            </a:endParaRPr>
          </a:p>
          <a:p>
            <a:pPr indent="-228600" algn="l">
              <a:buFont typeface="Arial" panose="020B0604020202020204" pitchFamily="34" charset="0"/>
              <a:buChar char="•"/>
            </a:pPr>
            <a:endParaRPr lang="en-US" sz="1800" dirty="0">
              <a:cs typeface="Calibri"/>
            </a:endParaRPr>
          </a:p>
          <a:p>
            <a:pPr indent="-228600" algn="l">
              <a:buChar char="•"/>
            </a:pPr>
            <a:endParaRPr lang="en-US" sz="1800" dirty="0">
              <a:cs typeface="Calibri"/>
            </a:endParaRPr>
          </a:p>
          <a:p>
            <a:pPr indent="-228600" algn="l">
              <a:buFont typeface="Arial" panose="020B0604020202020204" pitchFamily="34" charset="0"/>
              <a:buChar char="•"/>
            </a:pPr>
            <a:endParaRPr lang="en-US" sz="600" dirty="0"/>
          </a:p>
          <a:p>
            <a:pPr indent="-228600" algn="l">
              <a:buFont typeface="Arial" panose="020B0604020202020204" pitchFamily="34" charset="0"/>
              <a:buChar char="•"/>
            </a:pPr>
            <a:endParaRPr lang="en-US" sz="600" dirty="0"/>
          </a:p>
        </p:txBody>
      </p:sp>
      <p:sp>
        <p:nvSpPr>
          <p:cNvPr id="8" name="TextBox 7">
            <a:extLst>
              <a:ext uri="{FF2B5EF4-FFF2-40B4-BE49-F238E27FC236}">
                <a16:creationId xmlns:a16="http://schemas.microsoft.com/office/drawing/2014/main" id="{BF22ABAA-181D-2E6B-61A8-D70CDF9D7298}"/>
              </a:ext>
            </a:extLst>
          </p:cNvPr>
          <p:cNvSpPr txBox="1"/>
          <p:nvPr/>
        </p:nvSpPr>
        <p:spPr>
          <a:xfrm>
            <a:off x="7949381" y="1799303"/>
            <a:ext cx="3805084" cy="3785652"/>
          </a:xfrm>
          <a:prstGeom prst="rect">
            <a:avLst/>
          </a:prstGeom>
          <a:noFill/>
        </p:spPr>
        <p:txBody>
          <a:bodyPr wrap="square" rtlCol="0">
            <a:spAutoFit/>
          </a:bodyPr>
          <a:lstStyle/>
          <a:p>
            <a:endParaRPr lang="en-GB" sz="2400" dirty="0"/>
          </a:p>
          <a:p>
            <a:pPr marL="285750" indent="-285750">
              <a:buFont typeface="Arial" panose="020B0604020202020204" pitchFamily="34" charset="0"/>
              <a:buChar char="•"/>
            </a:pPr>
            <a:r>
              <a:rPr lang="en-GB" sz="2400" dirty="0"/>
              <a:t>Core Skills</a:t>
            </a:r>
          </a:p>
          <a:p>
            <a:pPr marL="285750" indent="-285750">
              <a:buFont typeface="Arial" panose="020B0604020202020204" pitchFamily="34" charset="0"/>
              <a:buChar char="•"/>
            </a:pPr>
            <a:r>
              <a:rPr lang="en-GB" sz="2400" dirty="0"/>
              <a:t>The Bridge</a:t>
            </a:r>
          </a:p>
          <a:p>
            <a:pPr marL="285750" indent="-285750">
              <a:buFont typeface="Arial" panose="020B0604020202020204" pitchFamily="34" charset="0"/>
              <a:buChar char="•"/>
            </a:pPr>
            <a:r>
              <a:rPr lang="en-GB" sz="2400" dirty="0"/>
              <a:t>Academic Support</a:t>
            </a:r>
          </a:p>
          <a:p>
            <a:pPr marL="285750" indent="-285750">
              <a:buFont typeface="Arial" panose="020B0604020202020204" pitchFamily="34" charset="0"/>
              <a:buChar char="•"/>
            </a:pPr>
            <a:r>
              <a:rPr lang="en-GB" sz="2400" dirty="0"/>
              <a:t>National Tutoring Programme</a:t>
            </a:r>
          </a:p>
          <a:p>
            <a:pPr marL="285750" indent="-285750">
              <a:buFont typeface="Arial" panose="020B0604020202020204" pitchFamily="34" charset="0"/>
              <a:buChar char="•"/>
            </a:pPr>
            <a:r>
              <a:rPr lang="en-GB" sz="2400" dirty="0"/>
              <a:t>Reading AND Numeracy strategies</a:t>
            </a:r>
          </a:p>
          <a:p>
            <a:pPr marL="285750" indent="-285750">
              <a:buFont typeface="Arial" panose="020B0604020202020204" pitchFamily="34" charset="0"/>
              <a:buChar char="•"/>
            </a:pPr>
            <a:r>
              <a:rPr lang="en-GB" sz="2400" dirty="0"/>
              <a:t>Restorative system</a:t>
            </a:r>
          </a:p>
          <a:p>
            <a:pPr marL="285750" indent="-285750">
              <a:buFont typeface="Arial" panose="020B0604020202020204" pitchFamily="34" charset="0"/>
              <a:buChar char="•"/>
            </a:pPr>
            <a:r>
              <a:rPr lang="en-GB" sz="2400" dirty="0"/>
              <a:t>Pedagogical Strands</a:t>
            </a:r>
          </a:p>
        </p:txBody>
      </p:sp>
    </p:spTree>
    <p:extLst>
      <p:ext uri="{BB962C8B-B14F-4D97-AF65-F5344CB8AC3E}">
        <p14:creationId xmlns:p14="http://schemas.microsoft.com/office/powerpoint/2010/main" val="374473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7105" y="-524313"/>
            <a:ext cx="6363279" cy="1960157"/>
          </a:xfrm>
        </p:spPr>
        <p:txBody>
          <a:bodyPr vert="horz" lIns="91440" tIns="45720" rIns="91440" bIns="45720" rtlCol="0" anchor="ctr">
            <a:normAutofit/>
          </a:bodyPr>
          <a:lstStyle/>
          <a:p>
            <a:pPr algn="l"/>
            <a:r>
              <a:rPr lang="en-US" sz="4000" kern="1200" dirty="0">
                <a:latin typeface="+mj-lt"/>
                <a:ea typeface="+mj-ea"/>
                <a:cs typeface="+mj-cs"/>
              </a:rPr>
              <a:t>Addressing th</a:t>
            </a:r>
            <a:r>
              <a:rPr lang="en-US" sz="4000" dirty="0"/>
              <a:t>e ARE gap</a:t>
            </a:r>
            <a:endParaRPr lang="en-US" sz="4000" kern="1200" dirty="0">
              <a:latin typeface="+mj-lt"/>
              <a:ea typeface="+mj-ea"/>
              <a:cs typeface="+mj-cs"/>
            </a:endParaRPr>
          </a:p>
        </p:txBody>
      </p:sp>
      <p:pic>
        <p:nvPicPr>
          <p:cNvPr id="6" name="Picture 5">
            <a:extLst>
              <a:ext uri="{FF2B5EF4-FFF2-40B4-BE49-F238E27FC236}">
                <a16:creationId xmlns:a16="http://schemas.microsoft.com/office/drawing/2014/main" id="{AAA63B4E-0582-1B04-B834-4C3AEFE72562}"/>
              </a:ext>
            </a:extLst>
          </p:cNvPr>
          <p:cNvPicPr>
            <a:picLocks noChangeAspect="1"/>
          </p:cNvPicPr>
          <p:nvPr/>
        </p:nvPicPr>
        <p:blipFill rotWithShape="1">
          <a:blip r:embed="rId3"/>
          <a:srcRect r="-4" b="9852"/>
          <a:stretch/>
        </p:blipFill>
        <p:spPr>
          <a:xfrm>
            <a:off x="5715012" y="1237069"/>
            <a:ext cx="1934870" cy="174418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4" name="Picture 4" descr="Digital art of a red umbrella under the rain">
            <a:extLst>
              <a:ext uri="{FF2B5EF4-FFF2-40B4-BE49-F238E27FC236}">
                <a16:creationId xmlns:a16="http://schemas.microsoft.com/office/drawing/2014/main" id="{269AE7AC-962B-F654-99F3-47031CFCEA9B}"/>
              </a:ext>
            </a:extLst>
          </p:cNvPr>
          <p:cNvPicPr>
            <a:picLocks noChangeAspect="1"/>
          </p:cNvPicPr>
          <p:nvPr/>
        </p:nvPicPr>
        <p:blipFill rotWithShape="1">
          <a:blip r:embed="rId4"/>
          <a:srcRect l="3533" r="23353" b="1"/>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Subtitle 2"/>
          <p:cNvSpPr>
            <a:spLocks noGrp="1"/>
          </p:cNvSpPr>
          <p:nvPr>
            <p:ph type="subTitle" idx="1"/>
          </p:nvPr>
        </p:nvSpPr>
        <p:spPr>
          <a:xfrm>
            <a:off x="7617897" y="921426"/>
            <a:ext cx="4321694" cy="2195515"/>
          </a:xfrm>
        </p:spPr>
        <p:txBody>
          <a:bodyPr vert="horz" lIns="91440" tIns="45720" rIns="91440" bIns="45720" rtlCol="0" anchor="t">
            <a:noAutofit/>
          </a:bodyPr>
          <a:lstStyle/>
          <a:p>
            <a:pPr marL="342900" indent="-228600" algn="l">
              <a:buFont typeface="Arial" panose="020B0604020202020204" pitchFamily="34" charset="0"/>
              <a:buChar char="•"/>
            </a:pPr>
            <a:endParaRPr lang="en-US" sz="1800" b="1" i="1" dirty="0">
              <a:cs typeface="Calibri"/>
            </a:endParaRPr>
          </a:p>
          <a:p>
            <a:pPr indent="-228600" algn="l">
              <a:buFont typeface="Arial" panose="020B0604020202020204" pitchFamily="34" charset="0"/>
              <a:buChar char="•"/>
            </a:pPr>
            <a:endParaRPr lang="en-US" sz="600" dirty="0"/>
          </a:p>
          <a:p>
            <a:pPr indent="-228600" algn="l">
              <a:buFont typeface="Arial" panose="020B0604020202020204" pitchFamily="34" charset="0"/>
              <a:buChar char="•"/>
            </a:pPr>
            <a:endParaRPr lang="en-US" sz="600" dirty="0"/>
          </a:p>
        </p:txBody>
      </p:sp>
      <p:sp>
        <p:nvSpPr>
          <p:cNvPr id="5" name="TextBox 4">
            <a:extLst>
              <a:ext uri="{FF2B5EF4-FFF2-40B4-BE49-F238E27FC236}">
                <a16:creationId xmlns:a16="http://schemas.microsoft.com/office/drawing/2014/main" id="{D778CB17-CFC0-FD0C-C508-862CA2636674}"/>
              </a:ext>
            </a:extLst>
          </p:cNvPr>
          <p:cNvSpPr txBox="1"/>
          <p:nvPr/>
        </p:nvSpPr>
        <p:spPr>
          <a:xfrm>
            <a:off x="7949381" y="1237069"/>
            <a:ext cx="3760838" cy="4370427"/>
          </a:xfrm>
          <a:prstGeom prst="rect">
            <a:avLst/>
          </a:prstGeom>
          <a:noFill/>
        </p:spPr>
        <p:txBody>
          <a:bodyPr wrap="square" rtlCol="0">
            <a:spAutoFit/>
          </a:bodyPr>
          <a:lstStyle/>
          <a:p>
            <a:r>
              <a:rPr lang="en-GB" sz="2000" b="1" dirty="0"/>
              <a:t>Core Skills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Provision for students who are not secondary ready.</a:t>
            </a:r>
          </a:p>
          <a:p>
            <a:pPr marL="342900" indent="-342900">
              <a:buFont typeface="Arial" panose="020B0604020202020204" pitchFamily="34" charset="0"/>
              <a:buChar char="•"/>
            </a:pPr>
            <a:r>
              <a:rPr lang="en-GB" sz="2000" dirty="0"/>
              <a:t>6 hours over two weeks in Year 7 and 8</a:t>
            </a:r>
          </a:p>
          <a:p>
            <a:pPr marL="342900" indent="-342900">
              <a:buFont typeface="Arial" panose="020B0604020202020204" pitchFamily="34" charset="0"/>
              <a:buChar char="•"/>
            </a:pPr>
            <a:r>
              <a:rPr lang="en-GB" sz="2000" dirty="0"/>
              <a:t>Small group focus on numeracy and literacy</a:t>
            </a:r>
          </a:p>
          <a:p>
            <a:pPr marL="342900" indent="-342900">
              <a:buFont typeface="Arial" panose="020B0604020202020204" pitchFamily="34" charset="0"/>
              <a:buChar char="•"/>
            </a:pPr>
            <a:r>
              <a:rPr lang="en-GB" sz="2000" dirty="0"/>
              <a:t>Hybrid model for reintegration</a:t>
            </a:r>
          </a:p>
          <a:p>
            <a:pPr marL="342900" indent="-342900">
              <a:buFont typeface="Arial" panose="020B0604020202020204" pitchFamily="34" charset="0"/>
              <a:buChar char="•"/>
            </a:pPr>
            <a:r>
              <a:rPr lang="en-GB" sz="2000" dirty="0"/>
              <a:t>Reviewed when students make their GCSE subject choices. The majority opt to continue.</a:t>
            </a:r>
          </a:p>
          <a:p>
            <a:pPr marL="342900" indent="-34290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390949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7105" y="-524313"/>
            <a:ext cx="6363279" cy="1960157"/>
          </a:xfrm>
        </p:spPr>
        <p:txBody>
          <a:bodyPr vert="horz" lIns="91440" tIns="45720" rIns="91440" bIns="45720" rtlCol="0" anchor="ctr">
            <a:normAutofit/>
          </a:bodyPr>
          <a:lstStyle/>
          <a:p>
            <a:pPr algn="l"/>
            <a:r>
              <a:rPr lang="en-US" sz="4000" dirty="0"/>
              <a:t>Addressing lost learning</a:t>
            </a:r>
            <a:r>
              <a:rPr lang="en-US" sz="4000" kern="1200" dirty="0">
                <a:latin typeface="+mj-lt"/>
                <a:ea typeface="+mj-ea"/>
                <a:cs typeface="+mj-cs"/>
              </a:rPr>
              <a:t> </a:t>
            </a:r>
          </a:p>
        </p:txBody>
      </p:sp>
      <p:pic>
        <p:nvPicPr>
          <p:cNvPr id="6" name="Picture 5">
            <a:extLst>
              <a:ext uri="{FF2B5EF4-FFF2-40B4-BE49-F238E27FC236}">
                <a16:creationId xmlns:a16="http://schemas.microsoft.com/office/drawing/2014/main" id="{AAA63B4E-0582-1B04-B834-4C3AEFE72562}"/>
              </a:ext>
            </a:extLst>
          </p:cNvPr>
          <p:cNvPicPr>
            <a:picLocks noChangeAspect="1"/>
          </p:cNvPicPr>
          <p:nvPr/>
        </p:nvPicPr>
        <p:blipFill rotWithShape="1">
          <a:blip r:embed="rId3"/>
          <a:srcRect r="-4" b="9852"/>
          <a:stretch/>
        </p:blipFill>
        <p:spPr>
          <a:xfrm>
            <a:off x="5715012" y="1237069"/>
            <a:ext cx="1934870" cy="174418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4" name="Picture 4" descr="Digital art of a red umbrella under the rain">
            <a:extLst>
              <a:ext uri="{FF2B5EF4-FFF2-40B4-BE49-F238E27FC236}">
                <a16:creationId xmlns:a16="http://schemas.microsoft.com/office/drawing/2014/main" id="{269AE7AC-962B-F654-99F3-47031CFCEA9B}"/>
              </a:ext>
            </a:extLst>
          </p:cNvPr>
          <p:cNvPicPr>
            <a:picLocks noChangeAspect="1"/>
          </p:cNvPicPr>
          <p:nvPr/>
        </p:nvPicPr>
        <p:blipFill rotWithShape="1">
          <a:blip r:embed="rId4"/>
          <a:srcRect l="3533" r="23353" b="1"/>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Subtitle 2"/>
          <p:cNvSpPr>
            <a:spLocks noGrp="1"/>
          </p:cNvSpPr>
          <p:nvPr>
            <p:ph type="subTitle" idx="1"/>
          </p:nvPr>
        </p:nvSpPr>
        <p:spPr>
          <a:xfrm>
            <a:off x="7617897" y="921426"/>
            <a:ext cx="4321694" cy="2195515"/>
          </a:xfrm>
        </p:spPr>
        <p:txBody>
          <a:bodyPr vert="horz" lIns="91440" tIns="45720" rIns="91440" bIns="45720" rtlCol="0" anchor="t">
            <a:noAutofit/>
          </a:bodyPr>
          <a:lstStyle/>
          <a:p>
            <a:pPr marL="342900" indent="-228600" algn="l">
              <a:buFont typeface="Arial" panose="020B0604020202020204" pitchFamily="34" charset="0"/>
              <a:buChar char="•"/>
            </a:pPr>
            <a:endParaRPr lang="en-US" sz="1800" b="1" i="1" dirty="0">
              <a:cs typeface="Calibri"/>
            </a:endParaRPr>
          </a:p>
          <a:p>
            <a:pPr indent="-228600" algn="l">
              <a:buFont typeface="Arial" panose="020B0604020202020204" pitchFamily="34" charset="0"/>
              <a:buChar char="•"/>
            </a:pPr>
            <a:endParaRPr lang="en-US" sz="600" dirty="0"/>
          </a:p>
          <a:p>
            <a:pPr indent="-228600" algn="l">
              <a:buFont typeface="Arial" panose="020B0604020202020204" pitchFamily="34" charset="0"/>
              <a:buChar char="•"/>
            </a:pPr>
            <a:endParaRPr lang="en-US" sz="600" dirty="0"/>
          </a:p>
        </p:txBody>
      </p:sp>
      <p:sp>
        <p:nvSpPr>
          <p:cNvPr id="5" name="TextBox 4">
            <a:extLst>
              <a:ext uri="{FF2B5EF4-FFF2-40B4-BE49-F238E27FC236}">
                <a16:creationId xmlns:a16="http://schemas.microsoft.com/office/drawing/2014/main" id="{D778CB17-CFC0-FD0C-C508-862CA2636674}"/>
              </a:ext>
            </a:extLst>
          </p:cNvPr>
          <p:cNvSpPr txBox="1"/>
          <p:nvPr/>
        </p:nvSpPr>
        <p:spPr>
          <a:xfrm>
            <a:off x="7961351" y="710598"/>
            <a:ext cx="3760838" cy="6309420"/>
          </a:xfrm>
          <a:prstGeom prst="rect">
            <a:avLst/>
          </a:prstGeom>
          <a:noFill/>
        </p:spPr>
        <p:txBody>
          <a:bodyPr wrap="square" rtlCol="0">
            <a:spAutoFit/>
          </a:bodyPr>
          <a:lstStyle/>
          <a:p>
            <a:r>
              <a:rPr lang="en-GB" sz="2000" b="1" dirty="0"/>
              <a:t>National Tutoring\Catch up Funding</a:t>
            </a:r>
          </a:p>
          <a:p>
            <a:endParaRPr lang="en-GB" sz="2000" b="1" dirty="0"/>
          </a:p>
          <a:p>
            <a:pPr marL="342900" indent="-342900">
              <a:buFont typeface="Arial" panose="020B0604020202020204" pitchFamily="34" charset="0"/>
              <a:buChar char="•"/>
            </a:pPr>
            <a:r>
              <a:rPr lang="en-GB" dirty="0"/>
              <a:t>Online tuition for </a:t>
            </a:r>
            <a:r>
              <a:rPr lang="en-GB" dirty="0" err="1"/>
              <a:t>Ebacc</a:t>
            </a:r>
            <a:r>
              <a:rPr lang="en-GB" dirty="0"/>
              <a:t> subjects post school targeted at Disadvantaged students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English and Maths intervention during tutor lesson twice weekly. Using funding to cover staff.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External tutors working 1:1 or small group work in English and Maths with students with significant lost learning.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Under timetabled staff working 1:1 or small group work in English and Maths with students with significant lost learning</a:t>
            </a:r>
          </a:p>
          <a:p>
            <a:pPr marL="342900" indent="-34290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326547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7105" y="-524313"/>
            <a:ext cx="6363279" cy="1960157"/>
          </a:xfrm>
        </p:spPr>
        <p:txBody>
          <a:bodyPr vert="horz" lIns="91440" tIns="45720" rIns="91440" bIns="45720" rtlCol="0" anchor="ctr">
            <a:normAutofit/>
          </a:bodyPr>
          <a:lstStyle/>
          <a:p>
            <a:pPr algn="l"/>
            <a:r>
              <a:rPr lang="en-US" sz="4000" kern="1200" dirty="0">
                <a:latin typeface="+mj-lt"/>
                <a:ea typeface="+mj-ea"/>
                <a:cs typeface="+mj-cs"/>
              </a:rPr>
              <a:t>Addressing Literacy &amp; Numeracy </a:t>
            </a:r>
          </a:p>
        </p:txBody>
      </p:sp>
      <p:pic>
        <p:nvPicPr>
          <p:cNvPr id="6" name="Picture 5">
            <a:extLst>
              <a:ext uri="{FF2B5EF4-FFF2-40B4-BE49-F238E27FC236}">
                <a16:creationId xmlns:a16="http://schemas.microsoft.com/office/drawing/2014/main" id="{AAA63B4E-0582-1B04-B834-4C3AEFE72562}"/>
              </a:ext>
            </a:extLst>
          </p:cNvPr>
          <p:cNvPicPr>
            <a:picLocks noChangeAspect="1"/>
          </p:cNvPicPr>
          <p:nvPr/>
        </p:nvPicPr>
        <p:blipFill rotWithShape="1">
          <a:blip r:embed="rId3"/>
          <a:srcRect r="-4" b="9852"/>
          <a:stretch/>
        </p:blipFill>
        <p:spPr>
          <a:xfrm>
            <a:off x="5715012" y="1237069"/>
            <a:ext cx="1934870" cy="174418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4" name="Picture 4" descr="Digital art of a red umbrella under the rain">
            <a:extLst>
              <a:ext uri="{FF2B5EF4-FFF2-40B4-BE49-F238E27FC236}">
                <a16:creationId xmlns:a16="http://schemas.microsoft.com/office/drawing/2014/main" id="{269AE7AC-962B-F654-99F3-47031CFCEA9B}"/>
              </a:ext>
            </a:extLst>
          </p:cNvPr>
          <p:cNvPicPr>
            <a:picLocks noChangeAspect="1"/>
          </p:cNvPicPr>
          <p:nvPr/>
        </p:nvPicPr>
        <p:blipFill rotWithShape="1">
          <a:blip r:embed="rId4"/>
          <a:srcRect l="3533" r="23353" b="1"/>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Subtitle 2"/>
          <p:cNvSpPr>
            <a:spLocks noGrp="1"/>
          </p:cNvSpPr>
          <p:nvPr>
            <p:ph type="subTitle" idx="1"/>
          </p:nvPr>
        </p:nvSpPr>
        <p:spPr>
          <a:xfrm>
            <a:off x="7617897" y="921426"/>
            <a:ext cx="4321694" cy="2195515"/>
          </a:xfrm>
        </p:spPr>
        <p:txBody>
          <a:bodyPr vert="horz" lIns="91440" tIns="45720" rIns="91440" bIns="45720" rtlCol="0" anchor="t">
            <a:noAutofit/>
          </a:bodyPr>
          <a:lstStyle/>
          <a:p>
            <a:pPr marL="342900" indent="-228600" algn="l">
              <a:buFont typeface="Arial" panose="020B0604020202020204" pitchFamily="34" charset="0"/>
              <a:buChar char="•"/>
            </a:pPr>
            <a:endParaRPr lang="en-US" sz="1800" b="1" i="1" dirty="0">
              <a:cs typeface="Calibri"/>
            </a:endParaRPr>
          </a:p>
          <a:p>
            <a:pPr indent="-228600" algn="l">
              <a:buFont typeface="Arial" panose="020B0604020202020204" pitchFamily="34" charset="0"/>
              <a:buChar char="•"/>
            </a:pPr>
            <a:endParaRPr lang="en-US" sz="600" dirty="0"/>
          </a:p>
          <a:p>
            <a:pPr indent="-228600" algn="l">
              <a:buFont typeface="Arial" panose="020B0604020202020204" pitchFamily="34" charset="0"/>
              <a:buChar char="•"/>
            </a:pPr>
            <a:endParaRPr lang="en-US" sz="600" dirty="0"/>
          </a:p>
        </p:txBody>
      </p:sp>
      <p:sp>
        <p:nvSpPr>
          <p:cNvPr id="5" name="TextBox 4">
            <a:extLst>
              <a:ext uri="{FF2B5EF4-FFF2-40B4-BE49-F238E27FC236}">
                <a16:creationId xmlns:a16="http://schemas.microsoft.com/office/drawing/2014/main" id="{D778CB17-CFC0-FD0C-C508-862CA2636674}"/>
              </a:ext>
            </a:extLst>
          </p:cNvPr>
          <p:cNvSpPr txBox="1"/>
          <p:nvPr/>
        </p:nvSpPr>
        <p:spPr>
          <a:xfrm>
            <a:off x="7949381" y="1237069"/>
            <a:ext cx="3760838" cy="5693866"/>
          </a:xfrm>
          <a:prstGeom prst="rect">
            <a:avLst/>
          </a:prstGeom>
          <a:noFill/>
        </p:spPr>
        <p:txBody>
          <a:bodyPr wrap="square" rtlCol="0">
            <a:spAutoFit/>
          </a:bodyPr>
          <a:lstStyle/>
          <a:p>
            <a:r>
              <a:rPr lang="en-GB" sz="2000" b="1" dirty="0"/>
              <a:t>Reading and Numeracy strategies</a:t>
            </a:r>
          </a:p>
          <a:p>
            <a:pPr marL="342900" indent="-342900">
              <a:buFont typeface="Arial" panose="020B0604020202020204" pitchFamily="34" charset="0"/>
              <a:buChar char="•"/>
            </a:pPr>
            <a:endParaRPr lang="en-GB" sz="2000" dirty="0"/>
          </a:p>
          <a:p>
            <a:r>
              <a:rPr lang="en-GB" dirty="0"/>
              <a:t>Leadership Team lead on whole school reading strategy. Each student tested at the end of each academic year. </a:t>
            </a:r>
          </a:p>
          <a:p>
            <a:endParaRPr lang="en-GB" dirty="0"/>
          </a:p>
          <a:p>
            <a:r>
              <a:rPr lang="en-GB" dirty="0"/>
              <a:t>Reading age data available to all staff.</a:t>
            </a:r>
          </a:p>
          <a:p>
            <a:endParaRPr lang="en-GB" dirty="0"/>
          </a:p>
          <a:p>
            <a:r>
              <a:rPr lang="en-GB" dirty="0"/>
              <a:t>Drop Everything and Read provision every Friday tutor lesson</a:t>
            </a:r>
          </a:p>
          <a:p>
            <a:endParaRPr lang="en-GB" dirty="0"/>
          </a:p>
          <a:p>
            <a:r>
              <a:rPr lang="en-GB" dirty="0"/>
              <a:t>Whole school reading culture promoted to parents and staff</a:t>
            </a:r>
          </a:p>
          <a:p>
            <a:endParaRPr lang="en-GB" dirty="0"/>
          </a:p>
          <a:p>
            <a:r>
              <a:rPr lang="en-GB" dirty="0"/>
              <a:t>Numeracy lead appointed. Currently looking into educational research nationally and locally. </a:t>
            </a:r>
          </a:p>
          <a:p>
            <a:endParaRPr lang="en-GB" dirty="0"/>
          </a:p>
          <a:p>
            <a:endParaRPr lang="en-GB" dirty="0"/>
          </a:p>
        </p:txBody>
      </p:sp>
    </p:spTree>
    <p:extLst>
      <p:ext uri="{BB962C8B-B14F-4D97-AF65-F5344CB8AC3E}">
        <p14:creationId xmlns:p14="http://schemas.microsoft.com/office/powerpoint/2010/main" val="2601978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7105" y="-524313"/>
            <a:ext cx="6363279" cy="1960157"/>
          </a:xfrm>
        </p:spPr>
        <p:txBody>
          <a:bodyPr vert="horz" lIns="91440" tIns="45720" rIns="91440" bIns="45720" rtlCol="0" anchor="ctr">
            <a:normAutofit/>
          </a:bodyPr>
          <a:lstStyle/>
          <a:p>
            <a:pPr algn="l"/>
            <a:r>
              <a:rPr lang="en-US" sz="4000" kern="1200" dirty="0">
                <a:latin typeface="+mj-lt"/>
                <a:ea typeface="+mj-ea"/>
                <a:cs typeface="+mj-cs"/>
              </a:rPr>
              <a:t>Addressing Attendance</a:t>
            </a:r>
          </a:p>
        </p:txBody>
      </p:sp>
      <p:pic>
        <p:nvPicPr>
          <p:cNvPr id="6" name="Picture 5">
            <a:extLst>
              <a:ext uri="{FF2B5EF4-FFF2-40B4-BE49-F238E27FC236}">
                <a16:creationId xmlns:a16="http://schemas.microsoft.com/office/drawing/2014/main" id="{AAA63B4E-0582-1B04-B834-4C3AEFE72562}"/>
              </a:ext>
            </a:extLst>
          </p:cNvPr>
          <p:cNvPicPr>
            <a:picLocks noChangeAspect="1"/>
          </p:cNvPicPr>
          <p:nvPr/>
        </p:nvPicPr>
        <p:blipFill rotWithShape="1">
          <a:blip r:embed="rId3"/>
          <a:srcRect r="-4" b="9852"/>
          <a:stretch/>
        </p:blipFill>
        <p:spPr>
          <a:xfrm>
            <a:off x="5715012" y="1237069"/>
            <a:ext cx="1934870" cy="174418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4" name="Picture 4" descr="Digital art of a red umbrella under the rain">
            <a:extLst>
              <a:ext uri="{FF2B5EF4-FFF2-40B4-BE49-F238E27FC236}">
                <a16:creationId xmlns:a16="http://schemas.microsoft.com/office/drawing/2014/main" id="{269AE7AC-962B-F654-99F3-47031CFCEA9B}"/>
              </a:ext>
            </a:extLst>
          </p:cNvPr>
          <p:cNvPicPr>
            <a:picLocks noChangeAspect="1"/>
          </p:cNvPicPr>
          <p:nvPr/>
        </p:nvPicPr>
        <p:blipFill rotWithShape="1">
          <a:blip r:embed="rId4"/>
          <a:srcRect l="3533" r="23353" b="1"/>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Subtitle 2"/>
          <p:cNvSpPr>
            <a:spLocks noGrp="1"/>
          </p:cNvSpPr>
          <p:nvPr>
            <p:ph type="subTitle" idx="1"/>
          </p:nvPr>
        </p:nvSpPr>
        <p:spPr>
          <a:xfrm>
            <a:off x="7617897" y="921426"/>
            <a:ext cx="4321694" cy="2195515"/>
          </a:xfrm>
        </p:spPr>
        <p:txBody>
          <a:bodyPr vert="horz" lIns="91440" tIns="45720" rIns="91440" bIns="45720" rtlCol="0" anchor="t">
            <a:noAutofit/>
          </a:bodyPr>
          <a:lstStyle/>
          <a:p>
            <a:pPr marL="342900" indent="-228600" algn="l">
              <a:buFont typeface="Arial" panose="020B0604020202020204" pitchFamily="34" charset="0"/>
              <a:buChar char="•"/>
            </a:pPr>
            <a:endParaRPr lang="en-US" sz="1800" b="1" i="1" dirty="0">
              <a:cs typeface="Calibri"/>
            </a:endParaRPr>
          </a:p>
          <a:p>
            <a:pPr indent="-228600" algn="l">
              <a:buFont typeface="Arial" panose="020B0604020202020204" pitchFamily="34" charset="0"/>
              <a:buChar char="•"/>
            </a:pPr>
            <a:endParaRPr lang="en-US" sz="600" dirty="0"/>
          </a:p>
          <a:p>
            <a:pPr indent="-228600" algn="l">
              <a:buFont typeface="Arial" panose="020B0604020202020204" pitchFamily="34" charset="0"/>
              <a:buChar char="•"/>
            </a:pPr>
            <a:endParaRPr lang="en-US" sz="600" dirty="0"/>
          </a:p>
        </p:txBody>
      </p:sp>
      <p:sp>
        <p:nvSpPr>
          <p:cNvPr id="5" name="TextBox 4">
            <a:extLst>
              <a:ext uri="{FF2B5EF4-FFF2-40B4-BE49-F238E27FC236}">
                <a16:creationId xmlns:a16="http://schemas.microsoft.com/office/drawing/2014/main" id="{D778CB17-CFC0-FD0C-C508-862CA2636674}"/>
              </a:ext>
            </a:extLst>
          </p:cNvPr>
          <p:cNvSpPr txBox="1"/>
          <p:nvPr/>
        </p:nvSpPr>
        <p:spPr>
          <a:xfrm>
            <a:off x="7949381" y="1237069"/>
            <a:ext cx="3760838" cy="5909310"/>
          </a:xfrm>
          <a:prstGeom prst="rect">
            <a:avLst/>
          </a:prstGeom>
          <a:noFill/>
        </p:spPr>
        <p:txBody>
          <a:bodyPr wrap="square" rtlCol="0">
            <a:spAutoFit/>
          </a:bodyPr>
          <a:lstStyle/>
          <a:p>
            <a:r>
              <a:rPr lang="en-GB" sz="2000" b="1" dirty="0"/>
              <a:t>The Bridge and Academic Support</a:t>
            </a:r>
          </a:p>
          <a:p>
            <a:endParaRPr lang="en-GB" sz="2000" b="1" dirty="0"/>
          </a:p>
          <a:p>
            <a:r>
              <a:rPr lang="en-GB" sz="2000" b="1" dirty="0"/>
              <a:t>The Bridge - Temporary. </a:t>
            </a:r>
            <a:r>
              <a:rPr lang="en-GB" sz="2000" dirty="0"/>
              <a:t>Students who are school refusers work with our AWO &amp; pastoral team to reintegrate into school. Building back up to reintegration. Programme directed by a senior leader.</a:t>
            </a:r>
          </a:p>
          <a:p>
            <a:endParaRPr lang="en-GB" sz="2000" dirty="0"/>
          </a:p>
          <a:p>
            <a:r>
              <a:rPr lang="en-GB" sz="2000" b="1" dirty="0"/>
              <a:t>Academic Support – Permanent  </a:t>
            </a:r>
            <a:r>
              <a:rPr lang="en-GB" sz="2000" dirty="0"/>
              <a:t>Students who have are unable to fulfil a full suite of subjects are given academic support during those slots in their timetable. </a:t>
            </a:r>
          </a:p>
          <a:p>
            <a:endParaRPr lang="en-GB" sz="2000" dirty="0"/>
          </a:p>
          <a:p>
            <a:endParaRPr lang="en-GB" sz="2000" dirty="0"/>
          </a:p>
          <a:p>
            <a:pPr marL="342900" indent="-34290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284654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7105" y="-524313"/>
            <a:ext cx="6363279" cy="1960157"/>
          </a:xfrm>
        </p:spPr>
        <p:txBody>
          <a:bodyPr vert="horz" lIns="91440" tIns="45720" rIns="91440" bIns="45720" rtlCol="0" anchor="ctr">
            <a:normAutofit/>
          </a:bodyPr>
          <a:lstStyle/>
          <a:p>
            <a:pPr algn="l"/>
            <a:r>
              <a:rPr lang="en-US" sz="4000" kern="1200" dirty="0">
                <a:latin typeface="+mj-lt"/>
                <a:ea typeface="+mj-ea"/>
                <a:cs typeface="+mj-cs"/>
              </a:rPr>
              <a:t>Addressing lost cultural capital </a:t>
            </a:r>
          </a:p>
        </p:txBody>
      </p:sp>
      <p:pic>
        <p:nvPicPr>
          <p:cNvPr id="6" name="Picture 5">
            <a:extLst>
              <a:ext uri="{FF2B5EF4-FFF2-40B4-BE49-F238E27FC236}">
                <a16:creationId xmlns:a16="http://schemas.microsoft.com/office/drawing/2014/main" id="{AAA63B4E-0582-1B04-B834-4C3AEFE72562}"/>
              </a:ext>
            </a:extLst>
          </p:cNvPr>
          <p:cNvPicPr>
            <a:picLocks noChangeAspect="1"/>
          </p:cNvPicPr>
          <p:nvPr/>
        </p:nvPicPr>
        <p:blipFill rotWithShape="1">
          <a:blip r:embed="rId3"/>
          <a:srcRect r="-4" b="9852"/>
          <a:stretch/>
        </p:blipFill>
        <p:spPr>
          <a:xfrm>
            <a:off x="5715012" y="1237069"/>
            <a:ext cx="1934870" cy="174418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4" name="Picture 4" descr="Digital art of a red umbrella under the rain">
            <a:extLst>
              <a:ext uri="{FF2B5EF4-FFF2-40B4-BE49-F238E27FC236}">
                <a16:creationId xmlns:a16="http://schemas.microsoft.com/office/drawing/2014/main" id="{269AE7AC-962B-F654-99F3-47031CFCEA9B}"/>
              </a:ext>
            </a:extLst>
          </p:cNvPr>
          <p:cNvPicPr>
            <a:picLocks noChangeAspect="1"/>
          </p:cNvPicPr>
          <p:nvPr/>
        </p:nvPicPr>
        <p:blipFill rotWithShape="1">
          <a:blip r:embed="rId4"/>
          <a:srcRect l="3533" r="23353" b="1"/>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Subtitle 2"/>
          <p:cNvSpPr>
            <a:spLocks noGrp="1"/>
          </p:cNvSpPr>
          <p:nvPr>
            <p:ph type="subTitle" idx="1"/>
          </p:nvPr>
        </p:nvSpPr>
        <p:spPr>
          <a:xfrm>
            <a:off x="7617897" y="921426"/>
            <a:ext cx="4321694" cy="2195515"/>
          </a:xfrm>
        </p:spPr>
        <p:txBody>
          <a:bodyPr vert="horz" lIns="91440" tIns="45720" rIns="91440" bIns="45720" rtlCol="0" anchor="t">
            <a:noAutofit/>
          </a:bodyPr>
          <a:lstStyle/>
          <a:p>
            <a:pPr marL="342900" indent="-228600" algn="l">
              <a:buFont typeface="Arial" panose="020B0604020202020204" pitchFamily="34" charset="0"/>
              <a:buChar char="•"/>
            </a:pPr>
            <a:endParaRPr lang="en-US" sz="1800" b="1" i="1" dirty="0">
              <a:cs typeface="Calibri"/>
            </a:endParaRPr>
          </a:p>
          <a:p>
            <a:pPr indent="-228600" algn="l">
              <a:buFont typeface="Arial" panose="020B0604020202020204" pitchFamily="34" charset="0"/>
              <a:buChar char="•"/>
            </a:pPr>
            <a:endParaRPr lang="en-US" sz="600" dirty="0"/>
          </a:p>
          <a:p>
            <a:pPr indent="-228600" algn="l">
              <a:buFont typeface="Arial" panose="020B0604020202020204" pitchFamily="34" charset="0"/>
              <a:buChar char="•"/>
            </a:pPr>
            <a:endParaRPr lang="en-US" sz="600" dirty="0"/>
          </a:p>
        </p:txBody>
      </p:sp>
      <p:sp>
        <p:nvSpPr>
          <p:cNvPr id="5" name="TextBox 4">
            <a:extLst>
              <a:ext uri="{FF2B5EF4-FFF2-40B4-BE49-F238E27FC236}">
                <a16:creationId xmlns:a16="http://schemas.microsoft.com/office/drawing/2014/main" id="{D778CB17-CFC0-FD0C-C508-862CA2636674}"/>
              </a:ext>
            </a:extLst>
          </p:cNvPr>
          <p:cNvSpPr txBox="1"/>
          <p:nvPr/>
        </p:nvSpPr>
        <p:spPr>
          <a:xfrm>
            <a:off x="7949381" y="1237069"/>
            <a:ext cx="3760838" cy="4031873"/>
          </a:xfrm>
          <a:prstGeom prst="rect">
            <a:avLst/>
          </a:prstGeom>
          <a:noFill/>
        </p:spPr>
        <p:txBody>
          <a:bodyPr wrap="square" rtlCol="0">
            <a:spAutoFit/>
          </a:bodyPr>
          <a:lstStyle/>
          <a:p>
            <a:r>
              <a:rPr lang="en-GB" sz="2000" b="1" dirty="0"/>
              <a:t>Enrichment opportunities</a:t>
            </a:r>
          </a:p>
          <a:p>
            <a:pPr marL="342900" indent="-342900">
              <a:buFont typeface="Arial" panose="020B0604020202020204" pitchFamily="34" charset="0"/>
              <a:buChar char="•"/>
            </a:pPr>
            <a:endParaRPr lang="en-GB" sz="2000" dirty="0"/>
          </a:p>
          <a:p>
            <a:r>
              <a:rPr lang="en-GB" dirty="0"/>
              <a:t>Alongside tracking engagement in  extra curricular activities:</a:t>
            </a:r>
          </a:p>
          <a:p>
            <a:endParaRPr lang="en-GB" dirty="0"/>
          </a:p>
          <a:p>
            <a:r>
              <a:rPr lang="en-GB" b="1" dirty="0"/>
              <a:t>Explorations </a:t>
            </a:r>
            <a:r>
              <a:rPr lang="en-GB" dirty="0"/>
              <a:t>Additional topics taught beyond the specification to widen and enrich students knowledge and skills within a chosen subject.</a:t>
            </a:r>
          </a:p>
          <a:p>
            <a:endParaRPr lang="en-GB" b="1" dirty="0"/>
          </a:p>
          <a:p>
            <a:r>
              <a:rPr lang="en-GB" b="1" dirty="0"/>
              <a:t>Enrichment </a:t>
            </a:r>
            <a:r>
              <a:rPr lang="en-GB" dirty="0"/>
              <a:t>Fortnightly lesson for students in Year 9 and Year 10 to continue learning skills such as Art, Food, Finance skills etc</a:t>
            </a:r>
          </a:p>
        </p:txBody>
      </p:sp>
    </p:spTree>
    <p:extLst>
      <p:ext uri="{BB962C8B-B14F-4D97-AF65-F5344CB8AC3E}">
        <p14:creationId xmlns:p14="http://schemas.microsoft.com/office/powerpoint/2010/main" val="2635532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4063</TotalTime>
  <Words>2245</Words>
  <Application>Microsoft Office PowerPoint</Application>
  <PresentationFormat>Widescreen</PresentationFormat>
  <Paragraphs>436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Addressing the impact of lost learning </vt:lpstr>
      <vt:lpstr>Identifying the impact</vt:lpstr>
      <vt:lpstr>PowerPoint Presentation</vt:lpstr>
      <vt:lpstr>Implementation</vt:lpstr>
      <vt:lpstr>Addressing the ARE gap</vt:lpstr>
      <vt:lpstr>Addressing lost learning </vt:lpstr>
      <vt:lpstr>Addressing Literacy &amp; Numeracy </vt:lpstr>
      <vt:lpstr>Addressing Attendance</vt:lpstr>
      <vt:lpstr>Addressing lost cultural capital </vt:lpstr>
      <vt:lpstr>Addressing behaviour </vt:lpstr>
      <vt:lpstr>Addressing CPD</vt:lpstr>
      <vt:lpstr>Addressing the Impact</vt:lpstr>
      <vt:lpstr>Evaluating the strategies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Clemson</dc:creator>
  <cp:lastModifiedBy>Broadribb, Kate</cp:lastModifiedBy>
  <cp:revision>201</cp:revision>
  <cp:lastPrinted>2023-09-28T13:55:43Z</cp:lastPrinted>
  <dcterms:created xsi:type="dcterms:W3CDTF">2022-03-30T11:29:28Z</dcterms:created>
  <dcterms:modified xsi:type="dcterms:W3CDTF">2023-10-09T15:37:24Z</dcterms:modified>
</cp:coreProperties>
</file>