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5"/>
  </p:sldMasterIdLst>
  <p:notesMasterIdLst>
    <p:notesMasterId r:id="rId40"/>
  </p:notesMasterIdLst>
  <p:sldIdLst>
    <p:sldId id="261" r:id="rId6"/>
    <p:sldId id="3322" r:id="rId7"/>
    <p:sldId id="3311" r:id="rId8"/>
    <p:sldId id="3314" r:id="rId9"/>
    <p:sldId id="3310" r:id="rId10"/>
    <p:sldId id="3309" r:id="rId11"/>
    <p:sldId id="3307" r:id="rId12"/>
    <p:sldId id="3308" r:id="rId13"/>
    <p:sldId id="3303" r:id="rId14"/>
    <p:sldId id="3304" r:id="rId15"/>
    <p:sldId id="3305" r:id="rId16"/>
    <p:sldId id="3306" r:id="rId17"/>
    <p:sldId id="3292" r:id="rId18"/>
    <p:sldId id="3293" r:id="rId19"/>
    <p:sldId id="3319" r:id="rId20"/>
    <p:sldId id="3301" r:id="rId21"/>
    <p:sldId id="3302" r:id="rId22"/>
    <p:sldId id="3294" r:id="rId23"/>
    <p:sldId id="3295" r:id="rId24"/>
    <p:sldId id="3316" r:id="rId25"/>
    <p:sldId id="3315" r:id="rId26"/>
    <p:sldId id="3312" r:id="rId27"/>
    <p:sldId id="3297" r:id="rId28"/>
    <p:sldId id="3296" r:id="rId29"/>
    <p:sldId id="3313" r:id="rId30"/>
    <p:sldId id="3317" r:id="rId31"/>
    <p:sldId id="3318" r:id="rId32"/>
    <p:sldId id="3321" r:id="rId33"/>
    <p:sldId id="3320" r:id="rId34"/>
    <p:sldId id="3298" r:id="rId35"/>
    <p:sldId id="3299" r:id="rId36"/>
    <p:sldId id="3300" r:id="rId37"/>
    <p:sldId id="3291" r:id="rId38"/>
    <p:sldId id="257" r:id="rId39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0" userDrawn="1">
          <p15:clr>
            <a:srgbClr val="A4A3A4"/>
          </p15:clr>
        </p15:guide>
        <p15:guide id="2" pos="853" userDrawn="1">
          <p15:clr>
            <a:srgbClr val="A4A3A4"/>
          </p15:clr>
        </p15:guide>
        <p15:guide id="3" pos="14483" userDrawn="1">
          <p15:clr>
            <a:srgbClr val="A4A3A4"/>
          </p15:clr>
        </p15:guide>
        <p15:guide id="4" orient="horz" pos="7767" userDrawn="1">
          <p15:clr>
            <a:srgbClr val="A4A3A4"/>
          </p15:clr>
        </p15:guide>
        <p15:guide id="5" pos="1556" userDrawn="1">
          <p15:clr>
            <a:srgbClr val="A4A3A4"/>
          </p15:clr>
        </p15:guide>
        <p15:guide id="6" pos="2032" userDrawn="1">
          <p15:clr>
            <a:srgbClr val="A4A3A4"/>
          </p15:clr>
        </p15:guide>
        <p15:guide id="7" pos="6728" userDrawn="1">
          <p15:clr>
            <a:srgbClr val="A4A3A4"/>
          </p15:clr>
        </p15:guide>
        <p15:guide id="8" pos="6296" userDrawn="1">
          <p15:clr>
            <a:srgbClr val="A4A3A4"/>
          </p15:clr>
        </p15:guide>
        <p15:guide id="9" pos="5548" userDrawn="1">
          <p15:clr>
            <a:srgbClr val="A4A3A4"/>
          </p15:clr>
        </p15:guide>
        <p15:guide id="10" pos="5117" userDrawn="1">
          <p15:clr>
            <a:srgbClr val="A4A3A4"/>
          </p15:clr>
        </p15:guide>
        <p15:guide id="11" pos="4346" userDrawn="1">
          <p15:clr>
            <a:srgbClr val="A4A3A4"/>
          </p15:clr>
        </p15:guide>
        <p15:guide id="12" pos="2758" userDrawn="1">
          <p15:clr>
            <a:srgbClr val="A4A3A4"/>
          </p15:clr>
        </p15:guide>
        <p15:guide id="13" pos="3212" userDrawn="1">
          <p15:clr>
            <a:srgbClr val="A4A3A4"/>
          </p15:clr>
        </p15:guide>
        <p15:guide id="14" pos="3914" userDrawn="1">
          <p15:clr>
            <a:srgbClr val="A4A3A4"/>
          </p15:clr>
        </p15:guide>
        <p15:guide id="15" pos="9789" userDrawn="1">
          <p15:clr>
            <a:srgbClr val="A4A3A4"/>
          </p15:clr>
        </p15:guide>
        <p15:guide id="16" pos="9063" userDrawn="1">
          <p15:clr>
            <a:srgbClr val="A4A3A4"/>
          </p15:clr>
        </p15:guide>
        <p15:guide id="17" pos="8631" userDrawn="1">
          <p15:clr>
            <a:srgbClr val="A4A3A4"/>
          </p15:clr>
        </p15:guide>
        <p15:guide id="18" pos="7453" userDrawn="1">
          <p15:clr>
            <a:srgbClr val="A4A3A4"/>
          </p15:clr>
        </p15:guide>
        <p15:guide id="19" pos="7883" userDrawn="1">
          <p15:clr>
            <a:srgbClr val="A4A3A4"/>
          </p15:clr>
        </p15:guide>
        <p15:guide id="20" pos="10242" userDrawn="1">
          <p15:clr>
            <a:srgbClr val="A4A3A4"/>
          </p15:clr>
        </p15:guide>
        <p15:guide id="21" pos="11399" userDrawn="1">
          <p15:clr>
            <a:srgbClr val="A4A3A4"/>
          </p15:clr>
        </p15:guide>
        <p15:guide id="22" pos="10969" userDrawn="1">
          <p15:clr>
            <a:srgbClr val="A4A3A4"/>
          </p15:clr>
        </p15:guide>
        <p15:guide id="23" pos="12125" userDrawn="1">
          <p15:clr>
            <a:srgbClr val="A4A3A4"/>
          </p15:clr>
        </p15:guide>
        <p15:guide id="24" pos="12557" userDrawn="1">
          <p15:clr>
            <a:srgbClr val="A4A3A4"/>
          </p15:clr>
        </p15:guide>
        <p15:guide id="25" pos="13327" userDrawn="1">
          <p15:clr>
            <a:srgbClr val="A4A3A4"/>
          </p15:clr>
        </p15:guide>
        <p15:guide id="26" pos="13758" userDrawn="1">
          <p15:clr>
            <a:srgbClr val="A4A3A4"/>
          </p15:clr>
        </p15:guide>
        <p15:guide id="27" orient="horz" pos="2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CE"/>
    <a:srgbClr val="429AD6"/>
    <a:srgbClr val="8A358C"/>
    <a:srgbClr val="7F1439"/>
    <a:srgbClr val="08314C"/>
    <a:srgbClr val="E4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8890D9-843F-464C-BC7C-055AE6886FD6}" v="11" dt="2025-05-19T21:02:44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460" y="120"/>
      </p:cViewPr>
      <p:guideLst>
        <p:guide orient="horz" pos="850"/>
        <p:guide pos="853"/>
        <p:guide pos="14483"/>
        <p:guide orient="horz" pos="7767"/>
        <p:guide pos="1556"/>
        <p:guide pos="2032"/>
        <p:guide pos="6728"/>
        <p:guide pos="6296"/>
        <p:guide pos="5548"/>
        <p:guide pos="5117"/>
        <p:guide pos="4346"/>
        <p:guide pos="2758"/>
        <p:guide pos="3212"/>
        <p:guide pos="3914"/>
        <p:guide pos="9789"/>
        <p:guide pos="9063"/>
        <p:guide pos="8631"/>
        <p:guide pos="7453"/>
        <p:guide pos="7883"/>
        <p:guide pos="10242"/>
        <p:guide pos="11399"/>
        <p:guide pos="10969"/>
        <p:guide pos="12125"/>
        <p:guide pos="12557"/>
        <p:guide pos="13327"/>
        <p:guide pos="13758"/>
        <p:guide orient="horz" pos="21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5:55:38.48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744.3457"/>
      <inkml:brushProperty name="anchorY" value="-3463.14648"/>
      <inkml:brushProperty name="scaleFactor" value="0.5"/>
    </inkml:brush>
  </inkml:definitions>
  <inkml:trace contextRef="#ctx0" brushRef="#br0">6713 2146 24575,'0'0'0,"-8"-8"0,-12-12 0,1-9 0,-7 2 0,2-5 0,-4 4 0,5-1 0,-4 5 0,5-4 0,5-2 0,5-6 0,5-3 0,-5 5 0,-8 7 0,1 0 0,-7 7 0,4-4 0,-5 4 0,-4-4 0,-6-5 0,6-6 0,-3-4 0,-2 5 0,-4-2 0,-1-1 0,-3 7 0,8-2 0,-10-3 0,-1-2 0,-2-4 0,0-2 0,0 7 0,0 0 0,1-2 0,-9 8 0,10-2 0,0-2 0,2-3 0,1-3 0,-1 6 0,10-1 0,-1 8 0,-1-3 0,-1 8 0,-2 5 0,-3-4 0,-2-4 0,-1-6 0,9-6 0,0 4 0,8-1 0,0 6 0,-3 8 0,-4-3 0,-3 5 0,-3-4 0,-12-6 0,-1-6 0,-2 5 0,2-4 0,2-3 0,12-3 0,1 7 0,2 6 0,-11 0 0,-1 7 0,-2 4 0,0 6 0,10-6 0,2-6 0,1 1 0,-1 3 0,-1 4 0,-2 5 0,-2-6 0,0 2 0,-2 3 0,0 2 0,0 2 0,1 2 0,-1 2 0,0 1 0,1 0 0,-11 1 0,1-1 0,0 0 0,-8 1 0,2-1 0,-7 0 0,3 9 0,4 0 0,-6 10 0,5-2 0,2-1 0,5-5 0,4 6 0,2-2 0,2-4 0,-8-2 0,1-3 0,-1-3 0,-6 7 0,0-1 0,3 0 0,12 7 0,3-1 0,4 7 0,-1-3 0,0-4 0,-2-4 0,-1 6 0,-1 6 0,-1-2 0,0-3 0,-1 5 0,10 4 0,-1-3 0,-8-5 0,-3-5 0,7 5 0,1-5 0,0 7 0,0-4 0,-2 7 0,8 5 0,0-3 0,-1-4 0,7 2 0,-3-5 0,8 4 0,-4-3 0,7 5 0,-5-5 0,-4 6 0,-5 4 0,-4 14 0,-13 6 0,-3 2 0,-1-8 0,1-1 0,2-11 0,11 0 0,2-8 0,11 3 0,8 2 0,9 6 0,5 3 0,5 4 0,2 3 0,-7-9 0,-1 2 0,1 0 0,-9-8 0,1 2 0,3 2 0,2-15 0,13-8 0,3-15 0,2-14 0,0-12 0,-2 10 0,-12 4 0,-10 16 0,-11 5 0,-9 3 0,3 9 0,-4 9 0,-1-2 0,-3-3 0,7 3 0,-1-4 0,-1-4 0,7 3 0,-3-3 0,7 6 0,7 6 0,5 6 0,-3-5 0,4 5 0,-7-7 0,2 2 0,3 3 0,4 5 0,3 2 0,3 4 0,3 3 0,-9-9 0,1 0 0,0 1 0,1 2 0,3 1 0,2 3 0,1 1 0,1 1 0,1 0 0,1 1 0,-1 0 0,0 0 0,1 0 0,-1 9 0,0 0 0,0 1 0,10 6 0,9-10 0,1-3 0,6-3 0,-3-2 0,5-10 0,5-9 0,-5 0 0,3-7 0,3 4 0,4 4 0,-7 6 0,3-4 0,2-5 0,13-8 0,2 4 0,2-6 0,0-2 0,-10 5 0,-2 7 0,-1-3 0,0 7 0,1-5 0,2-5 0,1 4 0,2-5 0,9 6 0,1-5 0,1-3 0,7-4 0,7-5 0,-1-2 0,5-3 0,5-1 0,-5 8 0,-5 1 0,2 0 0,3-1 0,-4-3 0,4 8 0,4-1 0,-5-2 0,-6-2 0,3-2 0,-5-3 0,4-1 0,-4-2 0,-5 0 0,-13-10 0,-5 0 0,-2 0 0,8 1 0,2 3 0,0 2 0,10 2 0,0 2 0,7-1 0,7 2 0,-3-10 0,5-1 0,5 1 0,12-8 0,4 2 0,2-7 0,1 3 0,-2-6 0,-2 4 0,-1-5 0,-1 4 0,-10-4 0,-1 4 0,-1-4 0,2 5 0,2-4 0,-7-6 0,-8 5 0,-8 5 0,-7-3 0,-6 6 0,6-6 0,-1 5 0,18-15 0,-2 4 0,7-4 0,4-4 0,5-12 0,21-13 0,3-1 0,-8 0 0,-14 13 0,-4-6 0,7 5 0,1 0 0,2 2 0,0 11 0,-19 1 0,-11 10 0,-9 8 0,-8-2 0,-2 6 0,-3-5 0,-1-6 0,1-6 0,1 4 0,-10-4 0,2 7 0,8 6 0,4-3 0,-8-4 0,0 4 0,0-5 0,-9-4 0,2 5 0,0-4 0,-6-3 0,-7-4 0,-6-3 0,2 7 0,-3-2 0,-3 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6:06:28.71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7488.26758"/>
      <inkml:brushProperty name="anchorY" value="-5836.03906"/>
      <inkml:brushProperty name="scaleFactor" value="0.5"/>
    </inkml:brush>
  </inkml:definitions>
  <inkml:trace contextRef="#ctx0" brushRef="#br0">1 2714 24575,'0'0'0,"8"0"0,58-18 0,67-20 0,101-28 0,66-44 0,58-22 0,93-24-3940,36-6 5066,48-39-1689,13-6 563,-23-14 0,11-7 0,-6 13 0,-14 9 0,-23 17 0,-40 17 0,-68 31 0,-64 30-54,-81 34 69,-71 30-23,-65 32 8,-99 15 0,-2 0 0,0 0 0,0 0 0,0 0 0,0 1 0,-1-1 0,1 1 0,0 0 0,0 0 0,-1 0 0,1 0 0,0 0 0,-1 0 0,1 1 0,-1-1 0,0 1 0,1 0 0,1 2 0,-4-1 0,1-1 0,0 1 0,-1-1 0,1 1 0,-1 0 0,0-1 0,1 1 0,-1 0 0,0-1 0,-1 1 0,1-1 0,0 1 0,-1 0 0,1-1 0,-1 1 0,0-1 0,0 1 0,0-1 0,0 0 0,-2 4 0,-10 12 720,2 0 0,-2-1 0,-24 27 0,-87 88-1543,-45 36 1234,-79 54-411,-42 23-139,-31 39 179,-26 23-2468,-6 25 3116,-1 8-1032,-13 13 344,-4-19 0,5-14 0,8 4 0,20-20 0,26-19 0,8-9-1399,11-4 1799,-2 7-600,4-8 200,22 12 0,30-19 0,41-27 0,46-37-302,21-37 388,39-29 899,32-32-1279,25-23 2768,34-77-2540,0 2-1,0 0 1,0-1-1,0 1 1,0 0-1,1 0 1,0 0-1,0-1 1,0 8-1,-1-12 103,2 2 1,-1-1-1,0 0 0,0 1 1,0-1-1,0 1 0,0-1 0,0 0 1,1 1-1,-1-1 0,0 0 0,0 0 1,1 1-1,-1-1 0,0 0 1,0 1-1,1-1 0,-1 0 0,0 0 1,1 1-1,-1-1 0,0 0 0,1 0 1,-1 0-1,0 0 0,1 0 1,-1 1-1,0-1 0,1 0 0,-1 0 1,1 0-1,-1 0 0,0 0 0,1 0 1,-1 0-1,1 0 0,-1 0 1,0 0-1,1-1 0,-1 1 0,0 0 1,1 0-1,-1 0 0,0 0 1,1 0-1,-1-1 0,0 1 0,1 0 1,-1 0-1,0-1 0,1 1 0,-1 0 1,0-1-1,50-31-501,48-37 1080,64-29-724,56-31 163,84-52-54,72-46-1677,60-41 2157,62-38-3486,47-49 3797,34-3-4488,-6 6 4640,-7 25-1414,23 27 471,-2 34 0,-12 39 0,-51 32 0,-62 45-1852,-90 46 2381,-88 30-195,-75 31-505,-66 21 2374,-48 14-2808,-91 9 804,1-1 0,-1 1 0,0-1 0,1 0 0,-1 0 0,0 1 0,0 0 0,1-1 0,-1 1 0,0 0 0,0 0 0,0 0 0,0 0 0,0 1 0,0-1 0,0 0 0,-1 1 0,4 2 0,-8 5-270,3-5 0,0 0 0,-1 1 0,1-1 0,-1 1 0,0-1 0,0 0 0,-1 1 0,1-1 0,-1 0 0,0 0 0,0 0 0,-5 6 0,-63 101 3223,-46 43-3911,-80 24 1139,-62 71-380,-61 37-1308,-28 38 1682,-31 16-561,-12 18 187,6 18-3124,2-3 4017,41-25-1340,32-39-1091,58-30 1978,33-51-660,44-36 98,41-55 157,35-30 1551,44-37-2044,52-66 737,0-2-1,0 1 1,0 0 0,1 0-1,-1 0 1,1 0 0,0 0-1,0 0 1,0 0 0,0 0-1,0 6 1,0-7-306,1-2 0,0 1 0,0 0 0,0 0 0,0-1 0,0 1 0,0 0 0,0 0 0,0-1 0,1 1 0,-1 0 0,0-1 0,1 1 0,-1 0 0,0-1 0,1 1 1,-1 0-1,1-1 0,-1 1 0,1-1 0,-1 1 0,1-1 0,-1 1 0,1-1 0,0 1 0,-1-1 0,1 0 0,0 1 0,-1-1 0,1 0 0,0 1 0,0-1 0,6-1 293,-2 0 0,0 1 0,0-1 0,0 0 0,0 0 0,0 0 0,0-1 0,5-2 1,91-45-824,46-22 1004,36-36-495,46-20 72,18-21-24,28 1 0,38-29-1581,16-18 2033,29-25-678,-5 14 226,16-7 0,-6 7 0,-24 14 0,-38 24 0,-45 33 0,-52 29-51,-51 24 65,-34 28-21,-41 31 7,-74 21 0,-1 0 0,1 1 0,-1 0 0,0 0 0,0 0 0,0 0 0,0 0 0,0 1 0,0-1 0,0 1 0,0 0 0,0 0 0,3 1 0,-4-1 0,-1 0 0,0 0 0,0 0 0,0 0 0,0 0 0,0 0 0,0 0 0,-1 1 0,1-1 0,0 0 0,0 0 0,-1 1 0,1-1 0,-1 0 0,1 1 0,-1-1 0,0 1 0,0-1 0,1 1 0,-1-1 0,0 0 0,0 1 0,-1 2 0,-10 62 1578,-37 27-2029,-23 32 731,-34 33-296,-10 10 24,-14 3-8,12-4 0,5-16 0,17-16 0,16-25 0,12-31 0,20-18 0,6-22 0,14-8 0,19-10 0,12-22 0,-3 2 0,0-1 0,0 1 0,0-1 0,0 1 0,1-1 0,-1 1 0,0-1 0,0 0 0,0 0 0,1 1 0,-1-1 0,0 0 0,0 0 0,1 0 0,-1 0 0,0-1 0,3 0 0,58-2 0,22-5 0,12 0 0,8-8 0,0 0 0,-9 3 0,-22-6 0,-13 3 0,-10 3 0,-14 12 0,-12-4 0,-11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9A21E-AB1B-4800-A4EE-5A256C2CA5AF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4AB5-13D7-48BE-AE1D-3AB4C9CEC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07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9BCB53-E8D1-D109-AE03-16B405362C01}"/>
              </a:ext>
            </a:extLst>
          </p:cNvPr>
          <p:cNvSpPr txBox="1"/>
          <p:nvPr userDrawn="1"/>
        </p:nvSpPr>
        <p:spPr>
          <a:xfrm>
            <a:off x="1354137" y="5076579"/>
            <a:ext cx="21674139" cy="2246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999" b="1">
                <a:solidFill>
                  <a:srgbClr val="429A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CF4D55-5900-C32A-75F6-37192EAD19BE}"/>
              </a:ext>
            </a:extLst>
          </p:cNvPr>
          <p:cNvSpPr txBox="1"/>
          <p:nvPr userDrawn="1"/>
        </p:nvSpPr>
        <p:spPr>
          <a:xfrm>
            <a:off x="1354138" y="8449169"/>
            <a:ext cx="21637625" cy="2308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99">
                <a:solidFill>
                  <a:srgbClr val="429A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Month 202X</a:t>
            </a:r>
          </a:p>
          <a:p>
            <a:r>
              <a:rPr lang="en-US" sz="7199">
                <a:solidFill>
                  <a:srgbClr val="429A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or main contact</a:t>
            </a:r>
          </a:p>
        </p:txBody>
      </p:sp>
    </p:spTree>
    <p:extLst>
      <p:ext uri="{BB962C8B-B14F-4D97-AF65-F5344CB8AC3E}">
        <p14:creationId xmlns:p14="http://schemas.microsoft.com/office/powerpoint/2010/main" val="275152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9FFC12-0E90-0E0E-2E69-5FD8AC50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730251"/>
            <a:ext cx="2133452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29AD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6B34C09-1552-D1A3-BA3A-0813A91CC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8001" y="4428000"/>
            <a:ext cx="21334413" cy="828675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429AD6"/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74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034E8B8-9B74-C822-6BE7-2DBBC647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730251"/>
            <a:ext cx="2133452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29AD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C5FEDF-0E42-E34E-FF4A-9723C1432E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8001" y="4428000"/>
            <a:ext cx="21334413" cy="828675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429AD6"/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5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4B2C531-0FE1-23AB-282E-8A00F4733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730251"/>
            <a:ext cx="2133452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29AD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40EB5C4-AC8B-6727-91E6-F830E2B5BE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8001" y="4428000"/>
            <a:ext cx="21334413" cy="8286750"/>
          </a:xfrm>
          <a:prstGeom prst="rect">
            <a:avLst/>
          </a:prstGeom>
        </p:spPr>
        <p:txBody>
          <a:bodyPr numCol="2" spcCol="180000"/>
          <a:lstStyle>
            <a:lvl1pPr>
              <a:defRPr b="1" i="0" baseline="0">
                <a:solidFill>
                  <a:srgbClr val="429AD6"/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197031A-F39D-DAB3-81EA-64DB980B0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730251"/>
            <a:ext cx="2133452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29AD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8368E83-628D-127A-1DB8-81CCFF86B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8001" y="4428000"/>
            <a:ext cx="21334413" cy="8286750"/>
          </a:xfrm>
          <a:prstGeom prst="rect">
            <a:avLst/>
          </a:prstGeom>
        </p:spPr>
        <p:txBody>
          <a:bodyPr numCol="3" spcCol="180000"/>
          <a:lstStyle>
            <a:lvl1pPr>
              <a:defRPr b="1" i="0" baseline="0">
                <a:solidFill>
                  <a:srgbClr val="429AD6"/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784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70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9" r:id="rId3"/>
    <p:sldLayoutId id="2147483666" r:id="rId4"/>
    <p:sldLayoutId id="2147483667" r:id="rId5"/>
  </p:sldLayoutIdLst>
  <p:txStyles>
    <p:titleStyle>
      <a:lvl1pPr algn="l" defTabSz="1828526" rtl="0" eaLnBrk="1" latinLnBrk="0" hangingPunct="1">
        <a:lnSpc>
          <a:spcPct val="90000"/>
        </a:lnSpc>
        <a:spcBef>
          <a:spcPct val="0"/>
        </a:spcBef>
        <a:buNone/>
        <a:defRPr sz="8799" b="1" kern="1200">
          <a:solidFill>
            <a:srgbClr val="08314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32" indent="-457132" algn="l" defTabSz="1828526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rgbClr val="08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394" indent="-457132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rgbClr val="08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658" indent="-457132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rgbClr val="08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199920" indent="-457132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8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183" indent="-457132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8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8446" indent="-457132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2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2" indent="-457132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3" indent="-457132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8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2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3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8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nia.Harding@hants.gov.u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tuk.co.uk/blog/four-strategies-to-raise-attainment-of-disadvantaged-students-at-ks4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46A520-3D5F-D02B-500D-4BDB91B089B7}"/>
              </a:ext>
            </a:extLst>
          </p:cNvPr>
          <p:cNvSpPr txBox="1"/>
          <p:nvPr/>
        </p:nvSpPr>
        <p:spPr>
          <a:xfrm>
            <a:off x="1354138" y="3595956"/>
            <a:ext cx="2167413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Project 26</a:t>
            </a:r>
            <a:br>
              <a:rPr lang="en-GB" sz="9600" b="1" dirty="0"/>
            </a:br>
            <a:br>
              <a:rPr lang="en-GB" sz="9600" b="1" dirty="0"/>
            </a:br>
            <a:r>
              <a:rPr lang="en-GB" sz="9600" b="1" dirty="0"/>
              <a:t>Improving attainment in 2026</a:t>
            </a:r>
            <a:endParaRPr lang="en-US" sz="10000" b="1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4C7F7-D8CD-0AA7-D52B-DAC1FBA97DDE}"/>
              </a:ext>
            </a:extLst>
          </p:cNvPr>
          <p:cNvSpPr txBox="1"/>
          <p:nvPr/>
        </p:nvSpPr>
        <p:spPr>
          <a:xfrm>
            <a:off x="1354138" y="9893281"/>
            <a:ext cx="216376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May 2025</a:t>
            </a:r>
          </a:p>
          <a:p>
            <a:r>
              <a:rPr lang="en-US" sz="7200" dirty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Tania Harding </a:t>
            </a:r>
          </a:p>
          <a:p>
            <a:r>
              <a:rPr lang="en-US" sz="7200" dirty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Tania.Harding@hants.gov.uk</a:t>
            </a:r>
            <a:r>
              <a:rPr lang="en-US" sz="7200" dirty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971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45A6-9871-F9A0-12F5-21651CEC4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C0B9F-C1AE-C1BF-B2CF-6711669A2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30464-9E7C-9E59-0777-E21E35F0C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" t="4004" b="6092"/>
          <a:stretch/>
        </p:blipFill>
        <p:spPr>
          <a:xfrm>
            <a:off x="1036125" y="384401"/>
            <a:ext cx="20349331" cy="123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2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645D7-D8D7-3EED-BB50-6A98CAB2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74873-9BD0-59C8-AC0A-C344FC853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B2DA4E-6587-658E-E59E-4F48915D1F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6" t="4005" r="4418" b="4005"/>
          <a:stretch/>
        </p:blipFill>
        <p:spPr>
          <a:xfrm>
            <a:off x="1981069" y="300321"/>
            <a:ext cx="19440246" cy="126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5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FE87-E760-65ED-CAB1-2B9A2D69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0C19F-AD0B-7997-20B1-CB9899400C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2237B5-63A1-C75C-85C3-4A1A9EE91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8" b="5457"/>
          <a:stretch/>
        </p:blipFill>
        <p:spPr>
          <a:xfrm>
            <a:off x="1690580" y="549687"/>
            <a:ext cx="18078091" cy="11384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A3A0CD-1B90-87D6-BB16-276B1B1A57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58" t="24342" r="9725" b="32477"/>
          <a:stretch/>
        </p:blipFill>
        <p:spPr>
          <a:xfrm>
            <a:off x="2339185" y="3573922"/>
            <a:ext cx="25270191" cy="83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EE95A-DADB-1698-1A96-167F44C0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3F9FD-C09D-1A51-9A64-FBDD4BCF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A2436-1E77-763A-0EF3-BDF1A7C08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22AFE-91C2-1438-1591-DB0BE419A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8" t="9310" r="8948" b="84931"/>
          <a:stretch/>
        </p:blipFill>
        <p:spPr>
          <a:xfrm>
            <a:off x="961633" y="405918"/>
            <a:ext cx="17862037" cy="789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261499-2271-25FD-2DB0-E26ECA93E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51" t="9052" r="15160" b="8379"/>
          <a:stretch/>
        </p:blipFill>
        <p:spPr>
          <a:xfrm>
            <a:off x="1358929" y="1195799"/>
            <a:ext cx="16625898" cy="1132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85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C0E92-D9FD-7343-5E9E-8C0B07548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6E87-DF14-6E21-7696-707A6AF2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8C9A9-7CE1-151C-1902-1B020E999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C8B23-C348-ED01-ED21-19D1295203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54" t="11221" r="16054" b="9246"/>
          <a:stretch/>
        </p:blipFill>
        <p:spPr>
          <a:xfrm>
            <a:off x="956285" y="755404"/>
            <a:ext cx="17431187" cy="109079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4913D5-6C3A-2409-97B9-A02A7182C0EB}"/>
                  </a:ext>
                </a:extLst>
              </p14:cNvPr>
              <p14:cNvContentPartPr/>
              <p14:nvPr/>
            </p14:nvContentPartPr>
            <p14:xfrm>
              <a:off x="9578488" y="2600091"/>
              <a:ext cx="2563753" cy="1344152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4913D5-6C3A-2409-97B9-A02A7182C0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9489" y="2591449"/>
                <a:ext cx="2581392" cy="13617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5825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4C955-B3DD-8523-B3D3-CCD9FCF5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‘the basics’ right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7831F-D58C-ECB4-5B7F-F8FD357FA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2" y="4015624"/>
            <a:ext cx="21334413" cy="8286750"/>
          </a:xfrm>
        </p:spPr>
        <p:txBody>
          <a:bodyPr/>
          <a:lstStyle/>
          <a:p>
            <a:r>
              <a:rPr lang="en-GB" dirty="0"/>
              <a:t>Relational approach is strong</a:t>
            </a:r>
          </a:p>
          <a:p>
            <a:r>
              <a:rPr lang="en-GB" dirty="0"/>
              <a:t>Culture and ethos, upholding school values is high</a:t>
            </a:r>
          </a:p>
          <a:p>
            <a:r>
              <a:rPr lang="en-GB" dirty="0"/>
              <a:t>Plan, teach and assess – all done very well</a:t>
            </a:r>
          </a:p>
          <a:p>
            <a:r>
              <a:rPr lang="en-GB" dirty="0"/>
              <a:t>Underperformance is tackled positively and early</a:t>
            </a:r>
          </a:p>
          <a:p>
            <a:r>
              <a:rPr lang="en-GB" dirty="0"/>
              <a:t>Success culture created, self belief developed</a:t>
            </a:r>
          </a:p>
          <a:p>
            <a:endParaRPr lang="en-GB" dirty="0"/>
          </a:p>
          <a:p>
            <a:r>
              <a:rPr lang="en-GB" dirty="0"/>
              <a:t>Reflective and able to talk to students to further improve their own practice</a:t>
            </a:r>
          </a:p>
          <a:p>
            <a:r>
              <a:rPr lang="en-GB" i="1" dirty="0"/>
              <a:t>Track the timetable of one of your spotlight pupils</a:t>
            </a:r>
          </a:p>
        </p:txBody>
      </p:sp>
    </p:spTree>
    <p:extLst>
      <p:ext uri="{BB962C8B-B14F-4D97-AF65-F5344CB8AC3E}">
        <p14:creationId xmlns:p14="http://schemas.microsoft.com/office/powerpoint/2010/main" val="245161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5E7F-37FD-BA3A-0118-902FC0BB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84B82-9F01-A8E0-F579-2BD1E72A78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Raleway" pitchFamily="2" charset="0"/>
              </a:rPr>
              <a:t>In a group of three </a:t>
            </a:r>
          </a:p>
          <a:p>
            <a:r>
              <a:rPr lang="en-GB" dirty="0">
                <a:latin typeface="Raleway" pitchFamily="2" charset="0"/>
              </a:rPr>
              <a:t>Share year 11 numbers, two strengths and one thing that is worthy to note in terms of improvement needed/perplexes you/professional frustration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610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4442A4-9BF8-7FF4-4A69-D52B29FBD48D}"/>
              </a:ext>
            </a:extLst>
          </p:cNvPr>
          <p:cNvSpPr txBox="1">
            <a:spLocks/>
          </p:cNvSpPr>
          <p:nvPr/>
        </p:nvSpPr>
        <p:spPr>
          <a:xfrm>
            <a:off x="3962145" y="549687"/>
            <a:ext cx="16458126" cy="2285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9" b="1" kern="1200">
                <a:solidFill>
                  <a:srgbClr val="429AD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8800">
                <a:latin typeface="Raleway" pitchFamily="2" charset="0"/>
              </a:rPr>
              <a:t>For our pupils to do well….</a:t>
            </a:r>
            <a:endParaRPr lang="en-GB" sz="8800" dirty="0">
              <a:latin typeface="Raleway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30A06-EB89-BB40-A086-9363372DC7B9}"/>
              </a:ext>
            </a:extLst>
          </p:cNvPr>
          <p:cNvSpPr txBox="1">
            <a:spLocks/>
          </p:cNvSpPr>
          <p:nvPr/>
        </p:nvSpPr>
        <p:spPr>
          <a:xfrm>
            <a:off x="5158115" y="5017960"/>
            <a:ext cx="15262156" cy="8697594"/>
          </a:xfrm>
          <a:prstGeom prst="rect">
            <a:avLst/>
          </a:prstGeom>
        </p:spPr>
        <p:txBody>
          <a:bodyPr>
            <a:normAutofit/>
          </a:bodyPr>
          <a:lstStyle>
            <a:lvl1pPr marL="457132" indent="-457132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394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65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199920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18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8446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2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>
                <a:latin typeface="Raleway" pitchFamily="2" charset="0"/>
              </a:rPr>
              <a:t>There is always a solution, no matter what the barrier*.</a:t>
            </a:r>
            <a:endParaRPr lang="en-GB" sz="88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88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0CDAA-E6BF-248C-0CC0-C37565694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4442A4-9BF8-7FF4-4A69-D52B29FBD48D}"/>
              </a:ext>
            </a:extLst>
          </p:cNvPr>
          <p:cNvSpPr txBox="1">
            <a:spLocks/>
          </p:cNvSpPr>
          <p:nvPr/>
        </p:nvSpPr>
        <p:spPr>
          <a:xfrm>
            <a:off x="3962137" y="532848"/>
            <a:ext cx="16458126" cy="2285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9" b="1" kern="1200">
                <a:solidFill>
                  <a:srgbClr val="429AD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8800">
                <a:latin typeface="Raleway" pitchFamily="2" charset="0"/>
              </a:rPr>
              <a:t>For our pupils to do well….</a:t>
            </a:r>
            <a:endParaRPr lang="en-GB" sz="8800" dirty="0">
              <a:latin typeface="Raleway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30A06-EB89-BB40-A086-9363372DC7B9}"/>
              </a:ext>
            </a:extLst>
          </p:cNvPr>
          <p:cNvSpPr txBox="1">
            <a:spLocks/>
          </p:cNvSpPr>
          <p:nvPr/>
        </p:nvSpPr>
        <p:spPr>
          <a:xfrm>
            <a:off x="609593" y="3137647"/>
            <a:ext cx="23630972" cy="10322713"/>
          </a:xfrm>
          <a:prstGeom prst="rect">
            <a:avLst/>
          </a:prstGeom>
        </p:spPr>
        <p:txBody>
          <a:bodyPr>
            <a:normAutofit/>
          </a:bodyPr>
          <a:lstStyle>
            <a:lvl1pPr marL="457132" indent="-457132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394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65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199920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18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8446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2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latin typeface="Raleway" pitchFamily="2" charset="0"/>
              </a:rPr>
              <a:t>Start with the outcome you want</a:t>
            </a:r>
          </a:p>
          <a:p>
            <a:r>
              <a:rPr lang="en-US" sz="8000" dirty="0">
                <a:latin typeface="Raleway" pitchFamily="2" charset="0"/>
              </a:rPr>
              <a:t>Make sure the curriculum you have in place will deliver for all students</a:t>
            </a:r>
          </a:p>
          <a:p>
            <a:r>
              <a:rPr lang="en-US" sz="8000" dirty="0">
                <a:latin typeface="Raleway" pitchFamily="2" charset="0"/>
              </a:rPr>
              <a:t>Look at and act on your cohort’s data carefully and often</a:t>
            </a:r>
          </a:p>
          <a:p>
            <a:r>
              <a:rPr lang="en-US" sz="8000" dirty="0">
                <a:latin typeface="Raleway" pitchFamily="2" charset="0"/>
              </a:rPr>
              <a:t>The data tells the story – act swiftly to close gaps as they occur</a:t>
            </a:r>
            <a:endParaRPr lang="en-GB" sz="8000" dirty="0">
              <a:latin typeface="Raleway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3921F-4319-07B6-9E86-76A75EB4365B}"/>
              </a:ext>
            </a:extLst>
          </p:cNvPr>
          <p:cNvSpPr txBox="1"/>
          <p:nvPr/>
        </p:nvSpPr>
        <p:spPr>
          <a:xfrm>
            <a:off x="3009223" y="446"/>
            <a:ext cx="2137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709"/>
            <a:r>
              <a:rPr lang="en-US" sz="3600" dirty="0">
                <a:solidFill>
                  <a:prstClr val="black"/>
                </a:solidFill>
                <a:latin typeface="Arial"/>
                <a:hlinkClick r:id="rId2"/>
              </a:rPr>
              <a:t>Four strategies to raise attainment of disadvantaged students at KS4 - SSAT (ssatuk.co.uk)</a:t>
            </a:r>
            <a:endParaRPr lang="en-GB" sz="36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986D9-5FEF-B6DB-7882-5F6BE7262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4442A4-9BF8-7FF4-4A69-D52B29FBD48D}"/>
              </a:ext>
            </a:extLst>
          </p:cNvPr>
          <p:cNvSpPr txBox="1">
            <a:spLocks/>
          </p:cNvSpPr>
          <p:nvPr/>
        </p:nvSpPr>
        <p:spPr>
          <a:xfrm>
            <a:off x="1718330" y="532848"/>
            <a:ext cx="19879022" cy="2285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9" b="1" kern="1200">
                <a:solidFill>
                  <a:srgbClr val="429AD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8800">
                <a:latin typeface="Raleway" pitchFamily="2" charset="0"/>
              </a:rPr>
              <a:t>How does this work in your school?</a:t>
            </a:r>
            <a:endParaRPr lang="en-GB" sz="8800" dirty="0">
              <a:latin typeface="Raleway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30A06-EB89-BB40-A086-9363372DC7B9}"/>
              </a:ext>
            </a:extLst>
          </p:cNvPr>
          <p:cNvSpPr txBox="1">
            <a:spLocks/>
          </p:cNvSpPr>
          <p:nvPr/>
        </p:nvSpPr>
        <p:spPr>
          <a:xfrm>
            <a:off x="-7" y="2818700"/>
            <a:ext cx="24382411" cy="3061903"/>
          </a:xfrm>
          <a:prstGeom prst="rect">
            <a:avLst/>
          </a:prstGeom>
        </p:spPr>
        <p:txBody>
          <a:bodyPr>
            <a:normAutofit/>
          </a:bodyPr>
          <a:lstStyle>
            <a:lvl1pPr marL="457132" indent="-457132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394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65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199920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18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8446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2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0" dirty="0">
                <a:latin typeface="Raleway" pitchFamily="2" charset="0"/>
              </a:rPr>
              <a:t>  Data input – review – HODs – teachers – students</a:t>
            </a:r>
          </a:p>
          <a:p>
            <a:endParaRPr lang="en-GB" sz="8000" dirty="0">
              <a:latin typeface="Raleway" pitchFamily="2" charset="0"/>
            </a:endParaRPr>
          </a:p>
          <a:p>
            <a:endParaRPr lang="en-GB" sz="8000" dirty="0">
              <a:latin typeface="Raleway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8000" dirty="0">
              <a:latin typeface="Raleway" pitchFamily="2" charset="0"/>
            </a:endParaRP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07CF8E41-AF45-626E-9553-0A6329F24650}"/>
              </a:ext>
            </a:extLst>
          </p:cNvPr>
          <p:cNvCxnSpPr/>
          <p:nvPr/>
        </p:nvCxnSpPr>
        <p:spPr>
          <a:xfrm rot="10800000" flipV="1">
            <a:off x="3009215" y="4067685"/>
            <a:ext cx="18363970" cy="20809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Down 6">
            <a:extLst>
              <a:ext uri="{FF2B5EF4-FFF2-40B4-BE49-F238E27FC236}">
                <a16:creationId xmlns:a16="http://schemas.microsoft.com/office/drawing/2014/main" id="{0208423F-1FD2-3733-053E-F2CA963EB071}"/>
              </a:ext>
            </a:extLst>
          </p:cNvPr>
          <p:cNvSpPr/>
          <p:nvPr/>
        </p:nvSpPr>
        <p:spPr>
          <a:xfrm rot="10800000">
            <a:off x="3357838" y="4114979"/>
            <a:ext cx="977398" cy="1355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/>
            <a:endParaRPr lang="en-GB" sz="3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2031F-7F84-D0D3-320F-983179026104}"/>
              </a:ext>
            </a:extLst>
          </p:cNvPr>
          <p:cNvSpPr txBox="1"/>
          <p:nvPr/>
        </p:nvSpPr>
        <p:spPr>
          <a:xfrm>
            <a:off x="914340" y="6858001"/>
            <a:ext cx="220702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709"/>
            <a:r>
              <a:rPr lang="en-GB" sz="4800" dirty="0">
                <a:solidFill>
                  <a:prstClr val="black"/>
                </a:solidFill>
                <a:latin typeface="Raleway" pitchFamily="2" charset="0"/>
              </a:rPr>
              <a:t>How do teachers convey the passion for their subject and belief in students to do well in their subject? Do they connect, use relatedness and engage?</a:t>
            </a:r>
          </a:p>
          <a:p>
            <a:pPr defTabSz="1828709"/>
            <a:endParaRPr lang="en-GB" sz="4800" dirty="0">
              <a:solidFill>
                <a:prstClr val="black"/>
              </a:solidFill>
              <a:latin typeface="Raleway" pitchFamily="2" charset="0"/>
            </a:endParaRPr>
          </a:p>
          <a:p>
            <a:pPr defTabSz="1828709"/>
            <a:r>
              <a:rPr lang="en-GB" sz="4800" dirty="0">
                <a:solidFill>
                  <a:prstClr val="black"/>
                </a:solidFill>
                <a:latin typeface="Raleway" pitchFamily="2" charset="0"/>
              </a:rPr>
              <a:t>How do teachers hold themselves and students to account for improving achievement versus their starting points?</a:t>
            </a:r>
          </a:p>
          <a:p>
            <a:pPr defTabSz="1828709"/>
            <a:endParaRPr lang="en-GB" sz="4800" dirty="0">
              <a:solidFill>
                <a:prstClr val="black"/>
              </a:solidFill>
              <a:latin typeface="Raleway" pitchFamily="2" charset="0"/>
            </a:endParaRPr>
          </a:p>
          <a:p>
            <a:pPr defTabSz="1828709"/>
            <a:r>
              <a:rPr lang="en-GB" sz="4800" dirty="0">
                <a:solidFill>
                  <a:prstClr val="black"/>
                </a:solidFill>
                <a:latin typeface="Raleway" pitchFamily="2" charset="0"/>
              </a:rPr>
              <a:t>Is this true irrespective of any barriers?</a:t>
            </a:r>
          </a:p>
        </p:txBody>
      </p:sp>
    </p:spTree>
    <p:extLst>
      <p:ext uri="{BB962C8B-B14F-4D97-AF65-F5344CB8AC3E}">
        <p14:creationId xmlns:p14="http://schemas.microsoft.com/office/powerpoint/2010/main" val="323863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14C08-C3E4-06F6-7870-B02BA662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Wifi</a:t>
            </a:r>
            <a:r>
              <a:rPr lang="en-GB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CDE94-B3D5-2441-A300-36FD8153F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9900" dirty="0"/>
              <a:t>Ald3rWGu3sT#</a:t>
            </a:r>
          </a:p>
        </p:txBody>
      </p:sp>
    </p:spTree>
    <p:extLst>
      <p:ext uri="{BB962C8B-B14F-4D97-AF65-F5344CB8AC3E}">
        <p14:creationId xmlns:p14="http://schemas.microsoft.com/office/powerpoint/2010/main" val="2138653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6377-A2C7-AFA9-8791-E1A8774E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Ideas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D198C-604E-EBD2-DCCB-28F157731F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B7398F-7407-9D4A-9649-9024DAEBE14B}"/>
              </a:ext>
            </a:extLst>
          </p:cNvPr>
          <p:cNvSpPr/>
          <p:nvPr/>
        </p:nvSpPr>
        <p:spPr>
          <a:xfrm>
            <a:off x="1541929" y="3711388"/>
            <a:ext cx="8964706" cy="43747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Pupil motivated to do well</a:t>
            </a:r>
          </a:p>
          <a:p>
            <a:pPr algn="ctr"/>
            <a:r>
              <a:rPr lang="en-GB" sz="4800" dirty="0"/>
              <a:t>Strong aspiration</a:t>
            </a:r>
          </a:p>
          <a:p>
            <a:pPr algn="ctr"/>
            <a:r>
              <a:rPr lang="en-GB" sz="4800" dirty="0"/>
              <a:t>Willingness to learn…and fail and learn…resilient</a:t>
            </a:r>
          </a:p>
          <a:p>
            <a:pPr algn="ctr"/>
            <a:r>
              <a:rPr lang="en-GB" sz="4800" dirty="0"/>
              <a:t>Work ethic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CF00E2-1141-E785-41ED-2AAAB6CECB94}"/>
              </a:ext>
            </a:extLst>
          </p:cNvPr>
          <p:cNvSpPr/>
          <p:nvPr/>
        </p:nvSpPr>
        <p:spPr>
          <a:xfrm>
            <a:off x="12774705" y="3711388"/>
            <a:ext cx="8964706" cy="43747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Family highly value education, highly supportive, reading and learning is valued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89EA9B-1882-6E6C-031C-7C002B3132D2}"/>
              </a:ext>
            </a:extLst>
          </p:cNvPr>
          <p:cNvSpPr/>
          <p:nvPr/>
        </p:nvSpPr>
        <p:spPr>
          <a:xfrm>
            <a:off x="1541929" y="8527670"/>
            <a:ext cx="8964706" cy="437477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Guaranteed a job in a trade, no grades needed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B27462-B375-E1A9-6CDE-8D0AB877FE46}"/>
              </a:ext>
            </a:extLst>
          </p:cNvPr>
          <p:cNvSpPr/>
          <p:nvPr/>
        </p:nvSpPr>
        <p:spPr>
          <a:xfrm>
            <a:off x="12774705" y="8433821"/>
            <a:ext cx="8964706" cy="437477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Struggles to trust adults, tracking the timetable shows little interaction from teachers, low praise/reward</a:t>
            </a:r>
          </a:p>
        </p:txBody>
      </p:sp>
    </p:spTree>
    <p:extLst>
      <p:ext uri="{BB962C8B-B14F-4D97-AF65-F5344CB8AC3E}">
        <p14:creationId xmlns:p14="http://schemas.microsoft.com/office/powerpoint/2010/main" val="615133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E3405-34BC-E592-0AF8-FF22DF5D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spotlight pupils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96985-46FF-7A49-4EF2-D108F5B483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Every child an individual with a satchel of strengths</a:t>
            </a:r>
          </a:p>
          <a:p>
            <a:r>
              <a:rPr lang="en-GB" dirty="0"/>
              <a:t>Hidden talents and transformative engagement sits within – we have to find the lever to unleash it</a:t>
            </a:r>
          </a:p>
          <a:p>
            <a:r>
              <a:rPr lang="en-GB" dirty="0"/>
              <a:t>Belief is key</a:t>
            </a:r>
          </a:p>
          <a:p>
            <a:r>
              <a:rPr lang="en-GB" dirty="0"/>
              <a:t>Valuing education? If they don’t, is our relationship strong enough that they want to do well for us instead.</a:t>
            </a:r>
          </a:p>
          <a:p>
            <a:pPr marL="914262" lvl="1" indent="0">
              <a:buNone/>
            </a:pPr>
            <a:r>
              <a:rPr lang="en-GB" i="1" dirty="0"/>
              <a:t>‘We push them until they can push themselves.’</a:t>
            </a:r>
          </a:p>
        </p:txBody>
      </p:sp>
    </p:spTree>
    <p:extLst>
      <p:ext uri="{BB962C8B-B14F-4D97-AF65-F5344CB8AC3E}">
        <p14:creationId xmlns:p14="http://schemas.microsoft.com/office/powerpoint/2010/main" val="2840248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2D3F-F48C-C9BE-518F-52FAA11D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with your spotlight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CBA5B-D400-F147-AAC5-6A5D4F0D88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27C98-D88D-4AAA-12DD-37FCC8D7CC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67" t="35969" r="11270" b="16450"/>
          <a:stretch/>
        </p:blipFill>
        <p:spPr>
          <a:xfrm>
            <a:off x="292283" y="3381377"/>
            <a:ext cx="23797845" cy="82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19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1BD1D-3823-0230-E72D-4F36166B7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223E-29F1-CC51-7730-AB7870F9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21" y="1402135"/>
            <a:ext cx="21334522" cy="2651126"/>
          </a:xfrm>
        </p:spPr>
        <p:txBody>
          <a:bodyPr/>
          <a:lstStyle/>
          <a:p>
            <a:r>
              <a:rPr lang="en-GB" dirty="0">
                <a:latin typeface="Raleway" pitchFamily="2" charset="0"/>
              </a:rPr>
              <a:t>Good…and to improve</a:t>
            </a:r>
            <a:br>
              <a:rPr lang="en-GB" dirty="0">
                <a:latin typeface="Raleway" pitchFamily="2" charset="0"/>
              </a:rPr>
            </a:b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6316D6-E182-F7D8-CF1E-AB24DB781D27}"/>
              </a:ext>
            </a:extLst>
          </p:cNvPr>
          <p:cNvSpPr txBox="1">
            <a:spLocks/>
          </p:cNvSpPr>
          <p:nvPr/>
        </p:nvSpPr>
        <p:spPr>
          <a:xfrm>
            <a:off x="1219124" y="549276"/>
            <a:ext cx="16348334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9" b="1" kern="1200">
                <a:solidFill>
                  <a:srgbClr val="429AD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>
              <a:latin typeface="Raleway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B80A54-8CFF-66ED-2A4C-4F085580C9A7}"/>
              </a:ext>
            </a:extLst>
          </p:cNvPr>
          <p:cNvSpPr txBox="1">
            <a:spLocks/>
          </p:cNvSpPr>
          <p:nvPr/>
        </p:nvSpPr>
        <p:spPr>
          <a:xfrm>
            <a:off x="1219121" y="5271246"/>
            <a:ext cx="19830008" cy="6627315"/>
          </a:xfrm>
          <a:prstGeom prst="rect">
            <a:avLst/>
          </a:prstGeom>
        </p:spPr>
        <p:txBody>
          <a:bodyPr/>
          <a:lstStyle>
            <a:lvl1pPr marL="457132" indent="-457132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394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65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199920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18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8446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2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Raleway" pitchFamily="2" charset="0"/>
              </a:rPr>
              <a:t>Belonging, Purpose, Success</a:t>
            </a:r>
          </a:p>
          <a:p>
            <a:r>
              <a:rPr lang="en-GB" dirty="0">
                <a:latin typeface="Raleway" pitchFamily="2" charset="0"/>
              </a:rPr>
              <a:t>What are the three best things about school</a:t>
            </a:r>
          </a:p>
          <a:p>
            <a:r>
              <a:rPr lang="en-GB" dirty="0">
                <a:latin typeface="Raleway" pitchFamily="2" charset="0"/>
              </a:rPr>
              <a:t>‘If only we knew’ …what would you tell us to help you be even better</a:t>
            </a:r>
          </a:p>
          <a:p>
            <a:r>
              <a:rPr lang="en-GB" dirty="0">
                <a:latin typeface="Raleway" pitchFamily="2" charset="0"/>
              </a:rPr>
              <a:t>Attitude to learning – 1 to 10 and/or Effort – 1 to 10</a:t>
            </a:r>
          </a:p>
          <a:p>
            <a:r>
              <a:rPr lang="en-GB" dirty="0">
                <a:latin typeface="Raleway" pitchFamily="2" charset="0"/>
              </a:rPr>
              <a:t>Outcomes – 1 to 10</a:t>
            </a:r>
          </a:p>
          <a:p>
            <a:r>
              <a:rPr lang="en-GB" dirty="0">
                <a:latin typeface="Raleway" pitchFamily="2" charset="0"/>
              </a:rPr>
              <a:t>Target set using SMART </a:t>
            </a:r>
          </a:p>
          <a:p>
            <a:endParaRPr lang="en-GB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75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0EA9B-20E2-A182-C388-9AE25EE7E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3DD05F-2A73-3A51-B5DD-18AFA27A5A22}"/>
              </a:ext>
            </a:extLst>
          </p:cNvPr>
          <p:cNvSpPr txBox="1">
            <a:spLocks/>
          </p:cNvSpPr>
          <p:nvPr/>
        </p:nvSpPr>
        <p:spPr>
          <a:xfrm>
            <a:off x="1219123" y="549276"/>
            <a:ext cx="21174711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1828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9" b="1" kern="1200">
                <a:solidFill>
                  <a:srgbClr val="429AD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Raleway" pitchFamily="2" charset="0"/>
              </a:rPr>
              <a:t>Semi-structured conversation with the conversation (and not the recording) at the heart of 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EC7CA9-B801-D7EE-D112-0BDD0E341E3C}"/>
              </a:ext>
            </a:extLst>
          </p:cNvPr>
          <p:cNvSpPr txBox="1">
            <a:spLocks/>
          </p:cNvSpPr>
          <p:nvPr/>
        </p:nvSpPr>
        <p:spPr>
          <a:xfrm>
            <a:off x="1219121" y="3200402"/>
            <a:ext cx="21944172" cy="8698160"/>
          </a:xfrm>
          <a:prstGeom prst="rect">
            <a:avLst/>
          </a:prstGeom>
        </p:spPr>
        <p:txBody>
          <a:bodyPr/>
          <a:lstStyle>
            <a:lvl1pPr marL="457132" indent="-457132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394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65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199920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18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8446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2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Raleway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49ED6-6882-07F4-4A0F-AB16AD0EC157}"/>
              </a:ext>
            </a:extLst>
          </p:cNvPr>
          <p:cNvSpPr txBox="1"/>
          <p:nvPr/>
        </p:nvSpPr>
        <p:spPr>
          <a:xfrm>
            <a:off x="1990086" y="3657600"/>
            <a:ext cx="20654761" cy="84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Belonging </a:t>
            </a:r>
            <a:endParaRPr lang="en-GB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Who does the student feel they can talk to/has a good relationship with? </a:t>
            </a:r>
            <a:endParaRPr lang="en-GB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Who would be their choice of mentor? </a:t>
            </a:r>
            <a:r>
              <a:rPr lang="en-GB" sz="4400" i="1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Can they explain why.</a:t>
            </a:r>
            <a:endParaRPr lang="en-GB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i="1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What are their friendship groups like? </a:t>
            </a:r>
            <a:endParaRPr lang="en-GB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Have they got any ideas of how they could help in school? What do they think are the best 3 things about school?</a:t>
            </a:r>
            <a:endParaRPr lang="en-GB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Purpose: What do they do that they enjoy?</a:t>
            </a:r>
            <a:endParaRPr lang="en-GB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 they have any responsibilities (</a:t>
            </a:r>
            <a:r>
              <a:rPr lang="en-GB" sz="4400" dirty="0" err="1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eg</a:t>
            </a:r>
            <a:r>
              <a:rPr lang="en-GB" sz="44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caring). </a:t>
            </a:r>
            <a:endParaRPr lang="en-GB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What are their main interests? What is their aim post-16? Have they had enough time to explore their interests/aspirations in order to secure a pathway?</a:t>
            </a:r>
            <a:endParaRPr lang="en-GB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105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B493-FBC5-49E1-703C-16F96863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BAE34-305C-3915-CA05-51D2E0D7D2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2" y="3872188"/>
            <a:ext cx="21334413" cy="828675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400" dirty="0">
                <a:solidFill>
                  <a:srgbClr val="7030A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Success: Tell me one thing you were last successful in. When you do well, how do you best like to know </a:t>
            </a:r>
            <a:r>
              <a:rPr lang="en-GB" sz="5400" dirty="0" err="1">
                <a:solidFill>
                  <a:srgbClr val="7030A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eg</a:t>
            </a:r>
            <a:r>
              <a:rPr lang="en-GB" sz="5400" dirty="0">
                <a:solidFill>
                  <a:srgbClr val="7030A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verbal praise, postcard home…</a:t>
            </a:r>
            <a:endParaRPr lang="en-GB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400" dirty="0">
                <a:solidFill>
                  <a:srgbClr val="7030A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 all of your subjects, which do you believe you can be most successful in. Why? Least successful in? Why?</a:t>
            </a:r>
            <a:endParaRPr lang="en-GB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400" dirty="0">
                <a:solidFill>
                  <a:srgbClr val="7030A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endParaRPr lang="en-GB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What would you finish this sentence with:</a:t>
            </a:r>
            <a:endParaRPr lang="en-GB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If only you knew….</a:t>
            </a:r>
            <a:endParaRPr lang="en-GB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377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86A7-36F8-D381-3837-F1C6E284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Graphing or something similar…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A37CB-D5F9-E0CF-77B1-5505905376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Plot their view of their effort/attitude to learning in a subject, their view of ‘how they are doing’ (outcomes). Retrack if higher than they think. Plot cross. </a:t>
            </a:r>
          </a:p>
          <a:p>
            <a:r>
              <a:rPr lang="en-GB" dirty="0"/>
              <a:t>Complete for all subjects.</a:t>
            </a:r>
          </a:p>
          <a:p>
            <a:r>
              <a:rPr lang="en-GB" dirty="0"/>
              <a:t>Set 3 SMART targets.</a:t>
            </a:r>
          </a:p>
        </p:txBody>
      </p:sp>
    </p:spTree>
    <p:extLst>
      <p:ext uri="{BB962C8B-B14F-4D97-AF65-F5344CB8AC3E}">
        <p14:creationId xmlns:p14="http://schemas.microsoft.com/office/powerpoint/2010/main" val="2232113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8BF8-F28D-8304-E1C7-BCB9FA7D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the to-do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2AA42-858A-87D5-1D50-6F59726BDA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Organisation is an example of taking control so that what needs doing is not overwhelming – talk to pupils about how they manage this</a:t>
            </a:r>
          </a:p>
          <a:p>
            <a:endParaRPr lang="en-GB" dirty="0"/>
          </a:p>
          <a:p>
            <a:r>
              <a:rPr lang="en-GB" dirty="0"/>
              <a:t>Model how to do this effectively using two/three approaches and get them to co-construct what they would like to try for themselves</a:t>
            </a:r>
          </a:p>
        </p:txBody>
      </p:sp>
    </p:spTree>
    <p:extLst>
      <p:ext uri="{BB962C8B-B14F-4D97-AF65-F5344CB8AC3E}">
        <p14:creationId xmlns:p14="http://schemas.microsoft.com/office/powerpoint/2010/main" val="4252096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CB3B-26A3-76F2-47F7-E718229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good are our teachers at the robust and not so robust conversations?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2C3B1-CED6-9F0F-2B97-13C45AE6B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Do we catch a pupil doing really well?</a:t>
            </a:r>
          </a:p>
          <a:p>
            <a:r>
              <a:rPr lang="en-GB" dirty="0"/>
              <a:t>How is warmth and ‘we are doing this’ fostered?</a:t>
            </a:r>
          </a:p>
          <a:p>
            <a:r>
              <a:rPr lang="en-GB" dirty="0"/>
              <a:t>How is encouragement built?</a:t>
            </a:r>
            <a:br>
              <a:rPr lang="en-GB" dirty="0"/>
            </a:br>
            <a:endParaRPr lang="en-GB" dirty="0"/>
          </a:p>
          <a:p>
            <a:r>
              <a:rPr lang="en-GB" dirty="0"/>
              <a:t>If a pupil’s effort is not where it needs to be, what is said/done?</a:t>
            </a:r>
            <a:br>
              <a:rPr lang="en-GB" dirty="0"/>
            </a:br>
            <a:r>
              <a:rPr lang="en-GB" dirty="0"/>
              <a:t>Do we build the incremental steps to success? Chunk the overwhelming into the manageable?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222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DD9D-424B-B984-B4CC-AAA24DF1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8E158-2133-2402-C5AB-BBE8F265E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F90DB-E107-5CC6-8ABD-92C57F65D1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75" t="33878" r="18819" b="9128"/>
          <a:stretch/>
        </p:blipFill>
        <p:spPr>
          <a:xfrm>
            <a:off x="1861042" y="537882"/>
            <a:ext cx="20138346" cy="118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1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A2B769-9175-26DC-E896-AC067D8ED18D}"/>
              </a:ext>
            </a:extLst>
          </p:cNvPr>
          <p:cNvSpPr/>
          <p:nvPr/>
        </p:nvSpPr>
        <p:spPr>
          <a:xfrm>
            <a:off x="5576047" y="2689412"/>
            <a:ext cx="13518777" cy="41685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600" dirty="0"/>
              <a:t>Mobilising all to thrive </a:t>
            </a:r>
            <a:r>
              <a:rPr lang="en-GB" sz="9600"/>
              <a:t>and to do </a:t>
            </a:r>
            <a:r>
              <a:rPr lang="en-GB" sz="9600" dirty="0"/>
              <a:t>well</a:t>
            </a:r>
            <a:endParaRPr lang="en-GB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069A2D9-FFB3-77FE-E423-A7343873F10D}"/>
              </a:ext>
            </a:extLst>
          </p:cNvPr>
          <p:cNvSpPr/>
          <p:nvPr/>
        </p:nvSpPr>
        <p:spPr>
          <a:xfrm>
            <a:off x="12998825" y="8552329"/>
            <a:ext cx="7530352" cy="3173506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/>
              <a:t>Our desires are mimetic</a:t>
            </a:r>
          </a:p>
          <a:p>
            <a:pPr algn="ctr"/>
            <a:r>
              <a:rPr lang="en-GB" sz="3600" dirty="0"/>
              <a:t>We have never had it so good but we want it to be even better</a:t>
            </a:r>
          </a:p>
          <a:p>
            <a:pPr algn="ctr"/>
            <a:r>
              <a:rPr lang="en-GB" sz="3600" dirty="0"/>
              <a:t>Happiness = quality of life - envy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56A64-90F3-53B4-6C73-4A1B05110DB0}"/>
              </a:ext>
            </a:extLst>
          </p:cNvPr>
          <p:cNvSpPr txBox="1"/>
          <p:nvPr/>
        </p:nvSpPr>
        <p:spPr>
          <a:xfrm>
            <a:off x="12335435" y="12299576"/>
            <a:ext cx="650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Diary of a CEO podcast, featuring Jimmy Carr</a:t>
            </a:r>
          </a:p>
        </p:txBody>
      </p:sp>
    </p:spTree>
    <p:extLst>
      <p:ext uri="{BB962C8B-B14F-4D97-AF65-F5344CB8AC3E}">
        <p14:creationId xmlns:p14="http://schemas.microsoft.com/office/powerpoint/2010/main" val="33546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46BD2-29A1-415F-B70A-599FDFF6F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A6C8-8858-EAB6-D89B-53BFAC02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26546-4741-5C36-4CAD-8781A69577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EFBB05-E8B9-4A50-9ABB-C0337F0018E7}"/>
              </a:ext>
            </a:extLst>
          </p:cNvPr>
          <p:cNvSpPr txBox="1">
            <a:spLocks/>
          </p:cNvSpPr>
          <p:nvPr/>
        </p:nvSpPr>
        <p:spPr>
          <a:xfrm>
            <a:off x="3113617" y="2760036"/>
            <a:ext cx="18155178" cy="9954714"/>
          </a:xfrm>
          <a:prstGeom prst="rect">
            <a:avLst/>
          </a:prstGeom>
        </p:spPr>
        <p:txBody>
          <a:bodyPr>
            <a:noAutofit/>
          </a:bodyPr>
          <a:lstStyle>
            <a:lvl1pPr marL="457132" indent="-457132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394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65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199920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18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8446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2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5200" dirty="0"/>
              <a:t>	</a:t>
            </a:r>
            <a:r>
              <a:rPr lang="en-GB" sz="5200" dirty="0">
                <a:latin typeface="Raleway" pitchFamily="2" charset="0"/>
              </a:rPr>
              <a:t>Welcome, introductions and aims</a:t>
            </a:r>
          </a:p>
          <a:p>
            <a:pPr marL="1028649" indent="-1028649">
              <a:lnSpc>
                <a:spcPct val="150000"/>
              </a:lnSpc>
              <a:buFont typeface="+mj-lt"/>
              <a:buAutoNum type="arabicPeriod"/>
            </a:pPr>
            <a:r>
              <a:rPr lang="en-GB" sz="5200" dirty="0">
                <a:latin typeface="Raleway" pitchFamily="2" charset="0"/>
              </a:rPr>
              <a:t>	Unpicking some success</a:t>
            </a:r>
          </a:p>
          <a:p>
            <a:pPr marL="1028649" indent="-1028649">
              <a:lnSpc>
                <a:spcPct val="150000"/>
              </a:lnSpc>
              <a:buFont typeface="+mj-lt"/>
              <a:buAutoNum type="arabicPeriod"/>
            </a:pPr>
            <a:r>
              <a:rPr lang="en-GB" sz="5200" dirty="0">
                <a:latin typeface="Raleway" pitchFamily="2" charset="0"/>
              </a:rPr>
              <a:t>     Let’s explore and share our cohort details</a:t>
            </a:r>
          </a:p>
          <a:p>
            <a:pPr marL="1028649" indent="-1028649">
              <a:lnSpc>
                <a:spcPct val="150000"/>
              </a:lnSpc>
              <a:buFont typeface="+mj-lt"/>
              <a:buAutoNum type="arabicPeriod"/>
            </a:pPr>
            <a:r>
              <a:rPr lang="en-GB" sz="5200" dirty="0">
                <a:latin typeface="Raleway" pitchFamily="2" charset="0"/>
              </a:rPr>
              <a:t>     So what…and what’s next – the gap task</a:t>
            </a:r>
          </a:p>
          <a:p>
            <a:pPr marL="1028649" indent="-1028649">
              <a:lnSpc>
                <a:spcPct val="150000"/>
              </a:lnSpc>
              <a:buFont typeface="+mj-lt"/>
              <a:buAutoNum type="arabicPeriod"/>
            </a:pPr>
            <a:r>
              <a:rPr lang="en-GB" sz="5200" dirty="0">
                <a:latin typeface="Raleway" pitchFamily="2" charset="0"/>
              </a:rPr>
              <a:t>     Assessment stamina and the will to succeed.</a:t>
            </a:r>
          </a:p>
          <a:p>
            <a:pPr marL="1028649" indent="-1028649">
              <a:lnSpc>
                <a:spcPct val="150000"/>
              </a:lnSpc>
              <a:buFont typeface="+mj-lt"/>
              <a:buAutoNum type="arabicPeriod"/>
            </a:pPr>
            <a:endParaRPr lang="en-GB" sz="5200" dirty="0">
              <a:latin typeface="Raleway" pitchFamily="2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5200" dirty="0">
                <a:latin typeface="Raleway" pitchFamily="2" charset="0"/>
              </a:rPr>
              <a:t>           Meeting closes by 4.30pm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5200" dirty="0"/>
          </a:p>
        </p:txBody>
      </p:sp>
    </p:spTree>
    <p:extLst>
      <p:ext uri="{BB962C8B-B14F-4D97-AF65-F5344CB8AC3E}">
        <p14:creationId xmlns:p14="http://schemas.microsoft.com/office/powerpoint/2010/main" val="3732719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239BF-9981-A3E2-135F-683888B56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3F5C-7FBF-19CE-AC52-91E44AD6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35" y="1577787"/>
            <a:ext cx="21648289" cy="1803589"/>
          </a:xfrm>
        </p:spPr>
        <p:txBody>
          <a:bodyPr>
            <a:normAutofit fontScale="90000"/>
          </a:bodyPr>
          <a:lstStyle/>
          <a:p>
            <a:r>
              <a:rPr lang="en-GB" sz="8800" dirty="0">
                <a:latin typeface="Raleway" pitchFamily="2" charset="0"/>
              </a:rPr>
              <a:t>Using data to feedforward </a:t>
            </a:r>
            <a:br>
              <a:rPr lang="en-GB" sz="8800" dirty="0">
                <a:latin typeface="Raleway" pitchFamily="2" charset="0"/>
              </a:rPr>
            </a:b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4442A4-9BF8-7FF4-4A69-D52B29FBD48D}"/>
              </a:ext>
            </a:extLst>
          </p:cNvPr>
          <p:cNvSpPr txBox="1">
            <a:spLocks/>
          </p:cNvSpPr>
          <p:nvPr/>
        </p:nvSpPr>
        <p:spPr>
          <a:xfrm>
            <a:off x="3962145" y="549687"/>
            <a:ext cx="16458126" cy="2285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9" b="1" kern="1200">
                <a:solidFill>
                  <a:srgbClr val="429AD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8800" dirty="0">
              <a:latin typeface="Raleway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30A06-EB89-BB40-A086-9363372DC7B9}"/>
              </a:ext>
            </a:extLst>
          </p:cNvPr>
          <p:cNvSpPr txBox="1">
            <a:spLocks/>
          </p:cNvSpPr>
          <p:nvPr/>
        </p:nvSpPr>
        <p:spPr>
          <a:xfrm>
            <a:off x="1070240" y="4912658"/>
            <a:ext cx="18956913" cy="7802091"/>
          </a:xfrm>
          <a:prstGeom prst="rect">
            <a:avLst/>
          </a:prstGeom>
        </p:spPr>
        <p:txBody>
          <a:bodyPr/>
          <a:lstStyle>
            <a:lvl1pPr marL="457132" indent="-457132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394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65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199920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18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8446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2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Raleway" pitchFamily="2" charset="0"/>
              </a:rPr>
              <a:t>After enjoying successes with your students…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Raleway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Raleway" pitchFamily="2" charset="0"/>
              </a:rPr>
              <a:t>We understand that you rapidly assimilate, evaluate and start to move forward to concentrate on all pupils in following cohorts…as well as what is needed specifically for this year’s year 11.</a:t>
            </a:r>
          </a:p>
        </p:txBody>
      </p:sp>
    </p:spTree>
    <p:extLst>
      <p:ext uri="{BB962C8B-B14F-4D97-AF65-F5344CB8AC3E}">
        <p14:creationId xmlns:p14="http://schemas.microsoft.com/office/powerpoint/2010/main" val="72149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7A9FD-BA09-68DF-37AC-07F7D2183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9060-EC57-79AF-2066-6CB4F99D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" pitchFamily="2" charset="0"/>
              </a:rPr>
              <a:t>Exam performance</a:t>
            </a:r>
            <a:br>
              <a:rPr lang="en-GB" dirty="0">
                <a:latin typeface="Raleway" pitchFamily="2" charset="0"/>
              </a:rPr>
            </a:b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61AB40-553E-BCD3-019B-46E7197673D6}"/>
              </a:ext>
            </a:extLst>
          </p:cNvPr>
          <p:cNvSpPr txBox="1">
            <a:spLocks/>
          </p:cNvSpPr>
          <p:nvPr/>
        </p:nvSpPr>
        <p:spPr>
          <a:xfrm>
            <a:off x="1219124" y="549276"/>
            <a:ext cx="16348334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9" b="1" kern="1200">
                <a:solidFill>
                  <a:srgbClr val="429AD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>
              <a:latin typeface="Raleway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B94D67-42DE-CA79-878D-B80CE4ECEE62}"/>
              </a:ext>
            </a:extLst>
          </p:cNvPr>
          <p:cNvSpPr txBox="1">
            <a:spLocks/>
          </p:cNvSpPr>
          <p:nvPr/>
        </p:nvSpPr>
        <p:spPr>
          <a:xfrm>
            <a:off x="1219121" y="3200402"/>
            <a:ext cx="21944172" cy="8698160"/>
          </a:xfrm>
          <a:prstGeom prst="rect">
            <a:avLst/>
          </a:prstGeom>
        </p:spPr>
        <p:txBody>
          <a:bodyPr/>
          <a:lstStyle>
            <a:lvl1pPr marL="457132" indent="-457132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394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65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199920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18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8446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2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Raleway" pitchFamily="2" charset="0"/>
              </a:rPr>
              <a:t>Every school prepares students for exams</a:t>
            </a:r>
          </a:p>
          <a:p>
            <a:r>
              <a:rPr lang="en-GB">
                <a:latin typeface="Raleway" pitchFamily="2" charset="0"/>
              </a:rPr>
              <a:t>Is there a difference between class performance and exam performance?</a:t>
            </a:r>
          </a:p>
          <a:p>
            <a:endParaRPr lang="en-GB">
              <a:latin typeface="Raleway" pitchFamily="2" charset="0"/>
            </a:endParaRPr>
          </a:p>
          <a:p>
            <a:r>
              <a:rPr lang="en-GB">
                <a:latin typeface="Raleway" pitchFamily="2" charset="0"/>
              </a:rPr>
              <a:t>What subject specific aspects need considering?</a:t>
            </a:r>
            <a:endParaRPr lang="en-GB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11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121C-AB82-BF17-0126-6A1255B0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1C0F5-BA9F-19BD-D632-AD3F39C63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28B05-82FE-E355-942A-635FAD62F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140" y="2114859"/>
            <a:ext cx="13334132" cy="94862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B9CC950-C345-0847-D135-BE17FD307C24}"/>
                  </a:ext>
                </a:extLst>
              </p14:cNvPr>
              <p14:cNvContentPartPr/>
              <p14:nvPr/>
            </p14:nvContentPartPr>
            <p14:xfrm>
              <a:off x="5770656" y="8770809"/>
              <a:ext cx="3361461" cy="259543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B9CC950-C345-0847-D135-BE17FD307C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2016" y="8762168"/>
                <a:ext cx="3379102" cy="26130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306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6D58-DD6F-A353-ACE7-038E097E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730251"/>
            <a:ext cx="21334522" cy="2651126"/>
          </a:xfrm>
        </p:spPr>
        <p:txBody>
          <a:bodyPr>
            <a:normAutofit/>
          </a:bodyPr>
          <a:lstStyle/>
          <a:p>
            <a:r>
              <a:rPr lang="en-GB" sz="8800" dirty="0">
                <a:latin typeface="Raleway" pitchFamily="2" charset="0"/>
              </a:rPr>
              <a:t>It takes a village to raise a child…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435714-A5A4-8EE5-063A-425C60060340}"/>
              </a:ext>
            </a:extLst>
          </p:cNvPr>
          <p:cNvSpPr txBox="1">
            <a:spLocks/>
          </p:cNvSpPr>
          <p:nvPr/>
        </p:nvSpPr>
        <p:spPr>
          <a:xfrm>
            <a:off x="1219121" y="3200402"/>
            <a:ext cx="21944172" cy="8698160"/>
          </a:xfrm>
          <a:prstGeom prst="rect">
            <a:avLst/>
          </a:prstGeom>
        </p:spPr>
        <p:txBody>
          <a:bodyPr/>
          <a:lstStyle>
            <a:lvl1pPr marL="457132" indent="-457132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394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65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199920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18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8446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2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Raleway" pitchFamily="2" charset="0"/>
              </a:rPr>
              <a:t> To raise attainment it will take a unified, vision-aligned and consistent approach from a number of staff in a relentless fashion for this to be secured.</a:t>
            </a:r>
          </a:p>
          <a:p>
            <a:endParaRPr lang="en-US">
              <a:latin typeface="Raleway" pitchFamily="2" charset="0"/>
            </a:endParaRPr>
          </a:p>
          <a:p>
            <a:r>
              <a:rPr lang="en-US" i="1">
                <a:latin typeface="Raleway" pitchFamily="2" charset="0"/>
              </a:rPr>
              <a:t>Achieving this with the pupil at the centre with the aim they become self-driven….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>
                <a:latin typeface="Raleway" pitchFamily="2" charset="0"/>
              </a:rPr>
              <a:t>	‘pushing pupils until they can push themselves…’</a:t>
            </a:r>
            <a:endParaRPr lang="en-GB" i="1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ADCD-0BDB-E718-B290-5F256BA2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157C8-A098-DF49-EE2C-F710310910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08827-10C5-FAC9-FDC7-1758F7B737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298" t="13486" r="22938" b="12265"/>
          <a:stretch/>
        </p:blipFill>
        <p:spPr>
          <a:xfrm>
            <a:off x="4141693" y="-469154"/>
            <a:ext cx="10811435" cy="142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6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F115-C806-67F0-925E-F9F7847D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73" y="924225"/>
            <a:ext cx="21334522" cy="2651126"/>
          </a:xfrm>
        </p:spPr>
        <p:txBody>
          <a:bodyPr/>
          <a:lstStyle/>
          <a:p>
            <a:r>
              <a:rPr lang="en-GB" sz="8800" dirty="0"/>
              <a:t>Agenda</a:t>
            </a:r>
            <a:br>
              <a:rPr lang="en-GB" sz="8800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83728-B88C-1232-13D6-0981EFFEB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8129" y="2513442"/>
            <a:ext cx="21334521" cy="10608966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6000" dirty="0">
                <a:latin typeface="Raleway" pitchFamily="2" charset="0"/>
              </a:rPr>
              <a:t>Welcome, introductions and aims</a:t>
            </a:r>
          </a:p>
          <a:p>
            <a:pPr marL="1028649" indent="-1028649">
              <a:lnSpc>
                <a:spcPct val="150000"/>
              </a:lnSpc>
              <a:buFont typeface="+mj-lt"/>
              <a:buAutoNum type="arabicPeriod"/>
            </a:pPr>
            <a:r>
              <a:rPr lang="en-GB" sz="6000" dirty="0">
                <a:latin typeface="Raleway" pitchFamily="2" charset="0"/>
              </a:rPr>
              <a:t>	Unpicking some success</a:t>
            </a:r>
          </a:p>
          <a:p>
            <a:pPr marL="1028649" indent="-1028649">
              <a:lnSpc>
                <a:spcPct val="150000"/>
              </a:lnSpc>
              <a:buFont typeface="+mj-lt"/>
              <a:buAutoNum type="arabicPeriod"/>
            </a:pPr>
            <a:r>
              <a:rPr lang="en-GB" sz="6000" dirty="0">
                <a:latin typeface="Raleway" pitchFamily="2" charset="0"/>
              </a:rPr>
              <a:t>     Let’s explore and share our cohort details</a:t>
            </a:r>
          </a:p>
          <a:p>
            <a:pPr marL="1028649" indent="-1028649">
              <a:lnSpc>
                <a:spcPct val="150000"/>
              </a:lnSpc>
              <a:buFont typeface="+mj-lt"/>
              <a:buAutoNum type="arabicPeriod"/>
            </a:pPr>
            <a:r>
              <a:rPr lang="en-GB" sz="6000" dirty="0">
                <a:latin typeface="Raleway" pitchFamily="2" charset="0"/>
              </a:rPr>
              <a:t>     So what…and what’s next – the gap task</a:t>
            </a:r>
          </a:p>
          <a:p>
            <a:pPr marL="1028649" indent="-1028649">
              <a:lnSpc>
                <a:spcPct val="150000"/>
              </a:lnSpc>
              <a:buFont typeface="+mj-lt"/>
              <a:buAutoNum type="arabicPeriod"/>
            </a:pPr>
            <a:r>
              <a:rPr lang="en-GB" sz="6000" dirty="0">
                <a:latin typeface="Raleway" pitchFamily="2" charset="0"/>
              </a:rPr>
              <a:t>     Assessment stamina and the will to succeed.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6000" dirty="0">
                <a:latin typeface="Raleway" pitchFamily="2" charset="0"/>
              </a:rPr>
              <a:t>           Meeting closes by 4.30pm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CF13A7-BDD7-43C1-98B3-CF1BF7F91F60}"/>
              </a:ext>
            </a:extLst>
          </p:cNvPr>
          <p:cNvSpPr txBox="1">
            <a:spLocks/>
          </p:cNvSpPr>
          <p:nvPr/>
        </p:nvSpPr>
        <p:spPr>
          <a:xfrm>
            <a:off x="3972488" y="-36063"/>
            <a:ext cx="16437440" cy="2285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9" b="1" kern="1200">
                <a:solidFill>
                  <a:srgbClr val="429AD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81528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2018-2F25-21F0-27F5-AB2B94DEC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 dirty="0">
                <a:latin typeface="Raleway" pitchFamily="2" charset="0"/>
              </a:rPr>
              <a:t>It takes a village to raise a child…</a:t>
            </a:r>
            <a:br>
              <a:rPr lang="en-GB" sz="8800" dirty="0">
                <a:latin typeface="Raleway" pitchFamily="2" charset="0"/>
              </a:rPr>
            </a:b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4442A4-9BF8-7FF4-4A69-D52B29FBD48D}"/>
              </a:ext>
            </a:extLst>
          </p:cNvPr>
          <p:cNvSpPr txBox="1">
            <a:spLocks/>
          </p:cNvSpPr>
          <p:nvPr/>
        </p:nvSpPr>
        <p:spPr>
          <a:xfrm>
            <a:off x="3362228" y="364503"/>
            <a:ext cx="17657956" cy="2285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9" b="1" kern="1200">
                <a:solidFill>
                  <a:srgbClr val="429AD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8800" dirty="0">
              <a:latin typeface="Raleway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30A06-EB89-BB40-A086-9363372DC7B9}"/>
              </a:ext>
            </a:extLst>
          </p:cNvPr>
          <p:cNvSpPr txBox="1">
            <a:spLocks/>
          </p:cNvSpPr>
          <p:nvPr/>
        </p:nvSpPr>
        <p:spPr>
          <a:xfrm>
            <a:off x="1219121" y="3200402"/>
            <a:ext cx="21944172" cy="8698160"/>
          </a:xfrm>
          <a:prstGeom prst="rect">
            <a:avLst/>
          </a:prstGeom>
        </p:spPr>
        <p:txBody>
          <a:bodyPr/>
          <a:lstStyle>
            <a:lvl1pPr marL="457132" indent="-457132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394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65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199920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18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8446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2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Raleway" pitchFamily="2" charset="0"/>
              </a:rPr>
              <a:t>To raise attainment it will take a unified, vision-aligned and consistent approach from a number of staff in a </a:t>
            </a:r>
            <a:r>
              <a:rPr lang="en-US">
                <a:solidFill>
                  <a:srgbClr val="00B050"/>
                </a:solidFill>
                <a:latin typeface="Raleway" pitchFamily="2" charset="0"/>
              </a:rPr>
              <a:t>relentless</a:t>
            </a:r>
            <a:r>
              <a:rPr lang="en-US">
                <a:latin typeface="Raleway" pitchFamily="2" charset="0"/>
              </a:rPr>
              <a:t> fashion for this to be secured.</a:t>
            </a:r>
          </a:p>
          <a:p>
            <a:endParaRPr lang="en-US">
              <a:latin typeface="Raleway" pitchFamily="2" charset="0"/>
            </a:endParaRPr>
          </a:p>
          <a:p>
            <a:r>
              <a:rPr lang="en-GB" i="1">
                <a:latin typeface="Raleway" pitchFamily="2" charset="0"/>
              </a:rPr>
              <a:t>Every person knowing their role – how it is done here….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094EF0-2AD8-340F-C0A8-68C0BC7F1E5D}"/>
              </a:ext>
            </a:extLst>
          </p:cNvPr>
          <p:cNvSpPr txBox="1">
            <a:spLocks/>
          </p:cNvSpPr>
          <p:nvPr/>
        </p:nvSpPr>
        <p:spPr>
          <a:xfrm>
            <a:off x="1219123" y="549687"/>
            <a:ext cx="21797035" cy="2285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9" b="1" kern="1200">
                <a:solidFill>
                  <a:srgbClr val="429AD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>
                <a:latin typeface="Raleway" pitchFamily="2" charset="0"/>
              </a:rPr>
              <a:t>Introductions and aims</a:t>
            </a:r>
            <a:endParaRPr lang="en-GB" dirty="0">
              <a:latin typeface="Raleway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E1D298-A657-8DC0-8A74-DEB1E2297A1B}"/>
              </a:ext>
            </a:extLst>
          </p:cNvPr>
          <p:cNvSpPr txBox="1">
            <a:spLocks/>
          </p:cNvSpPr>
          <p:nvPr/>
        </p:nvSpPr>
        <p:spPr>
          <a:xfrm>
            <a:off x="1219121" y="3200402"/>
            <a:ext cx="21944172" cy="8698160"/>
          </a:xfrm>
          <a:prstGeom prst="rect">
            <a:avLst/>
          </a:prstGeom>
        </p:spPr>
        <p:txBody>
          <a:bodyPr/>
          <a:lstStyle>
            <a:lvl1pPr marL="457132" indent="-457132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394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65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199920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18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8446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2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Raleway" pitchFamily="2" charset="0"/>
              </a:rPr>
              <a:t>In a group of three: Share your context and school motto/strapline/mantra and one thing to celebrate..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Raleway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Raleway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Raleway" pitchFamily="2" charset="0"/>
              </a:rPr>
              <a:t>What does your PP strategy, teaching and learning strategy/policy and behaviour strategy/policy lead to?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Raleway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Raleway" pitchFamily="2" charset="0"/>
            </a:endParaRPr>
          </a:p>
          <a:p>
            <a:pPr marL="0" indent="0" algn="ctr">
              <a:buNone/>
            </a:pPr>
            <a:r>
              <a:rPr lang="en-GB" dirty="0">
                <a:latin typeface="Raleway" pitchFamily="2" charset="0"/>
              </a:rPr>
              <a:t>Revision ….. Or is it working practice….in science…etc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Raleway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Raleway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Raleway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3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4442A4-9BF8-7FF4-4A69-D52B29FBD48D}"/>
              </a:ext>
            </a:extLst>
          </p:cNvPr>
          <p:cNvSpPr txBox="1">
            <a:spLocks/>
          </p:cNvSpPr>
          <p:nvPr/>
        </p:nvSpPr>
        <p:spPr>
          <a:xfrm>
            <a:off x="3362228" y="364503"/>
            <a:ext cx="17657956" cy="2285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9" b="1" kern="1200">
                <a:solidFill>
                  <a:srgbClr val="429AD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8800">
                <a:latin typeface="Raleway" pitchFamily="2" charset="0"/>
              </a:rPr>
              <a:t>Unpicking some success…</a:t>
            </a:r>
            <a:endParaRPr lang="en-GB" sz="8800" dirty="0">
              <a:latin typeface="Raleway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30A06-EB89-BB40-A086-9363372DC7B9}"/>
              </a:ext>
            </a:extLst>
          </p:cNvPr>
          <p:cNvSpPr txBox="1">
            <a:spLocks/>
          </p:cNvSpPr>
          <p:nvPr/>
        </p:nvSpPr>
        <p:spPr>
          <a:xfrm>
            <a:off x="1219121" y="3200641"/>
            <a:ext cx="21944171" cy="36573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57132" indent="-457132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394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65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199920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18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8446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2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aleway" pitchFamily="2" charset="0"/>
              </a:rPr>
              <a:t>Within every cohort, there are success stories.</a:t>
            </a:r>
          </a:p>
          <a:p>
            <a:r>
              <a:rPr lang="en-GB" dirty="0">
                <a:latin typeface="Raleway" pitchFamily="2" charset="0"/>
              </a:rPr>
              <a:t>From 2023-24 cohort, share one pupil who had success and why.</a:t>
            </a:r>
          </a:p>
          <a:p>
            <a:r>
              <a:rPr lang="en-GB" i="1" dirty="0">
                <a:latin typeface="Raleway" pitchFamily="2" charset="0"/>
              </a:rPr>
              <a:t>Examples from schools here: +0.99, +1.56, +1.63, +1.67, +0.86</a:t>
            </a:r>
          </a:p>
          <a:p>
            <a:r>
              <a:rPr lang="en-GB" i="1" dirty="0">
                <a:latin typeface="Raleway" pitchFamily="2" charset="0"/>
              </a:rPr>
              <a:t>From 2024-25 success stories will be… </a:t>
            </a:r>
          </a:p>
          <a:p>
            <a:pPr marL="0" indent="0">
              <a:buNone/>
            </a:pPr>
            <a:endParaRPr lang="en-GB" i="1" dirty="0">
              <a:latin typeface="Raleway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Raleway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340610-EB43-2E9A-3156-BC9268E2D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7" t="16297" r="18864" b="8741"/>
          <a:stretch/>
        </p:blipFill>
        <p:spPr>
          <a:xfrm>
            <a:off x="11592165" y="7218832"/>
            <a:ext cx="8623071" cy="6016294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E9F36A4-FF79-3D9F-D391-03B150AABC13}"/>
              </a:ext>
            </a:extLst>
          </p:cNvPr>
          <p:cNvSpPr/>
          <p:nvPr/>
        </p:nvSpPr>
        <p:spPr>
          <a:xfrm>
            <a:off x="2743200" y="8337177"/>
            <a:ext cx="6042212" cy="3299012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For your 2026 cohort who will be the successes….?</a:t>
            </a:r>
          </a:p>
        </p:txBody>
      </p:sp>
    </p:spTree>
    <p:extLst>
      <p:ext uri="{BB962C8B-B14F-4D97-AF65-F5344CB8AC3E}">
        <p14:creationId xmlns:p14="http://schemas.microsoft.com/office/powerpoint/2010/main" val="33851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4442A4-9BF8-7FF4-4A69-D52B29FBD48D}"/>
              </a:ext>
            </a:extLst>
          </p:cNvPr>
          <p:cNvSpPr txBox="1">
            <a:spLocks/>
          </p:cNvSpPr>
          <p:nvPr/>
        </p:nvSpPr>
        <p:spPr>
          <a:xfrm>
            <a:off x="3962145" y="549687"/>
            <a:ext cx="16458126" cy="2285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9" b="1" kern="1200">
                <a:solidFill>
                  <a:srgbClr val="429AD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8800">
                <a:latin typeface="Raleway" pitchFamily="2" charset="0"/>
              </a:rPr>
              <a:t>Messages</a:t>
            </a:r>
            <a:endParaRPr lang="en-GB" sz="8800" dirty="0">
              <a:latin typeface="Raleway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30A06-EB89-BB40-A086-9363372DC7B9}"/>
              </a:ext>
            </a:extLst>
          </p:cNvPr>
          <p:cNvSpPr txBox="1">
            <a:spLocks/>
          </p:cNvSpPr>
          <p:nvPr/>
        </p:nvSpPr>
        <p:spPr>
          <a:xfrm>
            <a:off x="1219121" y="4105834"/>
            <a:ext cx="19955514" cy="779272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457132" indent="-457132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394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65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199920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18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831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8446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2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3" indent="-457132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Raleway" pitchFamily="2" charset="0"/>
              </a:rPr>
              <a:t>County Education Manager – Jean Thorpe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Raleway" pitchFamily="2" charset="0"/>
              </a:rPr>
              <a:t>Secondary School Improvement Manager – Tania Harding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Raleway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Raleway" pitchFamily="2" charset="0"/>
              </a:rPr>
              <a:t>Inspector/Adviser – Victoria (Tor) Flynn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Raleway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Raleway" pitchFamily="2" charset="0"/>
              </a:rPr>
              <a:t>We understand that you rapidly assimilate, evaluate and move forwards to concentrate on all pupils in following cohorts…and that this year’s cohort are currently deep in the assessment window. </a:t>
            </a:r>
            <a:r>
              <a:rPr lang="en-GB" i="1" dirty="0">
                <a:latin typeface="Raleway" pitchFamily="2" charset="0"/>
              </a:rPr>
              <a:t>Plus, curriculum and assessment review to come…!</a:t>
            </a:r>
            <a:endParaRPr lang="en-GB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81250"/>
      </p:ext>
    </p:extLst>
  </p:cSld>
  <p:clrMapOvr>
    <a:masterClrMapping/>
  </p:clrMapOvr>
</p:sld>
</file>

<file path=ppt/theme/theme1.xml><?xml version="1.0" encoding="utf-8"?>
<a:theme xmlns:a="http://schemas.openxmlformats.org/drawingml/2006/main" name="Services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rovement-advisory-service-powerpoint-template - JWW" id="{66B04809-AE06-4AEB-BA38-A855E93A0464}" vid="{50C21830-0C6E-47F4-83A2-642FD0D027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0DBD7A0811954987FF7A3EA9983527" ma:contentTypeVersion="11" ma:contentTypeDescription="Create a new document." ma:contentTypeScope="" ma:versionID="223106e8fd2b7d8c3bb21f66b7edcff3">
  <xsd:schema xmlns:xsd="http://www.w3.org/2001/XMLSchema" xmlns:xs="http://www.w3.org/2001/XMLSchema" xmlns:p="http://schemas.microsoft.com/office/2006/metadata/properties" xmlns:ns2="d0393e64-3c0e-487f-804d-ccdf56bf1631" xmlns:ns3="1e1c1808-369b-40d7-9886-afbc5f49b136" xmlns:ns4="c5dbf80e-f509-45f6-9fe5-406e3eefabbb" targetNamespace="http://schemas.microsoft.com/office/2006/metadata/properties" ma:root="true" ma:fieldsID="3d79a92bcedbab59df636a5711186f38" ns2:_="" ns3:_="" ns4:_="">
    <xsd:import namespace="d0393e64-3c0e-487f-804d-ccdf56bf1631"/>
    <xsd:import namespace="1e1c1808-369b-40d7-9886-afbc5f49b136"/>
    <xsd:import namespace="c5dbf80e-f509-45f6-9fe5-406e3eefabb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93e64-3c0e-487f-804d-ccdf56bf163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c1808-369b-40d7-9886-afbc5f49b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c5dbf34-c73a-430c-9290-9174ad7877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bf80e-f509-45f6-9fe5-406e3eefabb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001cd6a-e120-4422-8492-e0258bd4b4d8}" ma:internalName="TaxCatchAll" ma:showField="CatchAllData" ma:web="d0393e64-3c0e-487f-804d-ccdf56bf16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dbf80e-f509-45f6-9fe5-406e3eefabbb" xsi:nil="true"/>
    <_dlc_DocId xmlns="d0393e64-3c0e-487f-804d-ccdf56bf1631">NX2CHFJHQK4R-1350286470-25</_dlc_DocId>
    <_dlc_DocIdUrl xmlns="d0393e64-3c0e-487f-804d-ccdf56bf1631">
      <Url>https://hants.sharepoint.com/sites/HIAS8251/_layouts/15/DocIdRedir.aspx?ID=NX2CHFJHQK4R-1350286470-25</Url>
      <Description>NX2CHFJHQK4R-1350286470-25</Description>
    </_dlc_DocIdUrl>
    <lcf76f155ced4ddcb4097134ff3c332f xmlns="1e1c1808-369b-40d7-9886-afbc5f49b1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B3A6-241D-4E8D-B5EE-1C7F61AD845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26CCDC6-ACD1-43F6-8F4F-21E835B3CA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D1580-27FC-46B9-B435-891B95D4DB5A}">
  <ds:schemaRefs>
    <ds:schemaRef ds:uri="1e1c1808-369b-40d7-9886-afbc5f49b136"/>
    <ds:schemaRef ds:uri="c5dbf80e-f509-45f6-9fe5-406e3eefabbb"/>
    <ds:schemaRef ds:uri="d0393e64-3c0e-487f-804d-ccdf56bf16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7EB60EA4-7D52-49C9-B8C9-8A7584A1B65E}">
  <ds:schemaRefs>
    <ds:schemaRef ds:uri="1e1c1808-369b-40d7-9886-afbc5f49b136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c5dbf80e-f509-45f6-9fe5-406e3eefabbb"/>
    <ds:schemaRef ds:uri="d0393e64-3c0e-487f-804d-ccdf56bf163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</TotalTime>
  <Words>1354</Words>
  <Application>Microsoft Office PowerPoint</Application>
  <PresentationFormat>Custom</PresentationFormat>
  <Paragraphs>144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Aptos</vt:lpstr>
      <vt:lpstr>Arial</vt:lpstr>
      <vt:lpstr>Raleway</vt:lpstr>
      <vt:lpstr>Times New Roman</vt:lpstr>
      <vt:lpstr>Trebuchet MS</vt:lpstr>
      <vt:lpstr>Services background</vt:lpstr>
      <vt:lpstr>PowerPoint Presentation</vt:lpstr>
      <vt:lpstr>Wifi </vt:lpstr>
      <vt:lpstr>PowerPoint Presentation</vt:lpstr>
      <vt:lpstr>PowerPoint Presentation</vt:lpstr>
      <vt:lpstr>Agenda </vt:lpstr>
      <vt:lpstr>It takes a village to raise a child…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‘the basics’ right</vt:lpstr>
      <vt:lpstr>PowerPoint Presentation</vt:lpstr>
      <vt:lpstr>PowerPoint Presentation</vt:lpstr>
      <vt:lpstr>PowerPoint Presentation</vt:lpstr>
      <vt:lpstr>PowerPoint Presentation</vt:lpstr>
      <vt:lpstr>The Big Ideas</vt:lpstr>
      <vt:lpstr>Our spotlight pupils</vt:lpstr>
      <vt:lpstr>Working with your spotlight students</vt:lpstr>
      <vt:lpstr>Good…and to improve </vt:lpstr>
      <vt:lpstr>PowerPoint Presentation</vt:lpstr>
      <vt:lpstr>PowerPoint Presentation</vt:lpstr>
      <vt:lpstr>Graphing or something similar…</vt:lpstr>
      <vt:lpstr>Modelling the to-do list</vt:lpstr>
      <vt:lpstr>How good are our teachers at the robust and not so robust conversations?</vt:lpstr>
      <vt:lpstr>PowerPoint Presentation</vt:lpstr>
      <vt:lpstr>Reflect</vt:lpstr>
      <vt:lpstr>Using data to feedforward  </vt:lpstr>
      <vt:lpstr>Exam performance </vt:lpstr>
      <vt:lpstr>PowerPoint Presentation</vt:lpstr>
      <vt:lpstr>It takes a village to raise a child…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HIAS</dc:creator>
  <cp:lastModifiedBy>Harding, Tania</cp:lastModifiedBy>
  <cp:revision>18</cp:revision>
  <dcterms:created xsi:type="dcterms:W3CDTF">2023-04-27T13:13:25Z</dcterms:created>
  <dcterms:modified xsi:type="dcterms:W3CDTF">2025-05-20T15:33:06Z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0x010100A40DBD7A0811954987FF7A3EA9983527</vt:lpwstr>
  </property>
  <property fmtid="{D5CDD505-2E9C-101B-9397-08002B2CF9AE}" pid="3" name="_dlc_DocIdItemGuid">
    <vt:lpwstr>36c27f2d-84a4-4157-9ca6-2a19f87c957a</vt:lpwstr>
  </property>
  <property fmtid="{D5CDD505-2E9C-101B-9397-08002B2CF9AE}" pid="4" name="MediaServiceImageTags">
    <vt:lpwstr/>
  </property>
</Properties>
</file>