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66" r:id="rId3"/>
    <p:sldId id="257" r:id="rId4"/>
    <p:sldId id="260" r:id="rId5"/>
    <p:sldId id="262" r:id="rId6"/>
    <p:sldId id="264" r:id="rId7"/>
    <p:sldId id="263" r:id="rId8"/>
    <p:sldId id="258" r:id="rId9"/>
    <p:sldId id="259" r:id="rId10"/>
    <p:sldId id="26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2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69E87-96F4-496B-845D-48ABF09C8F82}" type="doc">
      <dgm:prSet loTypeId="urn:microsoft.com/office/officeart/2005/8/layout/pyramid1" loCatId="pyramid" qsTypeId="urn:microsoft.com/office/officeart/2005/8/quickstyle/3d3" qsCatId="3D" csTypeId="urn:microsoft.com/office/officeart/2005/8/colors/colorful2" csCatId="colorful" phldr="1"/>
      <dgm:spPr/>
    </dgm:pt>
    <dgm:pt modelId="{5F6908DE-5231-4862-84D3-35A9B6F280F3}">
      <dgm:prSet phldrT="[Text]" custT="1"/>
      <dgm:spPr/>
      <dgm:t>
        <a:bodyPr/>
        <a:lstStyle/>
        <a:p>
          <a:r>
            <a:rPr lang="en-US" sz="800" b="1" dirty="0"/>
            <a:t>Self-actualization</a:t>
          </a:r>
        </a:p>
      </dgm:t>
    </dgm:pt>
    <dgm:pt modelId="{D22ED4F7-35E2-409A-8A58-A70DAF3AB59E}" type="parTrans" cxnId="{284DD26E-ACED-4042-AB6F-4252E4B46F41}">
      <dgm:prSet/>
      <dgm:spPr/>
      <dgm:t>
        <a:bodyPr/>
        <a:lstStyle/>
        <a:p>
          <a:endParaRPr lang="en-US"/>
        </a:p>
      </dgm:t>
    </dgm:pt>
    <dgm:pt modelId="{47FBD4CC-8204-4172-A397-684B5AEBAEDF}" type="sibTrans" cxnId="{284DD26E-ACED-4042-AB6F-4252E4B46F41}">
      <dgm:prSet/>
      <dgm:spPr/>
      <dgm:t>
        <a:bodyPr/>
        <a:lstStyle/>
        <a:p>
          <a:endParaRPr lang="en-US"/>
        </a:p>
      </dgm:t>
    </dgm:pt>
    <dgm:pt modelId="{5AED7147-1ADF-487A-88A4-87202C0EF81E}">
      <dgm:prSet phldrT="[Text]" custT="1"/>
      <dgm:spPr/>
      <dgm:t>
        <a:bodyPr/>
        <a:lstStyle/>
        <a:p>
          <a:r>
            <a:rPr lang="en-US" sz="1050" b="1" dirty="0"/>
            <a:t>Esteem</a:t>
          </a:r>
        </a:p>
      </dgm:t>
    </dgm:pt>
    <dgm:pt modelId="{2A947889-EAF9-4F5C-8F85-C2B0322401A2}" type="parTrans" cxnId="{7CAF1A19-B7C8-4239-BFFC-EDA93AF82E90}">
      <dgm:prSet/>
      <dgm:spPr/>
      <dgm:t>
        <a:bodyPr/>
        <a:lstStyle/>
        <a:p>
          <a:endParaRPr lang="en-US"/>
        </a:p>
      </dgm:t>
    </dgm:pt>
    <dgm:pt modelId="{76E05F5B-104C-455C-9B87-C18814EAB16F}" type="sibTrans" cxnId="{7CAF1A19-B7C8-4239-BFFC-EDA93AF82E90}">
      <dgm:prSet/>
      <dgm:spPr/>
      <dgm:t>
        <a:bodyPr/>
        <a:lstStyle/>
        <a:p>
          <a:endParaRPr lang="en-US"/>
        </a:p>
      </dgm:t>
    </dgm:pt>
    <dgm:pt modelId="{3306D593-3C02-453F-87AC-7E1D751E32B2}">
      <dgm:prSet phldrT="[Text]" custT="1"/>
      <dgm:spPr/>
      <dgm:t>
        <a:bodyPr/>
        <a:lstStyle/>
        <a:p>
          <a:r>
            <a:rPr lang="en-US" sz="1100" b="1" dirty="0"/>
            <a:t>Physiological</a:t>
          </a:r>
          <a:endParaRPr lang="en-US" sz="800" b="1" dirty="0"/>
        </a:p>
      </dgm:t>
    </dgm:pt>
    <dgm:pt modelId="{8659999F-C22F-4821-ABE4-BB5CFA81AB1D}" type="parTrans" cxnId="{5CD5E31C-8141-44C1-B613-A15764C3B203}">
      <dgm:prSet/>
      <dgm:spPr/>
      <dgm:t>
        <a:bodyPr/>
        <a:lstStyle/>
        <a:p>
          <a:endParaRPr lang="en-US"/>
        </a:p>
      </dgm:t>
    </dgm:pt>
    <dgm:pt modelId="{5B067A19-277D-475B-8EA7-82B2308F6208}" type="sibTrans" cxnId="{5CD5E31C-8141-44C1-B613-A15764C3B203}">
      <dgm:prSet/>
      <dgm:spPr/>
      <dgm:t>
        <a:bodyPr/>
        <a:lstStyle/>
        <a:p>
          <a:endParaRPr lang="en-US"/>
        </a:p>
      </dgm:t>
    </dgm:pt>
    <dgm:pt modelId="{217988A6-1695-4119-A6EB-9CBBADE494BB}">
      <dgm:prSet custT="1"/>
      <dgm:spPr/>
      <dgm:t>
        <a:bodyPr/>
        <a:lstStyle/>
        <a:p>
          <a:r>
            <a:rPr lang="en-US" sz="1100" b="1" dirty="0"/>
            <a:t>Safety</a:t>
          </a:r>
          <a:endParaRPr lang="en-US" sz="800" b="1" dirty="0"/>
        </a:p>
      </dgm:t>
    </dgm:pt>
    <dgm:pt modelId="{E1678D1B-025E-4F1A-A7AA-B418918029BD}" type="parTrans" cxnId="{5FB84521-311F-4328-A8EC-F8D24100B510}">
      <dgm:prSet/>
      <dgm:spPr/>
      <dgm:t>
        <a:bodyPr/>
        <a:lstStyle/>
        <a:p>
          <a:endParaRPr lang="en-US"/>
        </a:p>
      </dgm:t>
    </dgm:pt>
    <dgm:pt modelId="{25AF0785-4827-45C6-ADC0-716128E01852}" type="sibTrans" cxnId="{5FB84521-311F-4328-A8EC-F8D24100B510}">
      <dgm:prSet/>
      <dgm:spPr/>
      <dgm:t>
        <a:bodyPr/>
        <a:lstStyle/>
        <a:p>
          <a:endParaRPr lang="en-US"/>
        </a:p>
      </dgm:t>
    </dgm:pt>
    <dgm:pt modelId="{F71B8EC1-BDE6-4F1C-B20C-BAF3D2116E0C}">
      <dgm:prSet custT="1"/>
      <dgm:spPr/>
      <dgm:t>
        <a:bodyPr/>
        <a:lstStyle/>
        <a:p>
          <a:r>
            <a:rPr lang="en-US" sz="1100" b="1" dirty="0"/>
            <a:t>Love/Belonging</a:t>
          </a:r>
          <a:endParaRPr lang="en-US" sz="800" b="1" dirty="0"/>
        </a:p>
      </dgm:t>
    </dgm:pt>
    <dgm:pt modelId="{75E0852D-5C3B-4B7C-AAAA-C862AF25B1ED}" type="parTrans" cxnId="{D7375BE2-9B0E-4CDA-A932-F0780784AB0E}">
      <dgm:prSet/>
      <dgm:spPr/>
      <dgm:t>
        <a:bodyPr/>
        <a:lstStyle/>
        <a:p>
          <a:endParaRPr lang="en-US"/>
        </a:p>
      </dgm:t>
    </dgm:pt>
    <dgm:pt modelId="{32C9DD8F-287F-435C-B673-1B844CDD4CF2}" type="sibTrans" cxnId="{D7375BE2-9B0E-4CDA-A932-F0780784AB0E}">
      <dgm:prSet/>
      <dgm:spPr/>
      <dgm:t>
        <a:bodyPr/>
        <a:lstStyle/>
        <a:p>
          <a:endParaRPr lang="en-US"/>
        </a:p>
      </dgm:t>
    </dgm:pt>
    <dgm:pt modelId="{4E4B9CBE-8B00-4BA3-8201-B93DBC533FA2}" type="pres">
      <dgm:prSet presAssocID="{7DA69E87-96F4-496B-845D-48ABF09C8F82}" presName="Name0" presStyleCnt="0">
        <dgm:presLayoutVars>
          <dgm:dir/>
          <dgm:animLvl val="lvl"/>
          <dgm:resizeHandles val="exact"/>
        </dgm:presLayoutVars>
      </dgm:prSet>
      <dgm:spPr/>
    </dgm:pt>
    <dgm:pt modelId="{6DF9D832-05C4-47EA-AA7E-3EDA55816352}" type="pres">
      <dgm:prSet presAssocID="{5F6908DE-5231-4862-84D3-35A9B6F280F3}" presName="Name8" presStyleCnt="0"/>
      <dgm:spPr/>
    </dgm:pt>
    <dgm:pt modelId="{BAEDF9F8-037D-4730-B7D6-8FE65505C18E}" type="pres">
      <dgm:prSet presAssocID="{5F6908DE-5231-4862-84D3-35A9B6F280F3}" presName="level" presStyleLbl="node1" presStyleIdx="0" presStyleCnt="5">
        <dgm:presLayoutVars>
          <dgm:chMax val="1"/>
          <dgm:bulletEnabled val="1"/>
        </dgm:presLayoutVars>
      </dgm:prSet>
      <dgm:spPr/>
    </dgm:pt>
    <dgm:pt modelId="{DC74F35B-7732-4B4D-BF47-F7A531565DF9}" type="pres">
      <dgm:prSet presAssocID="{5F6908DE-5231-4862-84D3-35A9B6F280F3}" presName="levelTx" presStyleLbl="revTx" presStyleIdx="0" presStyleCnt="0">
        <dgm:presLayoutVars>
          <dgm:chMax val="1"/>
          <dgm:bulletEnabled val="1"/>
        </dgm:presLayoutVars>
      </dgm:prSet>
      <dgm:spPr/>
    </dgm:pt>
    <dgm:pt modelId="{429EC626-91FC-4689-BE71-1AC01116E806}" type="pres">
      <dgm:prSet presAssocID="{5AED7147-1ADF-487A-88A4-87202C0EF81E}" presName="Name8" presStyleCnt="0"/>
      <dgm:spPr/>
    </dgm:pt>
    <dgm:pt modelId="{9BED728A-3231-42B1-A22F-8D3D59D596ED}" type="pres">
      <dgm:prSet presAssocID="{5AED7147-1ADF-487A-88A4-87202C0EF81E}" presName="level" presStyleLbl="node1" presStyleIdx="1" presStyleCnt="5">
        <dgm:presLayoutVars>
          <dgm:chMax val="1"/>
          <dgm:bulletEnabled val="1"/>
        </dgm:presLayoutVars>
      </dgm:prSet>
      <dgm:spPr/>
    </dgm:pt>
    <dgm:pt modelId="{85192353-CC68-48BA-9945-BA89A0A7DB35}" type="pres">
      <dgm:prSet presAssocID="{5AED7147-1ADF-487A-88A4-87202C0EF81E}" presName="levelTx" presStyleLbl="revTx" presStyleIdx="0" presStyleCnt="0">
        <dgm:presLayoutVars>
          <dgm:chMax val="1"/>
          <dgm:bulletEnabled val="1"/>
        </dgm:presLayoutVars>
      </dgm:prSet>
      <dgm:spPr/>
    </dgm:pt>
    <dgm:pt modelId="{9F239663-5E48-4FBC-A8BD-B0DD1E4287BE}" type="pres">
      <dgm:prSet presAssocID="{F71B8EC1-BDE6-4F1C-B20C-BAF3D2116E0C}" presName="Name8" presStyleCnt="0"/>
      <dgm:spPr/>
    </dgm:pt>
    <dgm:pt modelId="{9DA4DAB9-E0CC-4518-BD4A-F101F9225035}" type="pres">
      <dgm:prSet presAssocID="{F71B8EC1-BDE6-4F1C-B20C-BAF3D2116E0C}" presName="level" presStyleLbl="node1" presStyleIdx="2" presStyleCnt="5">
        <dgm:presLayoutVars>
          <dgm:chMax val="1"/>
          <dgm:bulletEnabled val="1"/>
        </dgm:presLayoutVars>
      </dgm:prSet>
      <dgm:spPr/>
    </dgm:pt>
    <dgm:pt modelId="{010983CC-7A7B-4A19-8E27-42EA2FDAC3D4}" type="pres">
      <dgm:prSet presAssocID="{F71B8EC1-BDE6-4F1C-B20C-BAF3D2116E0C}" presName="levelTx" presStyleLbl="revTx" presStyleIdx="0" presStyleCnt="0">
        <dgm:presLayoutVars>
          <dgm:chMax val="1"/>
          <dgm:bulletEnabled val="1"/>
        </dgm:presLayoutVars>
      </dgm:prSet>
      <dgm:spPr/>
    </dgm:pt>
    <dgm:pt modelId="{59C03811-86B3-40BA-8138-8919049EDF26}" type="pres">
      <dgm:prSet presAssocID="{217988A6-1695-4119-A6EB-9CBBADE494BB}" presName="Name8" presStyleCnt="0"/>
      <dgm:spPr/>
    </dgm:pt>
    <dgm:pt modelId="{F58735DA-4323-459D-BA09-63963905E945}" type="pres">
      <dgm:prSet presAssocID="{217988A6-1695-4119-A6EB-9CBBADE494BB}" presName="level" presStyleLbl="node1" presStyleIdx="3" presStyleCnt="5">
        <dgm:presLayoutVars>
          <dgm:chMax val="1"/>
          <dgm:bulletEnabled val="1"/>
        </dgm:presLayoutVars>
      </dgm:prSet>
      <dgm:spPr/>
    </dgm:pt>
    <dgm:pt modelId="{97647D73-ACBE-487F-911A-C94D6C1E4009}" type="pres">
      <dgm:prSet presAssocID="{217988A6-1695-4119-A6EB-9CBBADE494BB}" presName="levelTx" presStyleLbl="revTx" presStyleIdx="0" presStyleCnt="0">
        <dgm:presLayoutVars>
          <dgm:chMax val="1"/>
          <dgm:bulletEnabled val="1"/>
        </dgm:presLayoutVars>
      </dgm:prSet>
      <dgm:spPr/>
    </dgm:pt>
    <dgm:pt modelId="{08D2D165-7F63-495F-9EFA-017A6BA8EFE3}" type="pres">
      <dgm:prSet presAssocID="{3306D593-3C02-453F-87AC-7E1D751E32B2}" presName="Name8" presStyleCnt="0"/>
      <dgm:spPr/>
    </dgm:pt>
    <dgm:pt modelId="{3ED851C4-EEC6-4990-BD0A-A76226DA5883}" type="pres">
      <dgm:prSet presAssocID="{3306D593-3C02-453F-87AC-7E1D751E32B2}" presName="level" presStyleLbl="node1" presStyleIdx="4" presStyleCnt="5">
        <dgm:presLayoutVars>
          <dgm:chMax val="1"/>
          <dgm:bulletEnabled val="1"/>
        </dgm:presLayoutVars>
      </dgm:prSet>
      <dgm:spPr/>
    </dgm:pt>
    <dgm:pt modelId="{C2A5D4E9-29D9-4C4C-977D-05CFD038D2E7}" type="pres">
      <dgm:prSet presAssocID="{3306D593-3C02-453F-87AC-7E1D751E32B2}" presName="levelTx" presStyleLbl="revTx" presStyleIdx="0" presStyleCnt="0">
        <dgm:presLayoutVars>
          <dgm:chMax val="1"/>
          <dgm:bulletEnabled val="1"/>
        </dgm:presLayoutVars>
      </dgm:prSet>
      <dgm:spPr/>
    </dgm:pt>
  </dgm:ptLst>
  <dgm:cxnLst>
    <dgm:cxn modelId="{7CAF1A19-B7C8-4239-BFFC-EDA93AF82E90}" srcId="{7DA69E87-96F4-496B-845D-48ABF09C8F82}" destId="{5AED7147-1ADF-487A-88A4-87202C0EF81E}" srcOrd="1" destOrd="0" parTransId="{2A947889-EAF9-4F5C-8F85-C2B0322401A2}" sibTransId="{76E05F5B-104C-455C-9B87-C18814EAB16F}"/>
    <dgm:cxn modelId="{5CD5E31C-8141-44C1-B613-A15764C3B203}" srcId="{7DA69E87-96F4-496B-845D-48ABF09C8F82}" destId="{3306D593-3C02-453F-87AC-7E1D751E32B2}" srcOrd="4" destOrd="0" parTransId="{8659999F-C22F-4821-ABE4-BB5CFA81AB1D}" sibTransId="{5B067A19-277D-475B-8EA7-82B2308F6208}"/>
    <dgm:cxn modelId="{E72B1E21-DA3E-4B5C-8A67-C996F2649B9C}" type="presOf" srcId="{5F6908DE-5231-4862-84D3-35A9B6F280F3}" destId="{BAEDF9F8-037D-4730-B7D6-8FE65505C18E}" srcOrd="0" destOrd="0" presId="urn:microsoft.com/office/officeart/2005/8/layout/pyramid1"/>
    <dgm:cxn modelId="{5FB84521-311F-4328-A8EC-F8D24100B510}" srcId="{7DA69E87-96F4-496B-845D-48ABF09C8F82}" destId="{217988A6-1695-4119-A6EB-9CBBADE494BB}" srcOrd="3" destOrd="0" parTransId="{E1678D1B-025E-4F1A-A7AA-B418918029BD}" sibTransId="{25AF0785-4827-45C6-ADC0-716128E01852}"/>
    <dgm:cxn modelId="{BF562C5B-1672-447F-A808-425399DA1F4C}" type="presOf" srcId="{217988A6-1695-4119-A6EB-9CBBADE494BB}" destId="{97647D73-ACBE-487F-911A-C94D6C1E4009}" srcOrd="1" destOrd="0" presId="urn:microsoft.com/office/officeart/2005/8/layout/pyramid1"/>
    <dgm:cxn modelId="{0CCC0D65-7ACC-466C-8F89-C8962F6F28F8}" type="presOf" srcId="{F71B8EC1-BDE6-4F1C-B20C-BAF3D2116E0C}" destId="{9DA4DAB9-E0CC-4518-BD4A-F101F9225035}" srcOrd="0" destOrd="0" presId="urn:microsoft.com/office/officeart/2005/8/layout/pyramid1"/>
    <dgm:cxn modelId="{5D20F069-9C7D-457E-9A36-35F669C8B721}" type="presOf" srcId="{5F6908DE-5231-4862-84D3-35A9B6F280F3}" destId="{DC74F35B-7732-4B4D-BF47-F7A531565DF9}" srcOrd="1" destOrd="0" presId="urn:microsoft.com/office/officeart/2005/8/layout/pyramid1"/>
    <dgm:cxn modelId="{284DD26E-ACED-4042-AB6F-4252E4B46F41}" srcId="{7DA69E87-96F4-496B-845D-48ABF09C8F82}" destId="{5F6908DE-5231-4862-84D3-35A9B6F280F3}" srcOrd="0" destOrd="0" parTransId="{D22ED4F7-35E2-409A-8A58-A70DAF3AB59E}" sibTransId="{47FBD4CC-8204-4172-A397-684B5AEBAEDF}"/>
    <dgm:cxn modelId="{63FEE156-6C00-4487-AA92-7D2D2128264C}" type="presOf" srcId="{3306D593-3C02-453F-87AC-7E1D751E32B2}" destId="{3ED851C4-EEC6-4990-BD0A-A76226DA5883}" srcOrd="0" destOrd="0" presId="urn:microsoft.com/office/officeart/2005/8/layout/pyramid1"/>
    <dgm:cxn modelId="{8F0CFB82-614A-4A6F-A5E8-EB1E62820F32}" type="presOf" srcId="{5AED7147-1ADF-487A-88A4-87202C0EF81E}" destId="{9BED728A-3231-42B1-A22F-8D3D59D596ED}" srcOrd="0" destOrd="0" presId="urn:microsoft.com/office/officeart/2005/8/layout/pyramid1"/>
    <dgm:cxn modelId="{1B30DC8D-3341-4BBA-AF9B-22837D053B6A}" type="presOf" srcId="{217988A6-1695-4119-A6EB-9CBBADE494BB}" destId="{F58735DA-4323-459D-BA09-63963905E945}" srcOrd="0" destOrd="0" presId="urn:microsoft.com/office/officeart/2005/8/layout/pyramid1"/>
    <dgm:cxn modelId="{C0B26F8E-94A1-4788-8080-74A8B69150D5}" type="presOf" srcId="{5AED7147-1ADF-487A-88A4-87202C0EF81E}" destId="{85192353-CC68-48BA-9945-BA89A0A7DB35}" srcOrd="1" destOrd="0" presId="urn:microsoft.com/office/officeart/2005/8/layout/pyramid1"/>
    <dgm:cxn modelId="{A984559F-80AB-4008-9D96-3B73AE76CC62}" type="presOf" srcId="{7DA69E87-96F4-496B-845D-48ABF09C8F82}" destId="{4E4B9CBE-8B00-4BA3-8201-B93DBC533FA2}" srcOrd="0" destOrd="0" presId="urn:microsoft.com/office/officeart/2005/8/layout/pyramid1"/>
    <dgm:cxn modelId="{D7375BE2-9B0E-4CDA-A932-F0780784AB0E}" srcId="{7DA69E87-96F4-496B-845D-48ABF09C8F82}" destId="{F71B8EC1-BDE6-4F1C-B20C-BAF3D2116E0C}" srcOrd="2" destOrd="0" parTransId="{75E0852D-5C3B-4B7C-AAAA-C862AF25B1ED}" sibTransId="{32C9DD8F-287F-435C-B673-1B844CDD4CF2}"/>
    <dgm:cxn modelId="{3ACC07EE-2BF2-4954-8906-3FD1A6461234}" type="presOf" srcId="{3306D593-3C02-453F-87AC-7E1D751E32B2}" destId="{C2A5D4E9-29D9-4C4C-977D-05CFD038D2E7}" srcOrd="1" destOrd="0" presId="urn:microsoft.com/office/officeart/2005/8/layout/pyramid1"/>
    <dgm:cxn modelId="{33FC25F0-FB61-4BA7-9DD6-2E76BFBA987E}" type="presOf" srcId="{F71B8EC1-BDE6-4F1C-B20C-BAF3D2116E0C}" destId="{010983CC-7A7B-4A19-8E27-42EA2FDAC3D4}" srcOrd="1" destOrd="0" presId="urn:microsoft.com/office/officeart/2005/8/layout/pyramid1"/>
    <dgm:cxn modelId="{CDE704C9-BA35-4562-AA3C-769658201DA4}" type="presParOf" srcId="{4E4B9CBE-8B00-4BA3-8201-B93DBC533FA2}" destId="{6DF9D832-05C4-47EA-AA7E-3EDA55816352}" srcOrd="0" destOrd="0" presId="urn:microsoft.com/office/officeart/2005/8/layout/pyramid1"/>
    <dgm:cxn modelId="{B16315C2-3220-4586-AF45-A797645291CB}" type="presParOf" srcId="{6DF9D832-05C4-47EA-AA7E-3EDA55816352}" destId="{BAEDF9F8-037D-4730-B7D6-8FE65505C18E}" srcOrd="0" destOrd="0" presId="urn:microsoft.com/office/officeart/2005/8/layout/pyramid1"/>
    <dgm:cxn modelId="{82408DD3-C844-432F-AE10-6110BD1DA65B}" type="presParOf" srcId="{6DF9D832-05C4-47EA-AA7E-3EDA55816352}" destId="{DC74F35B-7732-4B4D-BF47-F7A531565DF9}" srcOrd="1" destOrd="0" presId="urn:microsoft.com/office/officeart/2005/8/layout/pyramid1"/>
    <dgm:cxn modelId="{4FDBB001-EC51-40B8-96D0-589D12117615}" type="presParOf" srcId="{4E4B9CBE-8B00-4BA3-8201-B93DBC533FA2}" destId="{429EC626-91FC-4689-BE71-1AC01116E806}" srcOrd="1" destOrd="0" presId="urn:microsoft.com/office/officeart/2005/8/layout/pyramid1"/>
    <dgm:cxn modelId="{B332B8E6-A705-499A-BF1C-99740BA119F5}" type="presParOf" srcId="{429EC626-91FC-4689-BE71-1AC01116E806}" destId="{9BED728A-3231-42B1-A22F-8D3D59D596ED}" srcOrd="0" destOrd="0" presId="urn:microsoft.com/office/officeart/2005/8/layout/pyramid1"/>
    <dgm:cxn modelId="{3B681AF5-31C5-4789-8574-9045CA1D8E8F}" type="presParOf" srcId="{429EC626-91FC-4689-BE71-1AC01116E806}" destId="{85192353-CC68-48BA-9945-BA89A0A7DB35}" srcOrd="1" destOrd="0" presId="urn:microsoft.com/office/officeart/2005/8/layout/pyramid1"/>
    <dgm:cxn modelId="{45B4FA59-714F-4CE5-94C8-E30E278F31FE}" type="presParOf" srcId="{4E4B9CBE-8B00-4BA3-8201-B93DBC533FA2}" destId="{9F239663-5E48-4FBC-A8BD-B0DD1E4287BE}" srcOrd="2" destOrd="0" presId="urn:microsoft.com/office/officeart/2005/8/layout/pyramid1"/>
    <dgm:cxn modelId="{6D7702A8-5BA5-4009-BEF2-FB3C32631ECC}" type="presParOf" srcId="{9F239663-5E48-4FBC-A8BD-B0DD1E4287BE}" destId="{9DA4DAB9-E0CC-4518-BD4A-F101F9225035}" srcOrd="0" destOrd="0" presId="urn:microsoft.com/office/officeart/2005/8/layout/pyramid1"/>
    <dgm:cxn modelId="{9C50566A-2A7B-4B24-B397-944053421D83}" type="presParOf" srcId="{9F239663-5E48-4FBC-A8BD-B0DD1E4287BE}" destId="{010983CC-7A7B-4A19-8E27-42EA2FDAC3D4}" srcOrd="1" destOrd="0" presId="urn:microsoft.com/office/officeart/2005/8/layout/pyramid1"/>
    <dgm:cxn modelId="{4FCA9574-C080-41AE-9DDA-C6CE622C9682}" type="presParOf" srcId="{4E4B9CBE-8B00-4BA3-8201-B93DBC533FA2}" destId="{59C03811-86B3-40BA-8138-8919049EDF26}" srcOrd="3" destOrd="0" presId="urn:microsoft.com/office/officeart/2005/8/layout/pyramid1"/>
    <dgm:cxn modelId="{891FD7BE-C96E-47EE-96F2-F008B9CB4014}" type="presParOf" srcId="{59C03811-86B3-40BA-8138-8919049EDF26}" destId="{F58735DA-4323-459D-BA09-63963905E945}" srcOrd="0" destOrd="0" presId="urn:microsoft.com/office/officeart/2005/8/layout/pyramid1"/>
    <dgm:cxn modelId="{1659B353-8D58-49CD-80B6-D0DA5541949D}" type="presParOf" srcId="{59C03811-86B3-40BA-8138-8919049EDF26}" destId="{97647D73-ACBE-487F-911A-C94D6C1E4009}" srcOrd="1" destOrd="0" presId="urn:microsoft.com/office/officeart/2005/8/layout/pyramid1"/>
    <dgm:cxn modelId="{7BDDD981-D1A5-46A4-B332-BCDE677232BF}" type="presParOf" srcId="{4E4B9CBE-8B00-4BA3-8201-B93DBC533FA2}" destId="{08D2D165-7F63-495F-9EFA-017A6BA8EFE3}" srcOrd="4" destOrd="0" presId="urn:microsoft.com/office/officeart/2005/8/layout/pyramid1"/>
    <dgm:cxn modelId="{2BAA8B4C-E98D-4801-B6C5-F96C77C5B361}" type="presParOf" srcId="{08D2D165-7F63-495F-9EFA-017A6BA8EFE3}" destId="{3ED851C4-EEC6-4990-BD0A-A76226DA5883}" srcOrd="0" destOrd="0" presId="urn:microsoft.com/office/officeart/2005/8/layout/pyramid1"/>
    <dgm:cxn modelId="{BA1698FB-64F5-497E-BF7C-095EED0ED0D2}" type="presParOf" srcId="{08D2D165-7F63-495F-9EFA-017A6BA8EFE3}" destId="{C2A5D4E9-29D9-4C4C-977D-05CFD038D2E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DF9F8-037D-4730-B7D6-8FE65505C18E}">
      <dsp:nvSpPr>
        <dsp:cNvPr id="0" name=""/>
        <dsp:cNvSpPr/>
      </dsp:nvSpPr>
      <dsp:spPr>
        <a:xfrm>
          <a:off x="1296460" y="0"/>
          <a:ext cx="648230" cy="519533"/>
        </a:xfrm>
        <a:prstGeom prst="trapezoid">
          <a:avLst>
            <a:gd name="adj" fmla="val 62386"/>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Self-actualization</a:t>
          </a:r>
        </a:p>
      </dsp:txBody>
      <dsp:txXfrm>
        <a:off x="1296460" y="0"/>
        <a:ext cx="648230" cy="519533"/>
      </dsp:txXfrm>
    </dsp:sp>
    <dsp:sp modelId="{9BED728A-3231-42B1-A22F-8D3D59D596ED}">
      <dsp:nvSpPr>
        <dsp:cNvPr id="0" name=""/>
        <dsp:cNvSpPr/>
      </dsp:nvSpPr>
      <dsp:spPr>
        <a:xfrm>
          <a:off x="972345" y="519533"/>
          <a:ext cx="1296460" cy="519533"/>
        </a:xfrm>
        <a:prstGeom prst="trapezoid">
          <a:avLst>
            <a:gd name="adj" fmla="val 62386"/>
          </a:avLst>
        </a:prstGeom>
        <a:solidFill>
          <a:schemeClr val="accent2">
            <a:hueOff val="-678113"/>
            <a:satOff val="-414"/>
            <a:lumOff val="1618"/>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Esteem</a:t>
          </a:r>
        </a:p>
      </dsp:txBody>
      <dsp:txXfrm>
        <a:off x="1199226" y="519533"/>
        <a:ext cx="842699" cy="519533"/>
      </dsp:txXfrm>
    </dsp:sp>
    <dsp:sp modelId="{9DA4DAB9-E0CC-4518-BD4A-F101F9225035}">
      <dsp:nvSpPr>
        <dsp:cNvPr id="0" name=""/>
        <dsp:cNvSpPr/>
      </dsp:nvSpPr>
      <dsp:spPr>
        <a:xfrm>
          <a:off x="648230" y="1039067"/>
          <a:ext cx="1944691" cy="519533"/>
        </a:xfrm>
        <a:prstGeom prst="trapezoid">
          <a:avLst>
            <a:gd name="adj" fmla="val 62386"/>
          </a:avLst>
        </a:prstGeom>
        <a:solidFill>
          <a:schemeClr val="accent2">
            <a:hueOff val="-1356225"/>
            <a:satOff val="-828"/>
            <a:lumOff val="323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Love/Belonging</a:t>
          </a:r>
          <a:endParaRPr lang="en-US" sz="800" b="1" kern="1200" dirty="0"/>
        </a:p>
      </dsp:txBody>
      <dsp:txXfrm>
        <a:off x="988551" y="1039067"/>
        <a:ext cx="1264049" cy="519533"/>
      </dsp:txXfrm>
    </dsp:sp>
    <dsp:sp modelId="{F58735DA-4323-459D-BA09-63963905E945}">
      <dsp:nvSpPr>
        <dsp:cNvPr id="0" name=""/>
        <dsp:cNvSpPr/>
      </dsp:nvSpPr>
      <dsp:spPr>
        <a:xfrm>
          <a:off x="324115" y="1558601"/>
          <a:ext cx="2592921" cy="519533"/>
        </a:xfrm>
        <a:prstGeom prst="trapezoid">
          <a:avLst>
            <a:gd name="adj" fmla="val 62386"/>
          </a:avLst>
        </a:prstGeom>
        <a:solidFill>
          <a:schemeClr val="accent2">
            <a:hueOff val="-2034338"/>
            <a:satOff val="-1242"/>
            <a:lumOff val="485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Safety</a:t>
          </a:r>
          <a:endParaRPr lang="en-US" sz="800" b="1" kern="1200" dirty="0"/>
        </a:p>
      </dsp:txBody>
      <dsp:txXfrm>
        <a:off x="777876" y="1558601"/>
        <a:ext cx="1685399" cy="519533"/>
      </dsp:txXfrm>
    </dsp:sp>
    <dsp:sp modelId="{3ED851C4-EEC6-4990-BD0A-A76226DA5883}">
      <dsp:nvSpPr>
        <dsp:cNvPr id="0" name=""/>
        <dsp:cNvSpPr/>
      </dsp:nvSpPr>
      <dsp:spPr>
        <a:xfrm>
          <a:off x="0" y="2078135"/>
          <a:ext cx="3241152" cy="519533"/>
        </a:xfrm>
        <a:prstGeom prst="trapezoid">
          <a:avLst>
            <a:gd name="adj" fmla="val 62386"/>
          </a:avLst>
        </a:prstGeom>
        <a:solidFill>
          <a:schemeClr val="accent2">
            <a:hueOff val="-2712450"/>
            <a:satOff val="-1656"/>
            <a:lumOff val="647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Physiological</a:t>
          </a:r>
          <a:endParaRPr lang="en-US" sz="800" b="1" kern="1200" dirty="0"/>
        </a:p>
      </dsp:txBody>
      <dsp:txXfrm>
        <a:off x="567201" y="2078135"/>
        <a:ext cx="2106748" cy="5195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71F6B-A763-4D41-A4F9-729A1127C756}" type="datetimeFigureOut">
              <a:rPr lang="en-GB" smtClean="0"/>
              <a:t>08/07/2024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88CB8-41CC-4B84-B009-49DFD5535B59}" type="slidenum">
              <a:rPr lang="en-GB" smtClean="0"/>
              <a:t>‹#›</a:t>
            </a:fld>
            <a:endParaRPr lang="en-GB"/>
          </a:p>
        </p:txBody>
      </p:sp>
    </p:spTree>
    <p:extLst>
      <p:ext uri="{BB962C8B-B14F-4D97-AF65-F5344CB8AC3E}">
        <p14:creationId xmlns:p14="http://schemas.microsoft.com/office/powerpoint/2010/main" val="53055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 </a:t>
            </a:r>
          </a:p>
          <a:p>
            <a:endParaRPr lang="en-GB" baseline="0" dirty="0"/>
          </a:p>
          <a:p>
            <a:r>
              <a:rPr lang="en-GB" baseline="0" dirty="0"/>
              <a:t>Hello, </a:t>
            </a:r>
          </a:p>
          <a:p>
            <a:endParaRPr lang="en-GB" baseline="0" dirty="0"/>
          </a:p>
          <a:p>
            <a:r>
              <a:rPr lang="en-GB" baseline="0" dirty="0"/>
              <a:t>Thank you for your time this morning.  </a:t>
            </a:r>
          </a:p>
          <a:p>
            <a:endParaRPr lang="en-GB" baseline="0" dirty="0"/>
          </a:p>
          <a:p>
            <a:r>
              <a:rPr lang="en-GB" baseline="0" dirty="0"/>
              <a:t>I have been asked to share with you our school’s approach to diversity, inclusion and belonging.  We haven’t introduce a new initiative, or followed a particular resource or programme, it is much more about our shared sense of purpose and the school’s ethos.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1</a:t>
            </a:fld>
            <a:endParaRPr lang="en-GB"/>
          </a:p>
        </p:txBody>
      </p:sp>
    </p:spTree>
    <p:extLst>
      <p:ext uri="{BB962C8B-B14F-4D97-AF65-F5344CB8AC3E}">
        <p14:creationId xmlns:p14="http://schemas.microsoft.com/office/powerpoint/2010/main" val="65227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a:t>
            </a:r>
          </a:p>
          <a:p>
            <a:r>
              <a:rPr lang="en-GB" dirty="0"/>
              <a:t>Our</a:t>
            </a:r>
            <a:r>
              <a:rPr lang="en-GB" baseline="0" dirty="0"/>
              <a:t> approach to diversity, inclusion and belonging has been built like this…</a:t>
            </a:r>
          </a:p>
          <a:p>
            <a:endParaRPr lang="en-GB" baseline="0" dirty="0"/>
          </a:p>
          <a:p>
            <a:r>
              <a:rPr lang="en-GB" baseline="0" dirty="0"/>
              <a:t>We started by looking closely at our context</a:t>
            </a:r>
          </a:p>
          <a:p>
            <a:endParaRPr lang="en-GB" baseline="0" dirty="0"/>
          </a:p>
          <a:p>
            <a:r>
              <a:rPr lang="en-GB" baseline="0" dirty="0"/>
              <a:t>Then understanding what our ‘why’ is, our purpose, who are school was at its core</a:t>
            </a:r>
          </a:p>
          <a:p>
            <a:endParaRPr lang="en-GB" baseline="0" dirty="0"/>
          </a:p>
          <a:p>
            <a:r>
              <a:rPr lang="en-GB" baseline="0" dirty="0"/>
              <a:t>Then co-constructed our road map – the vision, mission and values.  All stake-holders and at staff/governor level, a shared understanding of what this looks like on the ground</a:t>
            </a:r>
          </a:p>
          <a:p>
            <a:endParaRPr lang="en-GB" baseline="0" dirty="0"/>
          </a:p>
          <a:p>
            <a:r>
              <a:rPr lang="en-GB" baseline="0" dirty="0"/>
              <a:t>From here, we can plan for the experiences our children and families will have, so all feel they are represented and belong, all have a voice and can make a difference – procedures, curriculum and celebration </a:t>
            </a:r>
          </a:p>
          <a:p>
            <a:endParaRPr lang="en-GB" baseline="0" dirty="0"/>
          </a:p>
          <a:p>
            <a:r>
              <a:rPr lang="en-GB" baseline="0" dirty="0"/>
              <a:t>Any questions… </a:t>
            </a:r>
          </a:p>
          <a:p>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11</a:t>
            </a:fld>
            <a:endParaRPr lang="en-GB"/>
          </a:p>
        </p:txBody>
      </p:sp>
    </p:spTree>
    <p:extLst>
      <p:ext uri="{BB962C8B-B14F-4D97-AF65-F5344CB8AC3E}">
        <p14:creationId xmlns:p14="http://schemas.microsoft.com/office/powerpoint/2010/main" val="127137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 little bit about who we</a:t>
            </a:r>
            <a:r>
              <a:rPr lang="en-GB" baseline="0" dirty="0"/>
              <a:t> are?</a:t>
            </a:r>
          </a:p>
          <a:p>
            <a:endParaRPr lang="en-GB" baseline="0" dirty="0"/>
          </a:p>
          <a:p>
            <a:r>
              <a:rPr lang="en-GB" baseline="0" dirty="0"/>
              <a:t>We are a 1-form entry primary school – 207 children across the 7 classes, YR – Y6.  </a:t>
            </a:r>
          </a:p>
          <a:p>
            <a:r>
              <a:rPr lang="en-GB" baseline="0" dirty="0"/>
              <a:t>We are a voluntary-aided Catholic School within the diocese of Portsmouth. </a:t>
            </a:r>
          </a:p>
          <a:p>
            <a:r>
              <a:rPr lang="en-GB" baseline="0" dirty="0"/>
              <a:t>A town school, with a wide catchment due to our faith status.  Our families are from Andover and surrounding villages, some travel in from Wiltshire. </a:t>
            </a:r>
          </a:p>
          <a:p>
            <a:r>
              <a:rPr lang="en-GB" baseline="0" dirty="0"/>
              <a:t>We take children from 13 – 17 different pre-school settings and our children go on to 7 – 9 different secondary schools.</a:t>
            </a:r>
          </a:p>
          <a:p>
            <a:r>
              <a:rPr lang="en-GB" baseline="0" dirty="0"/>
              <a:t>Our families are already very diverse geographically when joining our school and also when moving on to the next stage of education</a:t>
            </a:r>
          </a:p>
          <a:p>
            <a:endParaRPr lang="en-GB" baseline="0" dirty="0"/>
          </a:p>
          <a:p>
            <a:endParaRPr lang="en-GB" baseline="0" dirty="0"/>
          </a:p>
          <a:p>
            <a:r>
              <a:rPr lang="en-GB" baseline="0" dirty="0"/>
              <a:t>Looking at our IDSR, our Free School Meals and SEND groups are well below national average</a:t>
            </a:r>
          </a:p>
          <a:p>
            <a:r>
              <a:rPr lang="en-GB" baseline="0" dirty="0"/>
              <a:t>This has remained consistent over the last three academic years.</a:t>
            </a:r>
          </a:p>
          <a:p>
            <a:r>
              <a:rPr lang="en-GB" baseline="0" dirty="0"/>
              <a:t>However, FSM numbers, although low, are treated with caution.  School deprivation is below average.   We have hidden deprivation amongst our families.  Many of our families work multiple jobs to ensure they do not hit benefits thresholds.  They value education and work, and both parents will work long hours to support their families.  The impact of this is our children have less time with their parents, language and personal development can be impacted.  But formal recognition and funding is not there to support these families.  </a:t>
            </a:r>
          </a:p>
          <a:p>
            <a:endParaRPr lang="en-GB" baseline="0" dirty="0"/>
          </a:p>
          <a:p>
            <a:endParaRPr lang="en-GB" baseline="0" dirty="0"/>
          </a:p>
          <a:p>
            <a:r>
              <a:rPr lang="en-GB" baseline="0" dirty="0"/>
              <a:t>We have a growing diversity through Faith – Although a Catholic school, we have a growing number of Hindu, Sikh, Muslim, Buddhist and non-faith families joining us as well as families from many other Christian denominations. </a:t>
            </a:r>
          </a:p>
          <a:p>
            <a:endParaRPr lang="en-GB" baseline="0" dirty="0"/>
          </a:p>
          <a:p>
            <a:r>
              <a:rPr lang="en-GB" baseline="0" dirty="0"/>
              <a:t>But the groups which have the greatest impact on diversity and our work to ensure we are inclusive and everyone feels they belong is Ethnicity – 60% of our families identify as not white British.   Asian and Black ethnicities are significantly above the national average, as are non-British white backgrounds.   This is comparable to city schools and make us unique in our local area. </a:t>
            </a:r>
          </a:p>
          <a:p>
            <a:endParaRPr lang="en-GB" baseline="0" dirty="0"/>
          </a:p>
          <a:p>
            <a:r>
              <a:rPr lang="en-GB" baseline="0" dirty="0"/>
              <a:t>Over the last few years, children speaking English as an additional language has ranged from between 49% and 55%.  English as Additional Language – 49% (57% in the highest class),  20 identified different languages are spoken across the school.  The most common language spoken beyond English is Polish, followed by Malayalam.   Other languages include Fijian, Hungarian, Nepali, Sinhala, Slovak, Urdu, Romanian.  </a:t>
            </a:r>
          </a:p>
          <a:p>
            <a:endParaRPr lang="en-GB" baseline="0" dirty="0"/>
          </a:p>
          <a:p>
            <a:r>
              <a:rPr lang="en-GB" baseline="0" dirty="0"/>
              <a:t>The diversity of ethnicity and language means we have a rich cultural diversity too.  This brings with is many positive opportunities and plenty to celebrate but also challenges.  Unfortunately, our families share stories of discrimination within the wider, local community and our children witness and experience direct discrimination themselves. We are all experiencing a decline in children’s speech and communication development as they start primary education.  Alongside this, we are increasingly welcoming children into YR who have little to no spoken English.  </a:t>
            </a:r>
          </a:p>
        </p:txBody>
      </p:sp>
      <p:sp>
        <p:nvSpPr>
          <p:cNvPr id="4" name="Slide Number Placeholder 3"/>
          <p:cNvSpPr>
            <a:spLocks noGrp="1"/>
          </p:cNvSpPr>
          <p:nvPr>
            <p:ph type="sldNum" sz="quarter" idx="10"/>
          </p:nvPr>
        </p:nvSpPr>
        <p:spPr/>
        <p:txBody>
          <a:bodyPr/>
          <a:lstStyle/>
          <a:p>
            <a:fld id="{9CB88CB8-41CC-4B84-B009-49DFD5535B59}" type="slidenum">
              <a:rPr lang="en-GB" smtClean="0"/>
              <a:t>3</a:t>
            </a:fld>
            <a:endParaRPr lang="en-GB"/>
          </a:p>
        </p:txBody>
      </p:sp>
    </p:spTree>
    <p:extLst>
      <p:ext uri="{BB962C8B-B14F-4D97-AF65-F5344CB8AC3E}">
        <p14:creationId xmlns:p14="http://schemas.microsoft.com/office/powerpoint/2010/main" val="327936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Celebrating the rich diversity of our school and ensuring an</a:t>
            </a:r>
            <a:r>
              <a:rPr lang="en-GB" baseline="0" dirty="0"/>
              <a:t> inclusive environment where everyone feels a sense of belonging is key to the success of our school.</a:t>
            </a:r>
          </a:p>
          <a:p>
            <a:r>
              <a:rPr lang="en-GB" baseline="0" dirty="0"/>
              <a:t>Using Maslow’s hierarchy of needs, we know that a child needs to feel that they belong before any learning can take place – their basic and psychological needs must be met (security, safety, friendships, prestige and a sense of accomplishment) </a:t>
            </a:r>
          </a:p>
          <a:p>
            <a:endParaRPr lang="en-GB" baseline="0" dirty="0"/>
          </a:p>
          <a:p>
            <a:r>
              <a:rPr lang="en-GB" baseline="0" dirty="0"/>
              <a:t>We are also a Thrive school.  Using the Thrive strands, the Power and Identity stage of development is a key time in primary school, impacting our children between 3 years and 7 years old.  Establishing a sense of identify, and celebrating what makes each child different and unique, has to be the bread and butter of the role of adults at KS1. </a:t>
            </a:r>
          </a:p>
          <a:p>
            <a:endParaRPr lang="en-GB" baseline="0" dirty="0"/>
          </a:p>
          <a:p>
            <a:r>
              <a:rPr lang="en-GB" baseline="0" dirty="0"/>
              <a:t>All this professional knowledge is great, but every member of staff has to be on board for it to have the impact we want and need.  I once heard someone say, “It takes a village to raise a child.  But if that child thinks the village hates them, they will burn it down”.  This really resonated with me and it has become the mantra for SLT. </a:t>
            </a:r>
          </a:p>
          <a:p>
            <a:endParaRPr lang="en-GB" baseline="0" dirty="0"/>
          </a:p>
          <a:p>
            <a:r>
              <a:rPr lang="en-GB" baseline="0" dirty="0"/>
              <a:t>So, to get every adult in our school on board, we needed to find our why.</a:t>
            </a:r>
          </a:p>
          <a:p>
            <a:endParaRPr lang="en-GB" baseline="0" dirty="0"/>
          </a:p>
          <a:p>
            <a:r>
              <a:rPr lang="en-GB" baseline="0" dirty="0"/>
              <a:t>For us, it is our faith. But the ‘why’ could be anything.  It is intrinsically linked to who or what your school is.  Because we are a faith school, our why sits with our patron saint (SJB) and our parish mission.  But digging into the history of any school, its name, its community and you will find the moral purpose to underpin your why. </a:t>
            </a:r>
          </a:p>
          <a:p>
            <a:endParaRPr lang="en-GB" baseline="0" dirty="0"/>
          </a:p>
          <a:p>
            <a:r>
              <a:rPr lang="en-GB" baseline="0" dirty="0"/>
              <a:t>We started by co-constructing our Vision, Mission and Values – staff, governors, children, parish, parents altogether.  I wanted to ensure that our ‘why’ was clear, simple, shared by everybody and became the golden thread that ran through our school from policies to practice, the language we use, the curriculum we offer.  </a:t>
            </a:r>
          </a:p>
          <a:p>
            <a:endParaRPr lang="en-GB" baseline="0" dirty="0"/>
          </a:p>
          <a:p>
            <a:r>
              <a:rPr lang="en-GB" baseline="0" dirty="0"/>
              <a:t>Once we had our Vision, Mission and Values in place, I explored this with staff and governors so we had a shared understanding of what this looks like ‘on the ground’ – in our day to day practice.  This understanding feeds into performance management discussions and targets, the language we use around the children and to each other, even when the children are not within earshot.  This work took place over several twilights, with all staff contributing, and resulted in a document which comprehensively explained our ‘why’.  At the centre of our ‘why’ was the word TOGETHER.  It became clear, very quickly, that the staff wanted to ensure that despite the diversity of our community, that we were one family and worked TOGETHER as staff, parents, governors and children. </a:t>
            </a:r>
          </a:p>
        </p:txBody>
      </p:sp>
      <p:sp>
        <p:nvSpPr>
          <p:cNvPr id="4" name="Slide Number Placeholder 3"/>
          <p:cNvSpPr>
            <a:spLocks noGrp="1"/>
          </p:cNvSpPr>
          <p:nvPr>
            <p:ph type="sldNum" sz="quarter" idx="10"/>
          </p:nvPr>
        </p:nvSpPr>
        <p:spPr/>
        <p:txBody>
          <a:bodyPr/>
          <a:lstStyle/>
          <a:p>
            <a:fld id="{9CB88CB8-41CC-4B84-B009-49DFD5535B59}" type="slidenum">
              <a:rPr lang="en-GB" smtClean="0"/>
              <a:t>4</a:t>
            </a:fld>
            <a:endParaRPr lang="en-GB"/>
          </a:p>
        </p:txBody>
      </p:sp>
    </p:spTree>
    <p:extLst>
      <p:ext uri="{BB962C8B-B14F-4D97-AF65-F5344CB8AC3E}">
        <p14:creationId xmlns:p14="http://schemas.microsoft.com/office/powerpoint/2010/main" val="201240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our driver?  What is our identify? </a:t>
            </a:r>
          </a:p>
        </p:txBody>
      </p:sp>
      <p:sp>
        <p:nvSpPr>
          <p:cNvPr id="4" name="Slide Number Placeholder 3"/>
          <p:cNvSpPr>
            <a:spLocks noGrp="1"/>
          </p:cNvSpPr>
          <p:nvPr>
            <p:ph type="sldNum" sz="quarter" idx="10"/>
          </p:nvPr>
        </p:nvSpPr>
        <p:spPr/>
        <p:txBody>
          <a:bodyPr/>
          <a:lstStyle/>
          <a:p>
            <a:fld id="{9CB88CB8-41CC-4B84-B009-49DFD5535B59}" type="slidenum">
              <a:rPr lang="en-GB" smtClean="0"/>
              <a:t>5</a:t>
            </a:fld>
            <a:endParaRPr lang="en-GB"/>
          </a:p>
        </p:txBody>
      </p:sp>
    </p:spTree>
    <p:extLst>
      <p:ext uri="{BB962C8B-B14F-4D97-AF65-F5344CB8AC3E}">
        <p14:creationId xmlns:p14="http://schemas.microsoft.com/office/powerpoint/2010/main" val="61195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Vision statement</a:t>
            </a:r>
            <a:r>
              <a:rPr lang="en-GB" baseline="0" dirty="0"/>
              <a:t> is the adult’s ambitions for our school – our ultimate goal. </a:t>
            </a:r>
          </a:p>
          <a:p>
            <a:endParaRPr lang="en-GB" dirty="0"/>
          </a:p>
          <a:p>
            <a:r>
              <a:rPr lang="en-GB" dirty="0"/>
              <a:t>When exploring the vision of our school – we identified</a:t>
            </a:r>
            <a:r>
              <a:rPr lang="en-GB" baseline="0" dirty="0"/>
              <a:t> how it impacts the curriculum we offer, staff conduct and the expectations we have of our pupils/ </a:t>
            </a:r>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6</a:t>
            </a:fld>
            <a:endParaRPr lang="en-GB"/>
          </a:p>
        </p:txBody>
      </p:sp>
    </p:spTree>
    <p:extLst>
      <p:ext uri="{BB962C8B-B14F-4D97-AF65-F5344CB8AC3E}">
        <p14:creationId xmlns:p14="http://schemas.microsoft.com/office/powerpoint/2010/main" val="248111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Mission statement</a:t>
            </a:r>
            <a:r>
              <a:rPr lang="en-GB" baseline="0" dirty="0"/>
              <a:t> is the child’s version of our ‘why’ </a:t>
            </a:r>
          </a:p>
          <a:p>
            <a:endParaRPr lang="en-GB" dirty="0"/>
          </a:p>
          <a:p>
            <a:r>
              <a:rPr lang="en-GB" dirty="0"/>
              <a:t>When exploring the vision of our school – we identified</a:t>
            </a:r>
            <a:r>
              <a:rPr lang="en-GB" baseline="0" dirty="0"/>
              <a:t> how it impacts the curriculum we offer, personal development, behaviour &amp; routines, prayer &amp; liturgy, school values and the purpose of Catholic Education</a:t>
            </a:r>
            <a:endParaRPr lang="en-GB" dirty="0"/>
          </a:p>
          <a:p>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7</a:t>
            </a:fld>
            <a:endParaRPr lang="en-GB"/>
          </a:p>
        </p:txBody>
      </p:sp>
    </p:spTree>
    <p:extLst>
      <p:ext uri="{BB962C8B-B14F-4D97-AF65-F5344CB8AC3E}">
        <p14:creationId xmlns:p14="http://schemas.microsoft.com/office/powerpoint/2010/main" val="38695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focused on</a:t>
            </a:r>
            <a:r>
              <a:rPr lang="en-GB" baseline="0" dirty="0"/>
              <a:t> our school values and reflected on whether or not our processes reflected our ‘why’ – focusing especially on inclusion and belonging. </a:t>
            </a:r>
            <a:endParaRPr lang="en-GB" dirty="0"/>
          </a:p>
          <a:p>
            <a:endParaRPr lang="en-GB" dirty="0"/>
          </a:p>
          <a:p>
            <a:endParaRPr lang="en-GB" dirty="0"/>
          </a:p>
          <a:p>
            <a:r>
              <a:rPr lang="en-GB" dirty="0"/>
              <a:t>It was really important to staff that the sense of belonging</a:t>
            </a:r>
            <a:r>
              <a:rPr lang="en-GB" baseline="0" dirty="0"/>
              <a:t> and celebration of diversity was planned for from day one.</a:t>
            </a:r>
          </a:p>
          <a:p>
            <a:r>
              <a:rPr lang="en-GB" baseline="0" dirty="0"/>
              <a:t>When we capture data to welcome new children and families, SLT look particularly for diversity of language and culture.   This helps us to ensure our families are included in welcome meetings and supported to integrate into school life.</a:t>
            </a:r>
          </a:p>
          <a:p>
            <a:endParaRPr lang="en-GB" baseline="0" dirty="0"/>
          </a:p>
          <a:p>
            <a:r>
              <a:rPr lang="en-GB" baseline="0" dirty="0"/>
              <a:t>Once home languages and cultures are captured, we can tailor welcome packs and conversations to each families needs.  </a:t>
            </a:r>
          </a:p>
          <a:p>
            <a:pPr marL="171450" indent="-171450">
              <a:buFontTx/>
              <a:buChar char="-"/>
            </a:pPr>
            <a:r>
              <a:rPr lang="en-GB" baseline="0" dirty="0"/>
              <a:t>Makaton is used alongside the written word in all our school-made welcome packs and transition books</a:t>
            </a:r>
          </a:p>
          <a:p>
            <a:pPr marL="171450" indent="-171450">
              <a:buFontTx/>
              <a:buChar char="-"/>
            </a:pPr>
            <a:r>
              <a:rPr lang="en-GB" baseline="0" dirty="0"/>
              <a:t>Ready for School flyers from </a:t>
            </a:r>
            <a:r>
              <a:rPr lang="en-GB" baseline="0" dirty="0" err="1"/>
              <a:t>SfYC</a:t>
            </a:r>
            <a:r>
              <a:rPr lang="en-GB" baseline="0" dirty="0"/>
              <a:t> are provided in all the languages represented in each new cohort</a:t>
            </a:r>
          </a:p>
          <a:p>
            <a:pPr marL="171450" indent="-171450">
              <a:buFontTx/>
              <a:buChar char="-"/>
            </a:pPr>
            <a:r>
              <a:rPr lang="en-GB" baseline="0" dirty="0"/>
              <a:t>EMTAS Coffee mornings are booked for early in the Autumn term with as many translators as we can get.  The SENCO organises this as she also leads on EAL.  This ensures that SEN is identified early and not confused with EAL need. </a:t>
            </a:r>
          </a:p>
          <a:p>
            <a:pPr marL="171450" indent="-171450">
              <a:buFontTx/>
              <a:buChar char="-"/>
            </a:pPr>
            <a:r>
              <a:rPr lang="en-GB" baseline="0" dirty="0"/>
              <a:t>Through conversations with our families, we regularly discover that many have anglicised their child’s name under the misapprehension that we won’t be able to or might be unwilling to use their given name.  It means a lot to our families when we use the child’s given name and support their peers to use it too. </a:t>
            </a:r>
          </a:p>
          <a:p>
            <a:pPr marL="171450" indent="-171450">
              <a:buFontTx/>
              <a:buChar char="-"/>
            </a:pPr>
            <a:r>
              <a:rPr lang="en-GB" baseline="0" dirty="0"/>
              <a:t>Inclusive language – we anticipate families who have very different views of SEND and difference.  Then language used around SEND and behaviour has to be modelled very carefully by staff to ensure it is aspirational and strengths-focused rather than a deficit model. </a:t>
            </a:r>
          </a:p>
          <a:p>
            <a:endParaRPr lang="en-GB" baseline="0" dirty="0"/>
          </a:p>
          <a:p>
            <a:endParaRPr lang="en-GB" baseline="0" dirty="0"/>
          </a:p>
          <a:p>
            <a:r>
              <a:rPr lang="en-GB" baseline="0" dirty="0"/>
              <a:t>As soon as we think we know the barriers to belonging, another one surprises us.  So we are always learning as staff.</a:t>
            </a:r>
          </a:p>
          <a:p>
            <a:r>
              <a:rPr lang="en-GB" baseline="0" dirty="0"/>
              <a:t> - Over the last three years, we have completed the Anti-bullying Alliance audit of provision.  As part of this journey, we complete annual ABA training.  It is free of charge and offers a variety of online learning topics which have helped us raise awareness and promote inclusivity and belonging across the school. The barriers for all vulnerable groups can be explored and effective, easy-to-implement strategies are provided. </a:t>
            </a:r>
          </a:p>
          <a:p>
            <a:r>
              <a:rPr lang="en-GB" baseline="0" dirty="0"/>
              <a:t>- Discrimination is tracked through CPOMS, broken down into each category (racist, sexist, homophobic, disablist etc.) This is analysed by SLT for patterns and learning opportunities, which is then built into staff briefings and CPD throughout the year. </a:t>
            </a:r>
          </a:p>
          <a:p>
            <a:r>
              <a:rPr lang="en-GB" baseline="0" dirty="0"/>
              <a:t>- Regular Staff training: Mentally Healthy Schools (challenging stereotypes), Child Net (banter), Anna Freud (stereotypes), LBHF (prevent, hate crime)</a:t>
            </a:r>
          </a:p>
          <a:p>
            <a:r>
              <a:rPr lang="en-GB" baseline="0" dirty="0"/>
              <a:t>- Awareness days: Lots of Socks Day/Andover Twenty1 for Down syndrome, Neurodiversity, plus many more built into the curriculum, more of this later</a:t>
            </a:r>
          </a:p>
          <a:p>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8</a:t>
            </a:fld>
            <a:endParaRPr lang="en-GB"/>
          </a:p>
        </p:txBody>
      </p:sp>
    </p:spTree>
    <p:extLst>
      <p:ext uri="{BB962C8B-B14F-4D97-AF65-F5344CB8AC3E}">
        <p14:creationId xmlns:p14="http://schemas.microsoft.com/office/powerpoint/2010/main" val="168336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built our curriculum around</a:t>
            </a:r>
            <a:r>
              <a:rPr lang="en-GB" baseline="0" dirty="0"/>
              <a:t> our community.  It has been really important to us that to build a sense of belonging, our children not only had to feel they belonged but also see they belonged.  </a:t>
            </a:r>
            <a:endParaRPr lang="en-GB" dirty="0"/>
          </a:p>
          <a:p>
            <a:endParaRPr lang="en-GB" dirty="0"/>
          </a:p>
          <a:p>
            <a:r>
              <a:rPr lang="en-GB" baseline="0" dirty="0"/>
              <a:t>Our writing curriculum is led by text drivers – we choose texts that will challenge and inspire the children to write.  Over the last three years, we have revisited the texts we have chosen to ensure our children are represented.  From picture and story books in Year R where the main character is culturally or ethnically diverse to short stories and novels in KS2 where the main character is Muslim or Sikh or has a disability or a difference.  We plan carefully to ensure there is also a balance of genders and the contexts explored open our children’s imaginations to the experiences of their classmates.</a:t>
            </a:r>
          </a:p>
          <a:p>
            <a:r>
              <a:rPr lang="en-GB" baseline="0" dirty="0"/>
              <a:t>Amazon, Scholastic Shop, </a:t>
            </a:r>
            <a:r>
              <a:rPr lang="en-GB" baseline="0" dirty="0" err="1"/>
              <a:t>Booklove</a:t>
            </a:r>
            <a:r>
              <a:rPr lang="en-GB" baseline="0" dirty="0"/>
              <a:t>, </a:t>
            </a:r>
          </a:p>
          <a:p>
            <a:endParaRPr lang="en-GB" baseline="0" dirty="0"/>
          </a:p>
          <a:p>
            <a:r>
              <a:rPr lang="en-GB" baseline="0" dirty="0"/>
              <a:t>Book Corners were also a particular focus – giving them a refresh so not only were they inviting but any child could find a books which represented them</a:t>
            </a:r>
          </a:p>
          <a:p>
            <a:endParaRPr lang="en-GB" baseline="0" dirty="0"/>
          </a:p>
          <a:p>
            <a:r>
              <a:rPr lang="en-GB" baseline="0" dirty="0"/>
              <a:t>Seeing themselves as learners and as belonging to our school extends further into our curriculum offer.</a:t>
            </a:r>
          </a:p>
          <a:p>
            <a:r>
              <a:rPr lang="en-GB" baseline="0" dirty="0"/>
              <a:t>We dedicate a week, three times a year, to an individual subject.  This provides us with an opportunity to fully celebrate that subject, build in CPD for staff as we plan and deliver an aspect of that subject from YR to Y6, involve parents’ expertise and invite them to celebrate their children’s work and make links with local companies.  But we plan to ensure these weeks represent our community too.</a:t>
            </a:r>
          </a:p>
          <a:p>
            <a:endParaRPr lang="en-GB" baseline="0" dirty="0"/>
          </a:p>
          <a:p>
            <a:r>
              <a:rPr lang="en-GB" baseline="0" dirty="0"/>
              <a:t>STEAM Week – alongside Stannah </a:t>
            </a:r>
            <a:r>
              <a:rPr lang="en-GB" baseline="0" dirty="0" err="1"/>
              <a:t>Stairlifts</a:t>
            </a:r>
            <a:r>
              <a:rPr lang="en-GB" baseline="0" dirty="0"/>
              <a:t>, based in our town, with a particular focus on female engineers and women in STEM.</a:t>
            </a:r>
          </a:p>
          <a:p>
            <a:endParaRPr lang="en-GB" baseline="0" dirty="0"/>
          </a:p>
          <a:p>
            <a:r>
              <a:rPr lang="en-GB" baseline="0" dirty="0"/>
              <a:t>Science Week – scientists from different backgrounds and who are not the stereotypical examples. </a:t>
            </a:r>
          </a:p>
          <a:p>
            <a:endParaRPr lang="en-GB" baseline="0" dirty="0"/>
          </a:p>
          <a:p>
            <a:r>
              <a:rPr lang="en-GB" baseline="0" dirty="0"/>
              <a:t>Maths Weeks – female mathematicians and those from different backgrounds.</a:t>
            </a:r>
          </a:p>
          <a:p>
            <a:endParaRPr lang="en-GB" baseline="0" dirty="0"/>
          </a:p>
          <a:p>
            <a:r>
              <a:rPr lang="en-GB" baseline="0" dirty="0"/>
              <a:t>Our displays and the resources and images we use to support learning are also monitored.  Rather than find the first google image that appears, teachers ensure there is a balance of faces, people, abilities in what they provide to the children.   </a:t>
            </a:r>
          </a:p>
          <a:p>
            <a:endParaRPr lang="en-GB" baseline="0" dirty="0"/>
          </a:p>
          <a:p>
            <a:endParaRPr lang="en-GB" baseline="0" dirty="0"/>
          </a:p>
          <a:p>
            <a:r>
              <a:rPr lang="en-GB" baseline="0" dirty="0"/>
              <a:t>Empowered to make change</a:t>
            </a:r>
          </a:p>
          <a:p>
            <a:r>
              <a:rPr lang="en-GB" baseline="0" dirty="0"/>
              <a:t>Throughout the curriculum, where ever we can, belonging, inclusivity and the celebration of diversity is planned for.  Some of this is led by the children – for example, writing to our local MP to complain about the environmental impact of single use plastics (through a writing journey) or learning about a local homeless charity and raising money to support local young people in need (RE).  These examples, although not clear at first glance what they have to do with diversity and inclusion, empower our children to have a voice and to not be afraid to raise that voice to tackle inequality of injustice.  This is so important when some of our children feel disempowered to speak because of their own experience of inequality or discrimination. </a:t>
            </a:r>
          </a:p>
          <a:p>
            <a:endParaRPr lang="en-GB" baseline="0" dirty="0"/>
          </a:p>
          <a:p>
            <a:endParaRPr lang="en-GB" baseline="0" dirty="0"/>
          </a:p>
          <a:p>
            <a:r>
              <a:rPr lang="en-GB" baseline="0" dirty="0"/>
              <a:t>Balance</a:t>
            </a:r>
          </a:p>
          <a:p>
            <a:r>
              <a:rPr lang="en-GB" baseline="0" dirty="0"/>
              <a:t>One particular challenge we have faced in the past is that of balance.  Engaging in charitable work is a core part of our mission and the children engage in a wide range of local and national charities, some long standing support others based on a particular event or emerging need.  With some charities, we often found that the representation of a particular nationality or culture could be skewed if not carefully balanced.  We had one particular Y6 cohort who were passionate about challenging the white-hero narrative and wanted to ensure balance was provided in the charities we support.  So now, our Year 6 cohorts research the charities they wish to engage with, present their choices to the rest of the school, who then vote for their chosen charity and decide how to fundraise – PJ days are very popular this year!</a:t>
            </a:r>
          </a:p>
          <a:p>
            <a:r>
              <a:rPr lang="en-GB" baseline="0" dirty="0"/>
              <a:t>The same can be said for the news outlets – as our children progress through the school, they notice bias on the TV, online and in newspapers.  So we have built into our curriculum opportunities to discuss bias, stereotypes and address national and international events to highlight where more tolerance and acceptance is needed. </a:t>
            </a:r>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9</a:t>
            </a:fld>
            <a:endParaRPr lang="en-GB"/>
          </a:p>
        </p:txBody>
      </p:sp>
    </p:spTree>
    <p:extLst>
      <p:ext uri="{BB962C8B-B14F-4D97-AF65-F5344CB8AC3E}">
        <p14:creationId xmlns:p14="http://schemas.microsoft.com/office/powerpoint/2010/main" val="40607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routines and the curriculum –</a:t>
            </a:r>
            <a:r>
              <a:rPr lang="en-GB" baseline="0" dirty="0"/>
              <a:t> our bread and butter, we plan an annual calendar of celebration.  Opportunities for the children to celebrate our diversity, to recognise the strengths it brings and to welcome our parents in their learning and our school family. </a:t>
            </a:r>
            <a:endParaRPr lang="en-GB" dirty="0"/>
          </a:p>
          <a:p>
            <a:endParaRPr lang="en-GB" dirty="0"/>
          </a:p>
          <a:p>
            <a:r>
              <a:rPr lang="en-GB" dirty="0"/>
              <a:t>Passport</a:t>
            </a:r>
            <a:r>
              <a:rPr lang="en-GB" baseline="0" dirty="0"/>
              <a:t> to the world:</a:t>
            </a:r>
          </a:p>
          <a:p>
            <a:r>
              <a:rPr lang="en-GB" baseline="0" dirty="0"/>
              <a:t>This week takes place once a year</a:t>
            </a:r>
          </a:p>
          <a:p>
            <a:r>
              <a:rPr lang="en-GB" baseline="0" dirty="0"/>
              <a:t>We focus on different languages each year: Malayalam, Italian, Polish, Yoruba, Pidgin English, Igbo, French</a:t>
            </a:r>
          </a:p>
          <a:p>
            <a:r>
              <a:rPr lang="en-GB" dirty="0"/>
              <a:t>It started with a celebration of European</a:t>
            </a:r>
            <a:r>
              <a:rPr lang="en-GB" baseline="0" dirty="0"/>
              <a:t> days of languages but we changed this as the diversity within our community changed and grew. </a:t>
            </a:r>
          </a:p>
          <a:p>
            <a:r>
              <a:rPr lang="en-GB" dirty="0"/>
              <a:t>This week long</a:t>
            </a:r>
            <a:r>
              <a:rPr lang="en-GB" baseline="0" dirty="0"/>
              <a:t> celebration includes </a:t>
            </a:r>
            <a:r>
              <a:rPr lang="en-GB" dirty="0"/>
              <a:t>Traditional dance and music and art,</a:t>
            </a:r>
            <a:r>
              <a:rPr lang="en-GB" baseline="0" dirty="0"/>
              <a:t> </a:t>
            </a:r>
            <a:r>
              <a:rPr lang="en-GB" dirty="0"/>
              <a:t>story telling traditional tales and learning vocabulary,</a:t>
            </a:r>
            <a:r>
              <a:rPr lang="en-GB" baseline="0" dirty="0"/>
              <a:t> </a:t>
            </a:r>
            <a:r>
              <a:rPr lang="en-GB" dirty="0"/>
              <a:t>Prayers</a:t>
            </a:r>
            <a:r>
              <a:rPr lang="en-GB" baseline="0" dirty="0"/>
              <a:t> – in home languages</a:t>
            </a:r>
          </a:p>
          <a:p>
            <a:r>
              <a:rPr lang="en-GB" baseline="0" dirty="0"/>
              <a:t>The wider Community is involved – many activities supported and led by parents</a:t>
            </a:r>
          </a:p>
          <a:p>
            <a:endParaRPr lang="en-GB" baseline="0" dirty="0"/>
          </a:p>
          <a:p>
            <a:r>
              <a:rPr lang="en-GB" baseline="0" dirty="0"/>
              <a:t>Although a Catholic school, Catholics from other countries will often celebrate our feasts and holy days differently to how we celebrate in the UK – Harvest, Christmas, Lent, Easter, Saints days are all </a:t>
            </a:r>
            <a:r>
              <a:rPr lang="en-GB" baseline="0" dirty="0" err="1"/>
              <a:t>exmaples</a:t>
            </a:r>
            <a:r>
              <a:rPr lang="en-GB" baseline="0" dirty="0"/>
              <a:t> of this.</a:t>
            </a:r>
          </a:p>
          <a:p>
            <a:r>
              <a:rPr lang="en-GB" baseline="0" dirty="0"/>
              <a:t>Recently, we celebrated our South American and Asian communities with the </a:t>
            </a:r>
            <a:r>
              <a:rPr lang="en-GB" dirty="0"/>
              <a:t>Day of the Dead/All Souls Day (November)</a:t>
            </a:r>
          </a:p>
          <a:p>
            <a:endParaRPr lang="en-GB" dirty="0"/>
          </a:p>
          <a:p>
            <a:r>
              <a:rPr lang="en-GB" dirty="0"/>
              <a:t>November – Feast of All Souls</a:t>
            </a:r>
          </a:p>
          <a:p>
            <a:r>
              <a:rPr lang="en-GB" dirty="0"/>
              <a:t>South American and Asian communities celebrate the Day of the Dead</a:t>
            </a:r>
          </a:p>
          <a:p>
            <a:r>
              <a:rPr lang="en-GB" dirty="0"/>
              <a:t>Lessons</a:t>
            </a:r>
          </a:p>
          <a:p>
            <a:r>
              <a:rPr lang="en-GB" dirty="0"/>
              <a:t>Created marigold</a:t>
            </a:r>
            <a:r>
              <a:rPr lang="en-GB" baseline="0" dirty="0"/>
              <a:t> flowers, </a:t>
            </a:r>
            <a:r>
              <a:rPr lang="en-GB" baseline="0" dirty="0" err="1"/>
              <a:t>calaveras</a:t>
            </a:r>
            <a:r>
              <a:rPr lang="en-GB" baseline="0" dirty="0"/>
              <a:t>, </a:t>
            </a:r>
            <a:r>
              <a:rPr lang="en-GB" baseline="0" dirty="0" err="1"/>
              <a:t>ofrendas</a:t>
            </a:r>
            <a:endParaRPr lang="en-GB" baseline="0" dirty="0"/>
          </a:p>
          <a:p>
            <a:r>
              <a:rPr lang="en-GB" baseline="0" dirty="0"/>
              <a:t>Prayer for our dead</a:t>
            </a:r>
          </a:p>
          <a:p>
            <a:r>
              <a:rPr lang="en-GB" baseline="0" dirty="0"/>
              <a:t>Special School lunch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Community – many activities supported and led by parents</a:t>
            </a:r>
          </a:p>
          <a:p>
            <a:endParaRPr lang="en-GB" dirty="0"/>
          </a:p>
          <a:p>
            <a:r>
              <a:rPr lang="en-GB" dirty="0"/>
              <a:t>FOSJB – </a:t>
            </a:r>
          </a:p>
          <a:p>
            <a:r>
              <a:rPr lang="en-GB" dirty="0"/>
              <a:t>food stalls – Indian, Pilipino,</a:t>
            </a:r>
            <a:r>
              <a:rPr lang="en-GB" baseline="0" dirty="0"/>
              <a:t> Italian, </a:t>
            </a:r>
          </a:p>
          <a:p>
            <a:r>
              <a:rPr lang="en-GB" baseline="0" dirty="0"/>
              <a:t>Small businesses – Nigerian clothing and accessories, Ghana</a:t>
            </a:r>
          </a:p>
          <a:p>
            <a:r>
              <a:rPr lang="en-GB" dirty="0"/>
              <a:t>Music groups</a:t>
            </a:r>
            <a:r>
              <a:rPr lang="en-GB" baseline="0" dirty="0"/>
              <a:t> – Pilipino, </a:t>
            </a:r>
          </a:p>
          <a:p>
            <a:r>
              <a:rPr lang="en-GB" baseline="0" dirty="0"/>
              <a:t>Dance – Indian, country dancing, </a:t>
            </a:r>
          </a:p>
          <a:p>
            <a:r>
              <a:rPr lang="en-GB" baseline="0" dirty="0"/>
              <a:t>Multicultural celebrations</a:t>
            </a:r>
          </a:p>
          <a:p>
            <a:r>
              <a:rPr lang="en-GB" baseline="0" dirty="0"/>
              <a:t>Our Feast day (24</a:t>
            </a:r>
            <a:r>
              <a:rPr lang="en-GB" baseline="30000" dirty="0"/>
              <a:t>th</a:t>
            </a:r>
            <a:r>
              <a:rPr lang="en-GB" baseline="0" dirty="0"/>
              <a:t> June) we hold an annual families picnic on the field – all are invited to share lunch with us before we hold sports day in the afternoon. </a:t>
            </a:r>
          </a:p>
          <a:p>
            <a:r>
              <a:rPr lang="en-GB" baseline="0" dirty="0"/>
              <a:t>This year, many of our communities came out in force, setting up picnics, sharing their food, and welcoming all to their groups</a:t>
            </a:r>
          </a:p>
          <a:p>
            <a:endParaRPr lang="en-GB" baseline="0" dirty="0"/>
          </a:p>
          <a:p>
            <a:r>
              <a:rPr lang="en-GB" baseline="0" dirty="0"/>
              <a:t>Tailored to our children – sense of belonging, empowered to change</a:t>
            </a:r>
          </a:p>
          <a:p>
            <a:r>
              <a:rPr lang="en-GB" baseline="0" dirty="0"/>
              <a:t>Locks of Socks – Down Syndrome</a:t>
            </a:r>
          </a:p>
          <a:p>
            <a:r>
              <a:rPr lang="en-GB" baseline="0" dirty="0"/>
              <a:t>Neurodiversity – Autism, ADHD</a:t>
            </a:r>
          </a:p>
          <a:p>
            <a:r>
              <a:rPr lang="en-GB" baseline="0" dirty="0"/>
              <a:t>House Charity Events – Help for Heroes, Naomi House, Jack’s Place, Sibs, Blue Cross, Heart Foundation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CB88CB8-41CC-4B84-B009-49DFD5535B59}" type="slidenum">
              <a:rPr lang="en-GB" smtClean="0"/>
              <a:t>10</a:t>
            </a:fld>
            <a:endParaRPr lang="en-GB"/>
          </a:p>
        </p:txBody>
      </p:sp>
    </p:spTree>
    <p:extLst>
      <p:ext uri="{BB962C8B-B14F-4D97-AF65-F5344CB8AC3E}">
        <p14:creationId xmlns:p14="http://schemas.microsoft.com/office/powerpoint/2010/main" val="339195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421308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218164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58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303531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742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257545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134682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151361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314637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F2C1C-A794-43DB-AC82-1248F4F1566D}"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200243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AF2C1C-A794-43DB-AC82-1248F4F1566D}"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165044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AF2C1C-A794-43DB-AC82-1248F4F1566D}" type="datetimeFigureOut">
              <a:rPr lang="en-GB" smtClean="0"/>
              <a:t>08/07/2024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194944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AF2C1C-A794-43DB-AC82-1248F4F1566D}"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74231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F2C1C-A794-43DB-AC82-1248F4F1566D}"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304184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AF2C1C-A794-43DB-AC82-1248F4F1566D}"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B1126-6A1E-4BDC-B057-6CC73C4CBC03}" type="slidenum">
              <a:rPr lang="en-GB" smtClean="0"/>
              <a:t>‹#›</a:t>
            </a:fld>
            <a:endParaRPr lang="en-GB"/>
          </a:p>
        </p:txBody>
      </p:sp>
    </p:spTree>
    <p:extLst>
      <p:ext uri="{BB962C8B-B14F-4D97-AF65-F5344CB8AC3E}">
        <p14:creationId xmlns:p14="http://schemas.microsoft.com/office/powerpoint/2010/main" val="341338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B1126-6A1E-4BDC-B057-6CC73C4CBC03}" type="slidenum">
              <a:rPr lang="en-GB" smtClean="0"/>
              <a:t>‹#›</a:t>
            </a:fld>
            <a:endParaRPr lang="en-GB"/>
          </a:p>
        </p:txBody>
      </p:sp>
      <p:sp>
        <p:nvSpPr>
          <p:cNvPr id="5" name="Date Placeholder 4"/>
          <p:cNvSpPr>
            <a:spLocks noGrp="1"/>
          </p:cNvSpPr>
          <p:nvPr>
            <p:ph type="dt" sz="half" idx="10"/>
          </p:nvPr>
        </p:nvSpPr>
        <p:spPr/>
        <p:txBody>
          <a:bodyPr/>
          <a:lstStyle/>
          <a:p>
            <a:fld id="{D7AF2C1C-A794-43DB-AC82-1248F4F1566D}" type="datetimeFigureOut">
              <a:rPr lang="en-GB" smtClean="0"/>
              <a:t>08/07/2024</a:t>
            </a:fld>
            <a:endParaRPr lang="en-GB"/>
          </a:p>
        </p:txBody>
      </p:sp>
    </p:spTree>
    <p:extLst>
      <p:ext uri="{BB962C8B-B14F-4D97-AF65-F5344CB8AC3E}">
        <p14:creationId xmlns:p14="http://schemas.microsoft.com/office/powerpoint/2010/main" val="15909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AF2C1C-A794-43DB-AC82-1248F4F1566D}" type="datetimeFigureOut">
              <a:rPr lang="en-GB" smtClean="0"/>
              <a:t>08/07/2024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BB1126-6A1E-4BDC-B057-6CC73C4CBC03}" type="slidenum">
              <a:rPr lang="en-GB" smtClean="0"/>
              <a:t>‹#›</a:t>
            </a:fld>
            <a:endParaRPr lang="en-GB"/>
          </a:p>
        </p:txBody>
      </p:sp>
    </p:spTree>
    <p:extLst>
      <p:ext uri="{BB962C8B-B14F-4D97-AF65-F5344CB8AC3E}">
        <p14:creationId xmlns:p14="http://schemas.microsoft.com/office/powerpoint/2010/main" val="11495195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st-john-the-baptist-catholic-primary-school.primarysite.media/playlist/celebrating-diversity"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hyperlink" Target="https://www.childnet.com/resources/just-a-joke/" TargetMode="External"/><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mentallyhealthyschools/" TargetMode="External"/><Relationship Id="rId11" Type="http://schemas.openxmlformats.org/officeDocument/2006/relationships/hyperlink" Target="https://anti-bullyingalliance.org.uk/tools-information/free-cpd-online-training" TargetMode="External"/><Relationship Id="rId5" Type="http://schemas.openxmlformats.org/officeDocument/2006/relationships/hyperlink" Target="https://www.educateagainsthate.com/" TargetMode="External"/><Relationship Id="rId10" Type="http://schemas.openxmlformats.org/officeDocument/2006/relationships/image" Target="../media/image13.png"/><Relationship Id="rId4" Type="http://schemas.openxmlformats.org/officeDocument/2006/relationships/hyperlink" Target="https://www.annafreud.org/"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6380" y="838591"/>
            <a:ext cx="9196557" cy="584775"/>
          </a:xfrm>
          <a:prstGeom prst="rect">
            <a:avLst/>
          </a:prstGeom>
        </p:spPr>
        <p:txBody>
          <a:bodyPr wrap="none">
            <a:spAutoFit/>
          </a:bodyPr>
          <a:lstStyle/>
          <a:p>
            <a:r>
              <a:rPr lang="en-GB" sz="3200" u="sng" dirty="0">
                <a:solidFill>
                  <a:srgbClr val="000000"/>
                </a:solidFill>
                <a:latin typeface="Aptos"/>
              </a:rPr>
              <a:t>Diversity, Inclusion and Belonging - Our Approach</a:t>
            </a:r>
            <a:endParaRPr lang="en-GB" sz="3200" u="sng" dirty="0"/>
          </a:p>
        </p:txBody>
      </p:sp>
      <p:sp>
        <p:nvSpPr>
          <p:cNvPr id="6" name="Rectangle 5"/>
          <p:cNvSpPr/>
          <p:nvPr/>
        </p:nvSpPr>
        <p:spPr>
          <a:xfrm>
            <a:off x="1296548" y="4687858"/>
            <a:ext cx="8876211" cy="830997"/>
          </a:xfrm>
          <a:prstGeom prst="rect">
            <a:avLst/>
          </a:prstGeom>
          <a:noFill/>
          <a:ln w="28575">
            <a:solidFill>
              <a:schemeClr val="accent2">
                <a:lumMod val="75000"/>
              </a:schemeClr>
            </a:solidFill>
          </a:ln>
        </p:spPr>
        <p:txBody>
          <a:bodyPr wrap="square">
            <a:spAutoFit/>
          </a:bodyPr>
          <a:lstStyle/>
          <a:p>
            <a:pPr algn="ctr"/>
            <a:r>
              <a:rPr lang="en-GB" sz="2400" dirty="0">
                <a:solidFill>
                  <a:srgbClr val="000000"/>
                </a:solidFill>
                <a:latin typeface="Aptos"/>
              </a:rPr>
              <a:t>How we celebrate diversity and ensure all in our multi-faith, multi-cultural, high EAL school feel a sense of belonging.</a:t>
            </a:r>
            <a:endParaRPr lang="en-GB"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100" y="1675079"/>
            <a:ext cx="1951109" cy="2761066"/>
          </a:xfrm>
          <a:prstGeom prst="rect">
            <a:avLst/>
          </a:prstGeom>
        </p:spPr>
      </p:pic>
      <p:sp>
        <p:nvSpPr>
          <p:cNvPr id="2" name="TextBox 1"/>
          <p:cNvSpPr txBox="1"/>
          <p:nvPr/>
        </p:nvSpPr>
        <p:spPr>
          <a:xfrm>
            <a:off x="567805" y="6240177"/>
            <a:ext cx="10117393"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400" dirty="0"/>
              <a:t>Presented by: Catherine Whatley, </a:t>
            </a:r>
            <a:r>
              <a:rPr lang="en-GB" sz="1400" dirty="0" err="1"/>
              <a:t>Headteacher</a:t>
            </a:r>
            <a:r>
              <a:rPr lang="en-GB" sz="1400" dirty="0"/>
              <a:t>                                 St John the Baptist Catholic Primary School, Test Valley</a:t>
            </a:r>
          </a:p>
        </p:txBody>
      </p:sp>
    </p:spTree>
    <p:extLst>
      <p:ext uri="{BB962C8B-B14F-4D97-AF65-F5344CB8AC3E}">
        <p14:creationId xmlns:p14="http://schemas.microsoft.com/office/powerpoint/2010/main" val="179166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1" y="5721533"/>
            <a:ext cx="751061" cy="1062846"/>
          </a:xfrm>
          <a:prstGeom prst="rect">
            <a:avLst/>
          </a:prstGeom>
        </p:spPr>
      </p:pic>
      <p:sp>
        <p:nvSpPr>
          <p:cNvPr id="3" name="TextBox 2"/>
          <p:cNvSpPr txBox="1"/>
          <p:nvPr/>
        </p:nvSpPr>
        <p:spPr>
          <a:xfrm>
            <a:off x="4645961" y="2827024"/>
            <a:ext cx="2901461" cy="707886"/>
          </a:xfrm>
          <a:prstGeom prst="rect">
            <a:avLst/>
          </a:prstGeom>
          <a:noFill/>
          <a:ln w="28575">
            <a:solidFill>
              <a:schemeClr val="accent2"/>
            </a:solidFill>
          </a:ln>
        </p:spPr>
        <p:txBody>
          <a:bodyPr wrap="square" rtlCol="0">
            <a:spAutoFit/>
          </a:bodyPr>
          <a:lstStyle/>
          <a:p>
            <a:r>
              <a:rPr lang="en-GB" sz="4000" dirty="0"/>
              <a:t>Celebration</a:t>
            </a:r>
          </a:p>
        </p:txBody>
      </p:sp>
      <p:sp>
        <p:nvSpPr>
          <p:cNvPr id="5" name="TextBox 4"/>
          <p:cNvSpPr txBox="1"/>
          <p:nvPr/>
        </p:nvSpPr>
        <p:spPr>
          <a:xfrm>
            <a:off x="697799" y="826477"/>
            <a:ext cx="3909369" cy="3139321"/>
          </a:xfrm>
          <a:prstGeom prst="rect">
            <a:avLst/>
          </a:prstGeom>
          <a:noFill/>
        </p:spPr>
        <p:txBody>
          <a:bodyPr wrap="square" rtlCol="0">
            <a:spAutoFit/>
          </a:bodyPr>
          <a:lstStyle/>
          <a:p>
            <a:r>
              <a:rPr lang="en-GB" b="1" dirty="0"/>
              <a:t>Passport to the World</a:t>
            </a:r>
          </a:p>
          <a:p>
            <a:pPr marL="285750" indent="-285750">
              <a:buFont typeface="Arial" panose="020B0604020202020204" pitchFamily="34" charset="0"/>
              <a:buChar char="•"/>
            </a:pPr>
            <a:r>
              <a:rPr lang="en-GB" dirty="0"/>
              <a:t>Dance</a:t>
            </a:r>
          </a:p>
          <a:p>
            <a:pPr marL="285750" indent="-285750">
              <a:buFont typeface="Arial" panose="020B0604020202020204" pitchFamily="34" charset="0"/>
              <a:buChar char="•"/>
            </a:pPr>
            <a:r>
              <a:rPr lang="en-GB" dirty="0"/>
              <a:t>Music</a:t>
            </a:r>
          </a:p>
          <a:p>
            <a:pPr marL="285750" indent="-285750">
              <a:buFont typeface="Arial" panose="020B0604020202020204" pitchFamily="34" charset="0"/>
              <a:buChar char="•"/>
            </a:pPr>
            <a:r>
              <a:rPr lang="en-GB" dirty="0"/>
              <a:t>Language &amp; storytelling</a:t>
            </a:r>
          </a:p>
          <a:p>
            <a:pPr marL="285750" indent="-285750">
              <a:buFont typeface="Arial" panose="020B0604020202020204" pitchFamily="34" charset="0"/>
              <a:buChar char="•"/>
            </a:pPr>
            <a:r>
              <a:rPr lang="en-GB" dirty="0"/>
              <a:t>Prayer</a:t>
            </a:r>
          </a:p>
          <a:p>
            <a:pPr marL="285750" indent="-285750">
              <a:buFont typeface="Arial" panose="020B0604020202020204" pitchFamily="34" charset="0"/>
              <a:buChar char="•"/>
            </a:pPr>
            <a:r>
              <a:rPr lang="en-GB" dirty="0"/>
              <a:t>Food</a:t>
            </a:r>
          </a:p>
          <a:p>
            <a:pPr marL="285750" indent="-285750">
              <a:buFont typeface="Arial" panose="020B0604020202020204" pitchFamily="34" charset="0"/>
              <a:buChar char="•"/>
            </a:pPr>
            <a:r>
              <a:rPr lang="en-GB" dirty="0"/>
              <a:t>Community engagement</a:t>
            </a:r>
          </a:p>
          <a:p>
            <a:r>
              <a:rPr lang="en-GB" dirty="0">
                <a:hlinkClick r:id="rId4"/>
              </a:rPr>
              <a:t>https://st-john-the-baptist-catholic-primary-school.primarysite.media/playlist/celebrating-diversity</a:t>
            </a:r>
            <a:r>
              <a:rPr lang="en-GB" dirty="0"/>
              <a:t> </a:t>
            </a:r>
          </a:p>
        </p:txBody>
      </p:sp>
      <p:sp>
        <p:nvSpPr>
          <p:cNvPr id="6" name="TextBox 5"/>
          <p:cNvSpPr txBox="1"/>
          <p:nvPr/>
        </p:nvSpPr>
        <p:spPr>
          <a:xfrm>
            <a:off x="4378570" y="364812"/>
            <a:ext cx="3909369" cy="2031325"/>
          </a:xfrm>
          <a:prstGeom prst="rect">
            <a:avLst/>
          </a:prstGeom>
          <a:noFill/>
        </p:spPr>
        <p:txBody>
          <a:bodyPr wrap="square" rtlCol="0">
            <a:spAutoFit/>
          </a:bodyPr>
          <a:lstStyle/>
          <a:p>
            <a:r>
              <a:rPr lang="en-GB" b="1" dirty="0"/>
              <a:t>Day of the Dead</a:t>
            </a:r>
          </a:p>
          <a:p>
            <a:pPr marL="285750" indent="-285750">
              <a:buFont typeface="Arial" panose="020B0604020202020204" pitchFamily="34" charset="0"/>
              <a:buChar char="•"/>
            </a:pPr>
            <a:r>
              <a:rPr lang="en-GB" dirty="0"/>
              <a:t>Art</a:t>
            </a:r>
          </a:p>
          <a:p>
            <a:pPr marL="285750" indent="-285750">
              <a:buFont typeface="Arial" panose="020B0604020202020204" pitchFamily="34" charset="0"/>
              <a:buChar char="•"/>
            </a:pPr>
            <a:r>
              <a:rPr lang="en-GB" dirty="0"/>
              <a:t>Music</a:t>
            </a:r>
          </a:p>
          <a:p>
            <a:pPr marL="285750" indent="-285750">
              <a:buFont typeface="Arial" panose="020B0604020202020204" pitchFamily="34" charset="0"/>
              <a:buChar char="•"/>
            </a:pPr>
            <a:r>
              <a:rPr lang="en-GB" dirty="0"/>
              <a:t>Religious Education </a:t>
            </a:r>
          </a:p>
          <a:p>
            <a:pPr marL="285750" indent="-285750">
              <a:buFont typeface="Arial" panose="020B0604020202020204" pitchFamily="34" charset="0"/>
              <a:buChar char="•"/>
            </a:pPr>
            <a:r>
              <a:rPr lang="en-GB" dirty="0"/>
              <a:t>Prayer</a:t>
            </a:r>
          </a:p>
          <a:p>
            <a:pPr marL="285750" indent="-285750">
              <a:buFont typeface="Arial" panose="020B0604020202020204" pitchFamily="34" charset="0"/>
              <a:buChar char="•"/>
            </a:pPr>
            <a:r>
              <a:rPr lang="en-GB" dirty="0"/>
              <a:t>Food</a:t>
            </a:r>
          </a:p>
          <a:p>
            <a:pPr marL="285750" indent="-285750">
              <a:buFont typeface="Arial" panose="020B0604020202020204" pitchFamily="34" charset="0"/>
              <a:buChar char="•"/>
            </a:pPr>
            <a:r>
              <a:rPr lang="en-GB" dirty="0"/>
              <a:t>Community engagement</a:t>
            </a:r>
          </a:p>
        </p:txBody>
      </p:sp>
      <p:sp>
        <p:nvSpPr>
          <p:cNvPr id="7" name="TextBox 6"/>
          <p:cNvSpPr txBox="1"/>
          <p:nvPr/>
        </p:nvSpPr>
        <p:spPr>
          <a:xfrm>
            <a:off x="7878185" y="2950135"/>
            <a:ext cx="3909369" cy="2031325"/>
          </a:xfrm>
          <a:prstGeom prst="rect">
            <a:avLst/>
          </a:prstGeom>
          <a:noFill/>
        </p:spPr>
        <p:txBody>
          <a:bodyPr wrap="square" rtlCol="0">
            <a:spAutoFit/>
          </a:bodyPr>
          <a:lstStyle/>
          <a:p>
            <a:r>
              <a:rPr lang="en-GB" b="1" dirty="0"/>
              <a:t>Friends of St John the Baptist</a:t>
            </a:r>
          </a:p>
          <a:p>
            <a:pPr marL="285750" indent="-285750">
              <a:buFont typeface="Arial" panose="020B0604020202020204" pitchFamily="34" charset="0"/>
              <a:buChar char="•"/>
            </a:pPr>
            <a:r>
              <a:rPr lang="en-GB" dirty="0"/>
              <a:t>PTA</a:t>
            </a:r>
          </a:p>
          <a:p>
            <a:pPr marL="285750" indent="-285750">
              <a:buFont typeface="Arial" panose="020B0604020202020204" pitchFamily="34" charset="0"/>
              <a:buChar char="•"/>
            </a:pPr>
            <a:r>
              <a:rPr lang="en-GB" dirty="0"/>
              <a:t>Community engagement</a:t>
            </a:r>
          </a:p>
          <a:p>
            <a:pPr marL="285750" indent="-285750">
              <a:buFont typeface="Arial" panose="020B0604020202020204" pitchFamily="34" charset="0"/>
              <a:buChar char="•"/>
            </a:pPr>
            <a:r>
              <a:rPr lang="en-GB" dirty="0"/>
              <a:t>Food stalls</a:t>
            </a:r>
          </a:p>
          <a:p>
            <a:pPr marL="285750" indent="-285750">
              <a:buFont typeface="Arial" panose="020B0604020202020204" pitchFamily="34" charset="0"/>
              <a:buChar char="•"/>
            </a:pPr>
            <a:r>
              <a:rPr lang="en-GB" dirty="0"/>
              <a:t>Small businesses </a:t>
            </a:r>
          </a:p>
          <a:p>
            <a:pPr marL="285750" indent="-285750">
              <a:buFont typeface="Arial" panose="020B0604020202020204" pitchFamily="34" charset="0"/>
              <a:buChar char="•"/>
            </a:pPr>
            <a:r>
              <a:rPr lang="en-GB" dirty="0"/>
              <a:t>Music</a:t>
            </a:r>
          </a:p>
          <a:p>
            <a:pPr marL="285750" indent="-285750">
              <a:buFont typeface="Arial" panose="020B0604020202020204" pitchFamily="34" charset="0"/>
              <a:buChar char="•"/>
            </a:pPr>
            <a:r>
              <a:rPr lang="en-GB" dirty="0"/>
              <a:t>Dance</a:t>
            </a:r>
          </a:p>
        </p:txBody>
      </p:sp>
      <p:pic>
        <p:nvPicPr>
          <p:cNvPr id="8" name="Picture 7"/>
          <p:cNvPicPr>
            <a:picLocks noChangeAspect="1"/>
          </p:cNvPicPr>
          <p:nvPr/>
        </p:nvPicPr>
        <p:blipFill>
          <a:blip r:embed="rId5"/>
          <a:stretch>
            <a:fillRect/>
          </a:stretch>
        </p:blipFill>
        <p:spPr>
          <a:xfrm>
            <a:off x="7535107" y="364812"/>
            <a:ext cx="1904908" cy="171021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8487561" y="5270469"/>
            <a:ext cx="2690615" cy="135893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1098158" y="4274722"/>
            <a:ext cx="1310054" cy="1991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8"/>
          <a:stretch>
            <a:fillRect/>
          </a:stretch>
        </p:blipFill>
        <p:spPr>
          <a:xfrm>
            <a:off x="5887751" y="4358750"/>
            <a:ext cx="1647356" cy="19074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a:stretch>
            <a:fillRect/>
          </a:stretch>
        </p:blipFill>
        <p:spPr>
          <a:xfrm>
            <a:off x="9586769" y="1191723"/>
            <a:ext cx="2367757" cy="1469403"/>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848113" y="4298619"/>
            <a:ext cx="2834965" cy="1754326"/>
          </a:xfrm>
          <a:prstGeom prst="rect">
            <a:avLst/>
          </a:prstGeom>
          <a:noFill/>
        </p:spPr>
        <p:txBody>
          <a:bodyPr wrap="square" rtlCol="0">
            <a:spAutoFit/>
          </a:bodyPr>
          <a:lstStyle/>
          <a:p>
            <a:r>
              <a:rPr lang="en-GB" b="1" dirty="0"/>
              <a:t>Tailored to our children</a:t>
            </a:r>
          </a:p>
          <a:p>
            <a:pPr marL="285750" indent="-285750">
              <a:buFont typeface="Arial" panose="020B0604020202020204" pitchFamily="34" charset="0"/>
              <a:buChar char="•"/>
            </a:pPr>
            <a:r>
              <a:rPr lang="en-GB" dirty="0"/>
              <a:t>Lots of Socks</a:t>
            </a:r>
          </a:p>
          <a:p>
            <a:pPr marL="285750" indent="-285750">
              <a:buFont typeface="Arial" panose="020B0604020202020204" pitchFamily="34" charset="0"/>
              <a:buChar char="•"/>
            </a:pPr>
            <a:r>
              <a:rPr lang="en-GB" dirty="0"/>
              <a:t>Neurodiversity</a:t>
            </a:r>
          </a:p>
          <a:p>
            <a:pPr marL="285750" indent="-285750">
              <a:buFont typeface="Arial" panose="020B0604020202020204" pitchFamily="34" charset="0"/>
              <a:buChar char="•"/>
            </a:pPr>
            <a:r>
              <a:rPr lang="en-GB" dirty="0"/>
              <a:t>House Charity Events</a:t>
            </a: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7848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579" y="5180101"/>
            <a:ext cx="2535822"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Welcome</a:t>
            </a:r>
          </a:p>
        </p:txBody>
      </p:sp>
      <p:sp>
        <p:nvSpPr>
          <p:cNvPr id="3" name="TextBox 2"/>
          <p:cNvSpPr txBox="1"/>
          <p:nvPr/>
        </p:nvSpPr>
        <p:spPr>
          <a:xfrm>
            <a:off x="583475" y="1613113"/>
            <a:ext cx="10163908" cy="707886"/>
          </a:xfrm>
          <a:prstGeom prst="rect">
            <a:avLst/>
          </a:prstGeom>
          <a:noFill/>
          <a:ln w="28575">
            <a:solidFill>
              <a:srgbClr val="0070C0"/>
            </a:solidFill>
          </a:ln>
        </p:spPr>
        <p:txBody>
          <a:bodyPr wrap="square" rtlCol="0">
            <a:spAutoFit/>
          </a:bodyPr>
          <a:lstStyle/>
          <a:p>
            <a:pPr algn="ctr"/>
            <a:r>
              <a:rPr lang="en-GB" sz="4000" dirty="0"/>
              <a:t>Finding the why – ours is faith</a:t>
            </a:r>
          </a:p>
        </p:txBody>
      </p:sp>
      <p:sp>
        <p:nvSpPr>
          <p:cNvPr id="4" name="Rectangle 3"/>
          <p:cNvSpPr/>
          <p:nvPr/>
        </p:nvSpPr>
        <p:spPr>
          <a:xfrm>
            <a:off x="1107997" y="2970301"/>
            <a:ext cx="1806328"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Values</a:t>
            </a:r>
          </a:p>
        </p:txBody>
      </p:sp>
      <p:sp>
        <p:nvSpPr>
          <p:cNvPr id="5" name="Rectangle 4"/>
          <p:cNvSpPr/>
          <p:nvPr/>
        </p:nvSpPr>
        <p:spPr>
          <a:xfrm>
            <a:off x="4777003" y="2970302"/>
            <a:ext cx="2122697"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Mission</a:t>
            </a:r>
          </a:p>
        </p:txBody>
      </p:sp>
      <p:sp>
        <p:nvSpPr>
          <p:cNvPr id="6" name="Rectangle 5"/>
          <p:cNvSpPr/>
          <p:nvPr/>
        </p:nvSpPr>
        <p:spPr>
          <a:xfrm>
            <a:off x="8404540" y="2970302"/>
            <a:ext cx="1806328"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Values</a:t>
            </a:r>
          </a:p>
        </p:txBody>
      </p:sp>
      <p:sp>
        <p:nvSpPr>
          <p:cNvPr id="7" name="Rectangle 6"/>
          <p:cNvSpPr/>
          <p:nvPr/>
        </p:nvSpPr>
        <p:spPr>
          <a:xfrm>
            <a:off x="4360692" y="457464"/>
            <a:ext cx="3213765"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Our Context</a:t>
            </a:r>
          </a:p>
        </p:txBody>
      </p:sp>
      <p:sp>
        <p:nvSpPr>
          <p:cNvPr id="8" name="Rectangle 7"/>
          <p:cNvSpPr/>
          <p:nvPr/>
        </p:nvSpPr>
        <p:spPr>
          <a:xfrm>
            <a:off x="4493454" y="5180101"/>
            <a:ext cx="2948243"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Curriculum</a:t>
            </a:r>
          </a:p>
        </p:txBody>
      </p:sp>
      <p:sp>
        <p:nvSpPr>
          <p:cNvPr id="9" name="Rectangle 8"/>
          <p:cNvSpPr/>
          <p:nvPr/>
        </p:nvSpPr>
        <p:spPr>
          <a:xfrm>
            <a:off x="7768212" y="5162274"/>
            <a:ext cx="3078984"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Celebration</a:t>
            </a:r>
          </a:p>
        </p:txBody>
      </p:sp>
      <p:cxnSp>
        <p:nvCxnSpPr>
          <p:cNvPr id="11" name="Straight Arrow Connector 10"/>
          <p:cNvCxnSpPr>
            <a:stCxn id="7" idx="2"/>
          </p:cNvCxnSpPr>
          <p:nvPr/>
        </p:nvCxnSpPr>
        <p:spPr>
          <a:xfrm>
            <a:off x="5967575" y="1288461"/>
            <a:ext cx="0" cy="32465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2011161" y="2320999"/>
            <a:ext cx="0" cy="64930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67574" y="2320999"/>
            <a:ext cx="18532" cy="64930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0"/>
          </p:cNvCxnSpPr>
          <p:nvPr/>
        </p:nvCxnSpPr>
        <p:spPr>
          <a:xfrm>
            <a:off x="9307704" y="2320999"/>
            <a:ext cx="0" cy="6493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91593" y="3801298"/>
            <a:ext cx="19568" cy="136097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0"/>
          </p:cNvCxnSpPr>
          <p:nvPr/>
        </p:nvCxnSpPr>
        <p:spPr>
          <a:xfrm>
            <a:off x="5967574" y="3801298"/>
            <a:ext cx="2" cy="13788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a:off x="9307704" y="3801299"/>
            <a:ext cx="0" cy="136097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462117" y="481782"/>
            <a:ext cx="1750142" cy="6046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335399" y="3317368"/>
            <a:ext cx="5078250" cy="646331"/>
          </a:xfrm>
          <a:prstGeom prst="rect">
            <a:avLst/>
          </a:prstGeom>
          <a:solidFill>
            <a:schemeClr val="accent1">
              <a:lumMod val="20000"/>
              <a:lumOff val="80000"/>
            </a:schemeClr>
          </a:solidFill>
          <a:ln w="28575">
            <a:solidFill>
              <a:schemeClr val="accent2">
                <a:lumMod val="75000"/>
              </a:schemeClr>
            </a:solidFill>
          </a:ln>
        </p:spPr>
        <p:txBody>
          <a:bodyPr wrap="none">
            <a:spAutoFit/>
          </a:bodyPr>
          <a:lstStyle/>
          <a:p>
            <a:pPr lvl="0" defTabSz="914400"/>
            <a:r>
              <a:rPr lang="en-GB" sz="3600" dirty="0">
                <a:solidFill>
                  <a:prstClr val="black"/>
                </a:solidFill>
                <a:latin typeface="Calibri" panose="020F0502020204030204"/>
              </a:rPr>
              <a:t>Getting the welcome right</a:t>
            </a:r>
          </a:p>
        </p:txBody>
      </p:sp>
      <p:sp>
        <p:nvSpPr>
          <p:cNvPr id="4" name="Rectangle 3"/>
          <p:cNvSpPr/>
          <p:nvPr/>
        </p:nvSpPr>
        <p:spPr>
          <a:xfrm>
            <a:off x="2319893" y="1359451"/>
            <a:ext cx="4704237" cy="646331"/>
          </a:xfrm>
          <a:prstGeom prst="rect">
            <a:avLst/>
          </a:prstGeom>
          <a:solidFill>
            <a:schemeClr val="accent1">
              <a:lumMod val="20000"/>
              <a:lumOff val="80000"/>
            </a:schemeClr>
          </a:solidFill>
          <a:ln w="28575">
            <a:solidFill>
              <a:schemeClr val="accent2">
                <a:lumMod val="75000"/>
              </a:schemeClr>
            </a:solidFill>
          </a:ln>
        </p:spPr>
        <p:txBody>
          <a:bodyPr wrap="none">
            <a:spAutoFit/>
          </a:bodyPr>
          <a:lstStyle/>
          <a:p>
            <a:pPr lvl="0" defTabSz="914400"/>
            <a:r>
              <a:rPr lang="en-GB" sz="3600" dirty="0">
                <a:solidFill>
                  <a:prstClr val="black"/>
                </a:solidFill>
                <a:latin typeface="Calibri" panose="020F0502020204030204"/>
              </a:rPr>
              <a:t>Finding the WHY - ethos</a:t>
            </a:r>
          </a:p>
        </p:txBody>
      </p:sp>
      <p:sp>
        <p:nvSpPr>
          <p:cNvPr id="5" name="Rectangle 4"/>
          <p:cNvSpPr/>
          <p:nvPr/>
        </p:nvSpPr>
        <p:spPr>
          <a:xfrm>
            <a:off x="2311576" y="2356254"/>
            <a:ext cx="5505353" cy="646331"/>
          </a:xfrm>
          <a:prstGeom prst="rect">
            <a:avLst/>
          </a:prstGeom>
          <a:solidFill>
            <a:schemeClr val="accent1">
              <a:lumMod val="20000"/>
              <a:lumOff val="80000"/>
            </a:schemeClr>
          </a:solidFill>
          <a:ln w="28575">
            <a:solidFill>
              <a:schemeClr val="accent2">
                <a:lumMod val="75000"/>
              </a:schemeClr>
            </a:solidFill>
          </a:ln>
        </p:spPr>
        <p:txBody>
          <a:bodyPr wrap="none">
            <a:spAutoFit/>
          </a:bodyPr>
          <a:lstStyle/>
          <a:p>
            <a:pPr lvl="0" defTabSz="914400"/>
            <a:r>
              <a:rPr lang="en-GB" sz="3600" dirty="0">
                <a:solidFill>
                  <a:prstClr val="black"/>
                </a:solidFill>
                <a:latin typeface="Calibri" panose="020F0502020204030204"/>
              </a:rPr>
              <a:t>Pulling in the same direction</a:t>
            </a:r>
          </a:p>
        </p:txBody>
      </p:sp>
      <p:sp>
        <p:nvSpPr>
          <p:cNvPr id="6" name="Rectangle 5"/>
          <p:cNvSpPr/>
          <p:nvPr/>
        </p:nvSpPr>
        <p:spPr>
          <a:xfrm>
            <a:off x="2335399" y="481781"/>
            <a:ext cx="2452466" cy="646331"/>
          </a:xfrm>
          <a:prstGeom prst="rect">
            <a:avLst/>
          </a:prstGeom>
          <a:solidFill>
            <a:schemeClr val="accent1">
              <a:lumMod val="20000"/>
              <a:lumOff val="80000"/>
            </a:schemeClr>
          </a:solidFill>
          <a:ln w="28575">
            <a:solidFill>
              <a:schemeClr val="accent2">
                <a:lumMod val="75000"/>
              </a:schemeClr>
            </a:solidFill>
          </a:ln>
        </p:spPr>
        <p:txBody>
          <a:bodyPr wrap="none">
            <a:spAutoFit/>
          </a:bodyPr>
          <a:lstStyle/>
          <a:p>
            <a:pPr lvl="0" defTabSz="914400"/>
            <a:r>
              <a:rPr lang="en-GB" sz="3600" dirty="0">
                <a:solidFill>
                  <a:prstClr val="black"/>
                </a:solidFill>
                <a:latin typeface="Calibri" panose="020F0502020204030204"/>
              </a:rPr>
              <a:t>Our Context</a:t>
            </a:r>
          </a:p>
        </p:txBody>
      </p:sp>
      <p:sp>
        <p:nvSpPr>
          <p:cNvPr id="7" name="Rectangle 6"/>
          <p:cNvSpPr/>
          <p:nvPr/>
        </p:nvSpPr>
        <p:spPr>
          <a:xfrm>
            <a:off x="2335399" y="4230727"/>
            <a:ext cx="2254143" cy="646331"/>
          </a:xfrm>
          <a:prstGeom prst="rect">
            <a:avLst/>
          </a:prstGeom>
          <a:solidFill>
            <a:schemeClr val="accent1">
              <a:lumMod val="20000"/>
              <a:lumOff val="80000"/>
            </a:schemeClr>
          </a:solidFill>
          <a:ln w="28575">
            <a:solidFill>
              <a:schemeClr val="accent2">
                <a:lumMod val="75000"/>
              </a:schemeClr>
            </a:solidFill>
          </a:ln>
        </p:spPr>
        <p:txBody>
          <a:bodyPr wrap="none">
            <a:spAutoFit/>
          </a:bodyPr>
          <a:lstStyle/>
          <a:p>
            <a:pPr lvl="0" defTabSz="914400"/>
            <a:r>
              <a:rPr lang="en-GB" sz="3600" dirty="0">
                <a:solidFill>
                  <a:prstClr val="black"/>
                </a:solidFill>
                <a:latin typeface="Calibri" panose="020F0502020204030204"/>
              </a:rPr>
              <a:t>Curriculum</a:t>
            </a:r>
          </a:p>
        </p:txBody>
      </p:sp>
      <p:sp>
        <p:nvSpPr>
          <p:cNvPr id="8" name="Rectangle 7"/>
          <p:cNvSpPr/>
          <p:nvPr/>
        </p:nvSpPr>
        <p:spPr>
          <a:xfrm>
            <a:off x="2321046" y="5144086"/>
            <a:ext cx="2350965" cy="646331"/>
          </a:xfrm>
          <a:prstGeom prst="rect">
            <a:avLst/>
          </a:prstGeom>
          <a:solidFill>
            <a:schemeClr val="accent1">
              <a:lumMod val="20000"/>
              <a:lumOff val="80000"/>
            </a:schemeClr>
          </a:solidFill>
          <a:ln w="28575">
            <a:solidFill>
              <a:schemeClr val="accent2">
                <a:lumMod val="75000"/>
              </a:schemeClr>
            </a:solidFill>
          </a:ln>
        </p:spPr>
        <p:txBody>
          <a:bodyPr wrap="none">
            <a:spAutoFit/>
          </a:bodyPr>
          <a:lstStyle/>
          <a:p>
            <a:pPr lvl="0" defTabSz="914400"/>
            <a:r>
              <a:rPr lang="en-GB" sz="3600" dirty="0">
                <a:solidFill>
                  <a:prstClr val="black"/>
                </a:solidFill>
                <a:latin typeface="Calibri" panose="020F0502020204030204"/>
              </a:rPr>
              <a:t>Celebration</a:t>
            </a:r>
          </a:p>
        </p:txBody>
      </p:sp>
    </p:spTree>
    <p:extLst>
      <p:ext uri="{BB962C8B-B14F-4D97-AF65-F5344CB8AC3E}">
        <p14:creationId xmlns:p14="http://schemas.microsoft.com/office/powerpoint/2010/main" val="359280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6585411" y="4980531"/>
            <a:ext cx="2481872" cy="1080404"/>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Oval 7"/>
          <p:cNvSpPr/>
          <p:nvPr/>
        </p:nvSpPr>
        <p:spPr>
          <a:xfrm>
            <a:off x="8387989" y="4120110"/>
            <a:ext cx="2025445" cy="1107996"/>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Oval 12"/>
          <p:cNvSpPr/>
          <p:nvPr/>
        </p:nvSpPr>
        <p:spPr>
          <a:xfrm>
            <a:off x="3251573" y="4933480"/>
            <a:ext cx="2025445" cy="1107996"/>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Oval 11"/>
          <p:cNvSpPr/>
          <p:nvPr/>
        </p:nvSpPr>
        <p:spPr>
          <a:xfrm>
            <a:off x="1444832" y="4289401"/>
            <a:ext cx="2025445" cy="1107996"/>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1" y="5721533"/>
            <a:ext cx="751061" cy="1062846"/>
          </a:xfrm>
          <a:prstGeom prst="rect">
            <a:avLst/>
          </a:prstGeom>
        </p:spPr>
      </p:pic>
      <p:pic>
        <p:nvPicPr>
          <p:cNvPr id="2" name="Picture 1"/>
          <p:cNvPicPr>
            <a:picLocks noChangeAspect="1"/>
          </p:cNvPicPr>
          <p:nvPr/>
        </p:nvPicPr>
        <p:blipFill>
          <a:blip r:embed="rId4"/>
          <a:stretch>
            <a:fillRect/>
          </a:stretch>
        </p:blipFill>
        <p:spPr>
          <a:xfrm>
            <a:off x="1890759" y="1572416"/>
            <a:ext cx="7509953" cy="2404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897855" y="357731"/>
            <a:ext cx="3213765" cy="830997"/>
          </a:xfrm>
          <a:prstGeom prst="rect">
            <a:avLst/>
          </a:prstGeom>
          <a:ln w="28575">
            <a:solidFill>
              <a:schemeClr val="accent2">
                <a:lumMod val="75000"/>
              </a:schemeClr>
            </a:solidFill>
          </a:ln>
        </p:spPr>
        <p:txBody>
          <a:bodyPr wrap="none">
            <a:spAutoFit/>
          </a:bodyPr>
          <a:lstStyle/>
          <a:p>
            <a:pPr lvl="0" defTabSz="914400"/>
            <a:r>
              <a:rPr lang="en-GB" sz="4800" dirty="0">
                <a:solidFill>
                  <a:prstClr val="black"/>
                </a:solidFill>
                <a:latin typeface="Calibri" panose="020F0502020204030204"/>
              </a:rPr>
              <a:t>Our Context</a:t>
            </a:r>
          </a:p>
        </p:txBody>
      </p:sp>
      <p:sp>
        <p:nvSpPr>
          <p:cNvPr id="5" name="TextBox 4"/>
          <p:cNvSpPr txBox="1"/>
          <p:nvPr/>
        </p:nvSpPr>
        <p:spPr>
          <a:xfrm>
            <a:off x="1698894" y="4564148"/>
            <a:ext cx="2588666" cy="461665"/>
          </a:xfrm>
          <a:prstGeom prst="rect">
            <a:avLst/>
          </a:prstGeom>
          <a:noFill/>
        </p:spPr>
        <p:txBody>
          <a:bodyPr wrap="square" rtlCol="0">
            <a:spAutoFit/>
          </a:bodyPr>
          <a:lstStyle/>
          <a:p>
            <a:r>
              <a:rPr lang="en-GB" sz="2400" b="1" dirty="0"/>
              <a:t>FSM – 6%</a:t>
            </a:r>
          </a:p>
        </p:txBody>
      </p:sp>
      <p:sp>
        <p:nvSpPr>
          <p:cNvPr id="9" name="TextBox 8"/>
          <p:cNvSpPr txBox="1"/>
          <p:nvPr/>
        </p:nvSpPr>
        <p:spPr>
          <a:xfrm>
            <a:off x="8555707" y="4462528"/>
            <a:ext cx="2870924" cy="461665"/>
          </a:xfrm>
          <a:prstGeom prst="rect">
            <a:avLst/>
          </a:prstGeom>
          <a:noFill/>
        </p:spPr>
        <p:txBody>
          <a:bodyPr wrap="square" rtlCol="0">
            <a:spAutoFit/>
          </a:bodyPr>
          <a:lstStyle/>
          <a:p>
            <a:r>
              <a:rPr lang="en-GB" sz="2400" b="1" dirty="0"/>
              <a:t>EAL – 55%</a:t>
            </a:r>
          </a:p>
        </p:txBody>
      </p:sp>
      <p:sp>
        <p:nvSpPr>
          <p:cNvPr id="10" name="TextBox 9"/>
          <p:cNvSpPr txBox="1"/>
          <p:nvPr/>
        </p:nvSpPr>
        <p:spPr>
          <a:xfrm>
            <a:off x="4063120" y="6383216"/>
            <a:ext cx="3165232" cy="246221"/>
          </a:xfrm>
          <a:prstGeom prst="rect">
            <a:avLst/>
          </a:prstGeom>
          <a:noFill/>
        </p:spPr>
        <p:txBody>
          <a:bodyPr wrap="square" rtlCol="0">
            <a:spAutoFit/>
          </a:bodyPr>
          <a:lstStyle/>
          <a:p>
            <a:r>
              <a:rPr lang="en-GB" sz="1000" i="1" dirty="0"/>
              <a:t>Comparisons taken from IDSR, 2</a:t>
            </a:r>
            <a:r>
              <a:rPr lang="en-GB" sz="1000" i="1" baseline="30000" dirty="0"/>
              <a:t>nd</a:t>
            </a:r>
            <a:r>
              <a:rPr lang="en-GB" sz="1000" i="1" dirty="0"/>
              <a:t> May 2024 update</a:t>
            </a:r>
          </a:p>
        </p:txBody>
      </p:sp>
      <p:sp>
        <p:nvSpPr>
          <p:cNvPr id="6" name="Rectangle 5"/>
          <p:cNvSpPr/>
          <p:nvPr/>
        </p:nvSpPr>
        <p:spPr>
          <a:xfrm>
            <a:off x="3368859" y="5256646"/>
            <a:ext cx="1790875" cy="461665"/>
          </a:xfrm>
          <a:prstGeom prst="rect">
            <a:avLst/>
          </a:prstGeom>
        </p:spPr>
        <p:txBody>
          <a:bodyPr wrap="none">
            <a:spAutoFit/>
          </a:bodyPr>
          <a:lstStyle/>
          <a:p>
            <a:r>
              <a:rPr lang="en-GB" sz="2400" b="1" dirty="0"/>
              <a:t>SEND – 10%</a:t>
            </a:r>
          </a:p>
        </p:txBody>
      </p:sp>
      <p:sp>
        <p:nvSpPr>
          <p:cNvPr id="7" name="Rectangle 6"/>
          <p:cNvSpPr/>
          <p:nvPr/>
        </p:nvSpPr>
        <p:spPr>
          <a:xfrm>
            <a:off x="6655193" y="5253639"/>
            <a:ext cx="2342308" cy="461665"/>
          </a:xfrm>
          <a:prstGeom prst="rect">
            <a:avLst/>
          </a:prstGeom>
        </p:spPr>
        <p:txBody>
          <a:bodyPr wrap="none">
            <a:spAutoFit/>
          </a:bodyPr>
          <a:lstStyle/>
          <a:p>
            <a:r>
              <a:rPr lang="en-GB" sz="2400" b="1" dirty="0"/>
              <a:t>Ethnicity – 60%</a:t>
            </a:r>
          </a:p>
        </p:txBody>
      </p:sp>
    </p:spTree>
    <p:extLst>
      <p:ext uri="{BB962C8B-B14F-4D97-AF65-F5344CB8AC3E}">
        <p14:creationId xmlns:p14="http://schemas.microsoft.com/office/powerpoint/2010/main" val="44506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1" y="5721533"/>
            <a:ext cx="751061" cy="1062846"/>
          </a:xfrm>
          <a:prstGeom prst="rect">
            <a:avLst/>
          </a:prstGeom>
        </p:spPr>
      </p:pic>
      <p:sp>
        <p:nvSpPr>
          <p:cNvPr id="5" name="TextBox 4"/>
          <p:cNvSpPr txBox="1"/>
          <p:nvPr/>
        </p:nvSpPr>
        <p:spPr>
          <a:xfrm>
            <a:off x="2309738" y="343238"/>
            <a:ext cx="7178391" cy="707886"/>
          </a:xfrm>
          <a:prstGeom prst="rect">
            <a:avLst/>
          </a:prstGeom>
          <a:noFill/>
          <a:ln w="28575">
            <a:solidFill>
              <a:schemeClr val="accent2"/>
            </a:solidFill>
          </a:ln>
        </p:spPr>
        <p:txBody>
          <a:bodyPr wrap="square" rtlCol="0">
            <a:spAutoFit/>
          </a:bodyPr>
          <a:lstStyle/>
          <a:p>
            <a:pPr algn="ctr"/>
            <a:r>
              <a:rPr lang="en-GB" sz="4000" dirty="0"/>
              <a:t>Finding the why – ours is faith</a:t>
            </a:r>
          </a:p>
        </p:txBody>
      </p:sp>
      <p:sp>
        <p:nvSpPr>
          <p:cNvPr id="6" name="TextBox 5"/>
          <p:cNvSpPr txBox="1"/>
          <p:nvPr/>
        </p:nvSpPr>
        <p:spPr>
          <a:xfrm>
            <a:off x="3755922" y="1808519"/>
            <a:ext cx="7993626"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a:t>Co-construct Vision, Mission and Values</a:t>
            </a:r>
          </a:p>
          <a:p>
            <a:pPr marL="285750" indent="-285750">
              <a:buFont typeface="Arial" panose="020B0604020202020204" pitchFamily="34" charset="0"/>
              <a:buChar char="•"/>
            </a:pPr>
            <a:r>
              <a:rPr lang="en-GB" sz="2800" dirty="0"/>
              <a:t>Weave this into all aspects of the community</a:t>
            </a:r>
          </a:p>
          <a:p>
            <a:pPr marL="285750" indent="-285750">
              <a:buFont typeface="Arial" panose="020B0604020202020204" pitchFamily="34" charset="0"/>
              <a:buChar char="•"/>
            </a:pPr>
            <a:r>
              <a:rPr lang="en-GB" sz="2800" dirty="0"/>
              <a:t>Performance Management</a:t>
            </a:r>
          </a:p>
          <a:p>
            <a:pPr marL="285750" indent="-285750">
              <a:buFont typeface="Arial" panose="020B0604020202020204" pitchFamily="34" charset="0"/>
              <a:buChar char="•"/>
            </a:pPr>
            <a:r>
              <a:rPr lang="en-GB" sz="2800" dirty="0"/>
              <a:t>Language used around the children</a:t>
            </a:r>
          </a:p>
          <a:p>
            <a:pPr marL="285750" indent="-285750">
              <a:buFont typeface="Arial" panose="020B0604020202020204" pitchFamily="34" charset="0"/>
              <a:buChar char="•"/>
            </a:pPr>
            <a:r>
              <a:rPr lang="en-GB" sz="2800" dirty="0"/>
              <a:t>Language used between staff</a:t>
            </a:r>
          </a:p>
          <a:p>
            <a:pPr marL="285750" indent="-285750">
              <a:buFont typeface="Arial" panose="020B0604020202020204" pitchFamily="34" charset="0"/>
              <a:buChar char="•"/>
            </a:pPr>
            <a:r>
              <a:rPr lang="en-GB" sz="2800" dirty="0"/>
              <a:t>Agree ‘what this looks like on the ground’</a:t>
            </a:r>
          </a:p>
        </p:txBody>
      </p:sp>
      <p:graphicFrame>
        <p:nvGraphicFramePr>
          <p:cNvPr id="2" name="Diagram 1"/>
          <p:cNvGraphicFramePr/>
          <p:nvPr>
            <p:extLst>
              <p:ext uri="{D42A27DB-BD31-4B8C-83A1-F6EECF244321}">
                <p14:modId xmlns:p14="http://schemas.microsoft.com/office/powerpoint/2010/main" val="1496978162"/>
              </p:ext>
            </p:extLst>
          </p:nvPr>
        </p:nvGraphicFramePr>
        <p:xfrm>
          <a:off x="381279" y="1310970"/>
          <a:ext cx="3241152" cy="2597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978223" y="4168485"/>
            <a:ext cx="2136336" cy="1553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30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4060" y="963124"/>
            <a:ext cx="10075983" cy="551030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787957" y="137251"/>
            <a:ext cx="7346211" cy="707886"/>
          </a:xfrm>
          <a:prstGeom prst="rect">
            <a:avLst/>
          </a:prstGeom>
          <a:noFill/>
          <a:ln w="28575">
            <a:solidFill>
              <a:schemeClr val="accent2"/>
            </a:solidFill>
          </a:ln>
        </p:spPr>
        <p:txBody>
          <a:bodyPr wrap="square" rtlCol="0">
            <a:spAutoFit/>
          </a:bodyPr>
          <a:lstStyle/>
          <a:p>
            <a:pPr algn="ctr"/>
            <a:r>
              <a:rPr lang="en-GB" sz="4000" dirty="0"/>
              <a:t>Pulling in the same direction…</a:t>
            </a:r>
          </a:p>
        </p:txBody>
      </p:sp>
    </p:spTree>
    <p:extLst>
      <p:ext uri="{BB962C8B-B14F-4D97-AF65-F5344CB8AC3E}">
        <p14:creationId xmlns:p14="http://schemas.microsoft.com/office/powerpoint/2010/main" val="166275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30109" y="545489"/>
            <a:ext cx="5332900" cy="298793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23264" y="3209386"/>
            <a:ext cx="5766654" cy="3192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stretch>
            <a:fillRect/>
          </a:stretch>
        </p:blipFill>
        <p:spPr>
          <a:xfrm>
            <a:off x="6325095" y="3673719"/>
            <a:ext cx="5437914" cy="3009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29094" y="1067802"/>
            <a:ext cx="6096001" cy="1323439"/>
          </a:xfrm>
          <a:prstGeom prst="rect">
            <a:avLst/>
          </a:prstGeom>
          <a:noFill/>
        </p:spPr>
        <p:txBody>
          <a:bodyPr wrap="square" rtlCol="0">
            <a:spAutoFit/>
          </a:bodyPr>
          <a:lstStyle/>
          <a:p>
            <a:pPr algn="ctr"/>
            <a:r>
              <a:rPr lang="en-GB" sz="4000" dirty="0"/>
              <a:t>Understanding our role within the school’s vision</a:t>
            </a:r>
          </a:p>
        </p:txBody>
      </p:sp>
    </p:spTree>
    <p:extLst>
      <p:ext uri="{BB962C8B-B14F-4D97-AF65-F5344CB8AC3E}">
        <p14:creationId xmlns:p14="http://schemas.microsoft.com/office/powerpoint/2010/main" val="233802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30815"/>
            <a:ext cx="6079032" cy="3361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6079032" y="3288321"/>
            <a:ext cx="5811782" cy="3267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4154586"/>
            <a:ext cx="6096001" cy="1938992"/>
          </a:xfrm>
          <a:prstGeom prst="rect">
            <a:avLst/>
          </a:prstGeom>
          <a:noFill/>
        </p:spPr>
        <p:txBody>
          <a:bodyPr wrap="square" rtlCol="0">
            <a:spAutoFit/>
          </a:bodyPr>
          <a:lstStyle/>
          <a:p>
            <a:pPr algn="ctr"/>
            <a:r>
              <a:rPr lang="en-GB" sz="4000" dirty="0"/>
              <a:t>Understanding our role within the school’s mission</a:t>
            </a:r>
          </a:p>
        </p:txBody>
      </p:sp>
    </p:spTree>
    <p:extLst>
      <p:ext uri="{BB962C8B-B14F-4D97-AF65-F5344CB8AC3E}">
        <p14:creationId xmlns:p14="http://schemas.microsoft.com/office/powerpoint/2010/main" val="205523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1" y="5721533"/>
            <a:ext cx="751061" cy="1062846"/>
          </a:xfrm>
          <a:prstGeom prst="rect">
            <a:avLst/>
          </a:prstGeom>
        </p:spPr>
      </p:pic>
      <p:sp>
        <p:nvSpPr>
          <p:cNvPr id="3" name="TextBox 2"/>
          <p:cNvSpPr txBox="1"/>
          <p:nvPr/>
        </p:nvSpPr>
        <p:spPr>
          <a:xfrm>
            <a:off x="844732" y="387214"/>
            <a:ext cx="10163908" cy="1138773"/>
          </a:xfrm>
          <a:prstGeom prst="rect">
            <a:avLst/>
          </a:prstGeom>
          <a:noFill/>
        </p:spPr>
        <p:txBody>
          <a:bodyPr wrap="square" rtlCol="0">
            <a:spAutoFit/>
          </a:bodyPr>
          <a:lstStyle/>
          <a:p>
            <a:pPr algn="ctr"/>
            <a:r>
              <a:rPr lang="en-GB" sz="4000" dirty="0"/>
              <a:t>Getting the welcome right</a:t>
            </a:r>
          </a:p>
          <a:p>
            <a:pPr algn="ctr"/>
            <a:r>
              <a:rPr lang="en-GB" sz="2800" dirty="0">
                <a:solidFill>
                  <a:srgbClr val="FFC000"/>
                </a:solidFill>
              </a:rPr>
              <a:t>Welcome</a:t>
            </a:r>
            <a:r>
              <a:rPr lang="en-GB" sz="2800" dirty="0"/>
              <a:t>, </a:t>
            </a:r>
            <a:r>
              <a:rPr lang="en-GB" sz="2800" dirty="0">
                <a:solidFill>
                  <a:srgbClr val="00B050"/>
                </a:solidFill>
              </a:rPr>
              <a:t>Generous</a:t>
            </a:r>
            <a:r>
              <a:rPr lang="en-GB" sz="2800" dirty="0"/>
              <a:t>, </a:t>
            </a:r>
            <a:r>
              <a:rPr lang="en-GB" sz="2800" dirty="0">
                <a:solidFill>
                  <a:srgbClr val="FF0000"/>
                </a:solidFill>
              </a:rPr>
              <a:t>Service</a:t>
            </a:r>
            <a:r>
              <a:rPr lang="en-GB" sz="2800" dirty="0"/>
              <a:t>, </a:t>
            </a:r>
            <a:r>
              <a:rPr lang="en-GB" sz="2800" dirty="0">
                <a:solidFill>
                  <a:srgbClr val="0070C0"/>
                </a:solidFill>
              </a:rPr>
              <a:t>Faithfulness</a:t>
            </a:r>
          </a:p>
        </p:txBody>
      </p:sp>
      <p:sp>
        <p:nvSpPr>
          <p:cNvPr id="2" name="TextBox 1"/>
          <p:cNvSpPr txBox="1"/>
          <p:nvPr/>
        </p:nvSpPr>
        <p:spPr>
          <a:xfrm>
            <a:off x="844732" y="1554490"/>
            <a:ext cx="5573653" cy="2031325"/>
          </a:xfrm>
          <a:prstGeom prst="rect">
            <a:avLst/>
          </a:prstGeom>
          <a:noFill/>
        </p:spPr>
        <p:txBody>
          <a:bodyPr wrap="square" rtlCol="0">
            <a:spAutoFit/>
          </a:bodyPr>
          <a:lstStyle/>
          <a:p>
            <a:r>
              <a:rPr lang="en-GB" dirty="0"/>
              <a:t>Transition </a:t>
            </a:r>
          </a:p>
          <a:p>
            <a:pPr marL="285750" indent="-285750">
              <a:buFont typeface="Arial" panose="020B0604020202020204" pitchFamily="34" charset="0"/>
              <a:buChar char="•"/>
            </a:pPr>
            <a:r>
              <a:rPr lang="en-GB" dirty="0"/>
              <a:t>Capture home languages early</a:t>
            </a:r>
          </a:p>
          <a:p>
            <a:pPr marL="285750" indent="-285750">
              <a:buFont typeface="Arial" panose="020B0604020202020204" pitchFamily="34" charset="0"/>
              <a:buChar char="•"/>
            </a:pPr>
            <a:r>
              <a:rPr lang="en-GB" dirty="0"/>
              <a:t>Welcome booklets available in other languages</a:t>
            </a:r>
          </a:p>
          <a:p>
            <a:pPr marL="285750" indent="-285750">
              <a:buFont typeface="Arial" panose="020B0604020202020204" pitchFamily="34" charset="0"/>
              <a:buChar char="•"/>
            </a:pPr>
            <a:r>
              <a:rPr lang="en-GB" dirty="0"/>
              <a:t>EMTAS Coffee Mornings</a:t>
            </a:r>
          </a:p>
          <a:p>
            <a:pPr marL="285750" indent="-285750">
              <a:buFont typeface="Arial" panose="020B0604020202020204" pitchFamily="34" charset="0"/>
              <a:buChar char="•"/>
            </a:pPr>
            <a:r>
              <a:rPr lang="en-GB" dirty="0"/>
              <a:t>Early Reading Workshops</a:t>
            </a:r>
          </a:p>
          <a:p>
            <a:pPr marL="285750" indent="-285750">
              <a:buFont typeface="Arial" panose="020B0604020202020204" pitchFamily="34" charset="0"/>
              <a:buChar char="•"/>
            </a:pPr>
            <a:r>
              <a:rPr lang="en-GB" dirty="0"/>
              <a:t>Learn the children’s names</a:t>
            </a:r>
          </a:p>
          <a:p>
            <a:pPr marL="285750" indent="-285750">
              <a:buFont typeface="Arial" panose="020B0604020202020204" pitchFamily="34" charset="0"/>
              <a:buChar char="•"/>
            </a:pPr>
            <a:r>
              <a:rPr lang="en-GB" dirty="0"/>
              <a:t>Parent Support Group</a:t>
            </a:r>
          </a:p>
        </p:txBody>
      </p:sp>
      <p:sp>
        <p:nvSpPr>
          <p:cNvPr id="5" name="TextBox 4"/>
          <p:cNvSpPr txBox="1"/>
          <p:nvPr/>
        </p:nvSpPr>
        <p:spPr>
          <a:xfrm>
            <a:off x="6418385" y="1545651"/>
            <a:ext cx="3664053" cy="2031325"/>
          </a:xfrm>
          <a:prstGeom prst="rect">
            <a:avLst/>
          </a:prstGeom>
          <a:noFill/>
        </p:spPr>
        <p:txBody>
          <a:bodyPr wrap="square" rtlCol="0">
            <a:spAutoFit/>
          </a:bodyPr>
          <a:lstStyle/>
          <a:p>
            <a:r>
              <a:rPr lang="en-GB" dirty="0"/>
              <a:t>Training &amp; Learning </a:t>
            </a:r>
          </a:p>
          <a:p>
            <a:pPr marL="285750" indent="-285750">
              <a:buFont typeface="Arial" panose="020B0604020202020204" pitchFamily="34" charset="0"/>
              <a:buChar char="•"/>
            </a:pPr>
            <a:r>
              <a:rPr lang="en-GB" dirty="0"/>
              <a:t>Awareness days</a:t>
            </a:r>
          </a:p>
          <a:p>
            <a:pPr marL="285750" indent="-285750">
              <a:buFont typeface="Arial" panose="020B0604020202020204" pitchFamily="34" charset="0"/>
              <a:buChar char="•"/>
            </a:pPr>
            <a:r>
              <a:rPr lang="en-GB" dirty="0"/>
              <a:t>Discrimination</a:t>
            </a:r>
          </a:p>
          <a:p>
            <a:pPr marL="285750" indent="-285750">
              <a:buFont typeface="Arial" panose="020B0604020202020204" pitchFamily="34" charset="0"/>
              <a:buChar char="•"/>
            </a:pPr>
            <a:r>
              <a:rPr lang="en-GB" dirty="0"/>
              <a:t>Anti-bullying Alliance CPD</a:t>
            </a:r>
          </a:p>
          <a:p>
            <a:pPr marL="285750" indent="-285750">
              <a:buFont typeface="Arial" panose="020B0604020202020204" pitchFamily="34" charset="0"/>
              <a:buChar char="•"/>
            </a:pPr>
            <a:r>
              <a:rPr lang="en-GB" dirty="0">
                <a:solidFill>
                  <a:srgbClr val="002060"/>
                </a:solidFill>
                <a:hlinkClick r:id="rId4"/>
              </a:rPr>
              <a:t>Anna Freud</a:t>
            </a:r>
            <a:r>
              <a:rPr lang="en-GB" dirty="0">
                <a:solidFill>
                  <a:srgbClr val="002060"/>
                </a:solidFill>
              </a:rPr>
              <a:t>, </a:t>
            </a:r>
            <a:r>
              <a:rPr lang="en-GB" dirty="0">
                <a:solidFill>
                  <a:srgbClr val="002060"/>
                </a:solidFill>
                <a:hlinkClick r:id="rId5"/>
              </a:rPr>
              <a:t>Educate Against Hate</a:t>
            </a:r>
            <a:r>
              <a:rPr lang="en-GB" dirty="0">
                <a:solidFill>
                  <a:srgbClr val="002060"/>
                </a:solidFill>
              </a:rPr>
              <a:t>, </a:t>
            </a:r>
            <a:r>
              <a:rPr lang="en-GB" dirty="0">
                <a:solidFill>
                  <a:srgbClr val="002060"/>
                </a:solidFill>
                <a:hlinkClick r:id="rId6"/>
              </a:rPr>
              <a:t>Mentally Healthy Schools</a:t>
            </a:r>
            <a:r>
              <a:rPr lang="en-GB" dirty="0">
                <a:solidFill>
                  <a:srgbClr val="002060"/>
                </a:solidFill>
              </a:rPr>
              <a:t>, </a:t>
            </a:r>
            <a:r>
              <a:rPr lang="en-GB" dirty="0">
                <a:solidFill>
                  <a:srgbClr val="002060"/>
                </a:solidFill>
                <a:hlinkClick r:id="rId7"/>
              </a:rPr>
              <a:t>Child Net</a:t>
            </a:r>
            <a:r>
              <a:rPr lang="en-GB" dirty="0">
                <a:solidFill>
                  <a:srgbClr val="002060"/>
                </a:solidFill>
              </a:rPr>
              <a:t>, </a:t>
            </a:r>
            <a:r>
              <a:rPr lang="en-GB" dirty="0">
                <a:solidFill>
                  <a:srgbClr val="002060"/>
                </a:solidFill>
                <a:hlinkClick r:id="rId7"/>
              </a:rPr>
              <a:t>LBHF</a:t>
            </a:r>
            <a:endParaRPr lang="en-GB" dirty="0">
              <a:solidFill>
                <a:srgbClr val="002060"/>
              </a:solidFill>
            </a:endParaRPr>
          </a:p>
        </p:txBody>
      </p:sp>
      <p:pic>
        <p:nvPicPr>
          <p:cNvPr id="6" name="Picture 5"/>
          <p:cNvPicPr>
            <a:picLocks noChangeAspect="1"/>
          </p:cNvPicPr>
          <p:nvPr/>
        </p:nvPicPr>
        <p:blipFill>
          <a:blip r:embed="rId8"/>
          <a:stretch>
            <a:fillRect/>
          </a:stretch>
        </p:blipFill>
        <p:spPr>
          <a:xfrm>
            <a:off x="469201" y="3648620"/>
            <a:ext cx="2570904" cy="19178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a:stretch>
            <a:fillRect/>
          </a:stretch>
        </p:blipFill>
        <p:spPr>
          <a:xfrm>
            <a:off x="3437536" y="3692678"/>
            <a:ext cx="1277504" cy="289439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0"/>
          <a:stretch>
            <a:fillRect/>
          </a:stretch>
        </p:blipFill>
        <p:spPr>
          <a:xfrm>
            <a:off x="5506271" y="3648620"/>
            <a:ext cx="2219694" cy="697977"/>
          </a:xfrm>
          <a:prstGeom prst="rect">
            <a:avLst/>
          </a:prstGeom>
          <a:ln>
            <a:noFill/>
          </a:ln>
          <a:effectLst>
            <a:outerShdw blurRad="292100" dist="139700" dir="2700000" algn="tl" rotWithShape="0">
              <a:srgbClr val="333333">
                <a:alpha val="65000"/>
              </a:srgbClr>
            </a:outerShdw>
          </a:effectLst>
        </p:spPr>
      </p:pic>
      <p:pic>
        <p:nvPicPr>
          <p:cNvPr id="9" name="Picture 8">
            <a:hlinkClick r:id="rId11"/>
          </p:cNvPr>
          <p:cNvPicPr>
            <a:picLocks noChangeAspect="1"/>
          </p:cNvPicPr>
          <p:nvPr/>
        </p:nvPicPr>
        <p:blipFill>
          <a:blip r:embed="rId12"/>
          <a:stretch>
            <a:fillRect/>
          </a:stretch>
        </p:blipFill>
        <p:spPr>
          <a:xfrm>
            <a:off x="5506271" y="4386701"/>
            <a:ext cx="4296846" cy="22480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568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1" y="5721533"/>
            <a:ext cx="751061" cy="1062846"/>
          </a:xfrm>
          <a:prstGeom prst="rect">
            <a:avLst/>
          </a:prstGeom>
        </p:spPr>
      </p:pic>
      <p:sp>
        <p:nvSpPr>
          <p:cNvPr id="5" name="TextBox 4"/>
          <p:cNvSpPr txBox="1"/>
          <p:nvPr/>
        </p:nvSpPr>
        <p:spPr>
          <a:xfrm>
            <a:off x="4536023" y="445917"/>
            <a:ext cx="2901461" cy="707886"/>
          </a:xfrm>
          <a:prstGeom prst="rect">
            <a:avLst/>
          </a:prstGeom>
          <a:noFill/>
          <a:ln w="28575">
            <a:solidFill>
              <a:schemeClr val="accent2"/>
            </a:solidFill>
          </a:ln>
        </p:spPr>
        <p:txBody>
          <a:bodyPr wrap="square" rtlCol="0">
            <a:spAutoFit/>
          </a:bodyPr>
          <a:lstStyle/>
          <a:p>
            <a:r>
              <a:rPr lang="en-GB" sz="4000" dirty="0"/>
              <a:t>Curriculum</a:t>
            </a:r>
          </a:p>
        </p:txBody>
      </p:sp>
      <p:sp>
        <p:nvSpPr>
          <p:cNvPr id="6" name="TextBox 5"/>
          <p:cNvSpPr txBox="1"/>
          <p:nvPr/>
        </p:nvSpPr>
        <p:spPr>
          <a:xfrm>
            <a:off x="626652" y="2425784"/>
            <a:ext cx="3909369" cy="1200329"/>
          </a:xfrm>
          <a:prstGeom prst="rect">
            <a:avLst/>
          </a:prstGeom>
          <a:noFill/>
        </p:spPr>
        <p:txBody>
          <a:bodyPr wrap="square" rtlCol="0">
            <a:spAutoFit/>
          </a:bodyPr>
          <a:lstStyle/>
          <a:p>
            <a:r>
              <a:rPr lang="en-GB" b="1" dirty="0"/>
              <a:t>Text Drivers</a:t>
            </a:r>
          </a:p>
          <a:p>
            <a:pPr marL="285750" indent="-285750">
              <a:buFont typeface="Arial" panose="020B0604020202020204" pitchFamily="34" charset="0"/>
              <a:buChar char="•"/>
            </a:pPr>
            <a:r>
              <a:rPr lang="en-GB" dirty="0"/>
              <a:t>Reflects our school community</a:t>
            </a:r>
          </a:p>
          <a:p>
            <a:pPr marL="285750" indent="-285750">
              <a:buFont typeface="Arial" panose="020B0604020202020204" pitchFamily="34" charset="0"/>
              <a:buChar char="•"/>
            </a:pPr>
            <a:r>
              <a:rPr lang="en-GB" dirty="0"/>
              <a:t>Every child can see themselves</a:t>
            </a:r>
          </a:p>
          <a:p>
            <a:pPr marL="285750" indent="-285750">
              <a:buFont typeface="Arial" panose="020B0604020202020204" pitchFamily="34" charset="0"/>
              <a:buChar char="•"/>
            </a:pPr>
            <a:endParaRPr lang="en-GB" b="1" dirty="0"/>
          </a:p>
        </p:txBody>
      </p:sp>
      <p:sp>
        <p:nvSpPr>
          <p:cNvPr id="8" name="TextBox 7"/>
          <p:cNvSpPr txBox="1"/>
          <p:nvPr/>
        </p:nvSpPr>
        <p:spPr>
          <a:xfrm>
            <a:off x="626653" y="3739811"/>
            <a:ext cx="3909369" cy="1754326"/>
          </a:xfrm>
          <a:prstGeom prst="rect">
            <a:avLst/>
          </a:prstGeom>
          <a:noFill/>
        </p:spPr>
        <p:txBody>
          <a:bodyPr wrap="square" rtlCol="0">
            <a:spAutoFit/>
          </a:bodyPr>
          <a:lstStyle/>
          <a:p>
            <a:r>
              <a:rPr lang="en-GB" b="1" dirty="0"/>
              <a:t>Representation</a:t>
            </a:r>
          </a:p>
          <a:p>
            <a:pPr marL="285750" indent="-285750">
              <a:buFont typeface="Arial" panose="020B0604020202020204" pitchFamily="34" charset="0"/>
              <a:buChar char="•"/>
            </a:pPr>
            <a:r>
              <a:rPr lang="en-GB" dirty="0"/>
              <a:t>Curriculum Weeks</a:t>
            </a:r>
          </a:p>
          <a:p>
            <a:pPr marL="285750" indent="-285750">
              <a:buFont typeface="Arial" panose="020B0604020202020204" pitchFamily="34" charset="0"/>
              <a:buChar char="•"/>
            </a:pPr>
            <a:r>
              <a:rPr lang="en-GB" dirty="0"/>
              <a:t>Displays</a:t>
            </a:r>
          </a:p>
          <a:p>
            <a:pPr marL="285750" indent="-285750">
              <a:buFont typeface="Arial" panose="020B0604020202020204" pitchFamily="34" charset="0"/>
              <a:buChar char="•"/>
            </a:pPr>
            <a:r>
              <a:rPr lang="en-GB" dirty="0"/>
              <a:t>Images in exercise books</a:t>
            </a:r>
          </a:p>
          <a:p>
            <a:pPr marL="285750" indent="-285750">
              <a:buFont typeface="Arial" panose="020B0604020202020204" pitchFamily="34" charset="0"/>
              <a:buChar char="•"/>
            </a:pPr>
            <a:r>
              <a:rPr lang="en-GB" dirty="0"/>
              <a:t>PowerPoints &amp; Resources</a:t>
            </a:r>
          </a:p>
          <a:p>
            <a:pPr marL="285750" indent="-285750">
              <a:buFont typeface="Arial" panose="020B0604020202020204" pitchFamily="34" charset="0"/>
              <a:buChar char="•"/>
            </a:pPr>
            <a:r>
              <a:rPr lang="en-GB" dirty="0"/>
              <a:t>Book Corners</a:t>
            </a:r>
          </a:p>
        </p:txBody>
      </p:sp>
      <p:sp>
        <p:nvSpPr>
          <p:cNvPr id="9" name="TextBox 8"/>
          <p:cNvSpPr txBox="1"/>
          <p:nvPr/>
        </p:nvSpPr>
        <p:spPr>
          <a:xfrm>
            <a:off x="6477085" y="4155309"/>
            <a:ext cx="3909369" cy="923330"/>
          </a:xfrm>
          <a:prstGeom prst="rect">
            <a:avLst/>
          </a:prstGeom>
          <a:noFill/>
        </p:spPr>
        <p:txBody>
          <a:bodyPr wrap="square" rtlCol="0">
            <a:spAutoFit/>
          </a:bodyPr>
          <a:lstStyle/>
          <a:p>
            <a:r>
              <a:rPr lang="en-GB" b="1" dirty="0"/>
              <a:t>Balance</a:t>
            </a:r>
          </a:p>
          <a:p>
            <a:pPr marL="285750" indent="-285750">
              <a:buFont typeface="Arial" panose="020B0604020202020204" pitchFamily="34" charset="0"/>
              <a:buChar char="•"/>
            </a:pPr>
            <a:r>
              <a:rPr lang="en-GB" dirty="0"/>
              <a:t>Charity events</a:t>
            </a:r>
          </a:p>
          <a:p>
            <a:pPr marL="285750" indent="-285750">
              <a:buFont typeface="Arial" panose="020B0604020202020204" pitchFamily="34" charset="0"/>
              <a:buChar char="•"/>
            </a:pPr>
            <a:r>
              <a:rPr lang="en-GB" dirty="0"/>
              <a:t>World Events – viewpoints</a:t>
            </a:r>
          </a:p>
        </p:txBody>
      </p:sp>
      <p:sp>
        <p:nvSpPr>
          <p:cNvPr id="10" name="TextBox 9"/>
          <p:cNvSpPr txBox="1"/>
          <p:nvPr/>
        </p:nvSpPr>
        <p:spPr>
          <a:xfrm>
            <a:off x="6477085" y="1850663"/>
            <a:ext cx="3909369" cy="2031325"/>
          </a:xfrm>
          <a:prstGeom prst="rect">
            <a:avLst/>
          </a:prstGeom>
          <a:noFill/>
        </p:spPr>
        <p:txBody>
          <a:bodyPr wrap="square" rtlCol="0">
            <a:spAutoFit/>
          </a:bodyPr>
          <a:lstStyle/>
          <a:p>
            <a:r>
              <a:rPr lang="en-GB" b="1" dirty="0"/>
              <a:t>Empowered to make change</a:t>
            </a:r>
          </a:p>
          <a:p>
            <a:pPr marL="285750" indent="-285750">
              <a:buFont typeface="Arial" panose="020B0604020202020204" pitchFamily="34" charset="0"/>
              <a:buChar char="•"/>
            </a:pPr>
            <a:r>
              <a:rPr lang="en-GB" dirty="0"/>
              <a:t>Led by the children</a:t>
            </a:r>
          </a:p>
          <a:p>
            <a:pPr marL="285750" indent="-285750">
              <a:buFont typeface="Arial" panose="020B0604020202020204" pitchFamily="34" charset="0"/>
              <a:buChar char="•"/>
            </a:pPr>
            <a:r>
              <a:rPr lang="en-GB" dirty="0"/>
              <a:t>MPs</a:t>
            </a:r>
          </a:p>
          <a:p>
            <a:pPr marL="285750" indent="-285750">
              <a:buFont typeface="Arial" panose="020B0604020202020204" pitchFamily="34" charset="0"/>
              <a:buChar char="•"/>
            </a:pPr>
            <a:r>
              <a:rPr lang="en-GB" dirty="0"/>
              <a:t>Environmentalists and Ecologists</a:t>
            </a:r>
          </a:p>
          <a:p>
            <a:pPr marL="285750" indent="-285750">
              <a:buFont typeface="Arial" panose="020B0604020202020204" pitchFamily="34" charset="0"/>
              <a:buChar char="•"/>
            </a:pPr>
            <a:r>
              <a:rPr lang="en-GB" dirty="0"/>
              <a:t>Local and national businesses</a:t>
            </a:r>
          </a:p>
          <a:p>
            <a:pPr marL="285750" indent="-285750">
              <a:buFont typeface="Arial" panose="020B0604020202020204" pitchFamily="34" charset="0"/>
              <a:buChar char="•"/>
            </a:pPr>
            <a:r>
              <a:rPr lang="en-GB" dirty="0"/>
              <a:t>Local and national charities</a:t>
            </a:r>
          </a:p>
          <a:p>
            <a:pPr marL="285750" indent="-285750">
              <a:buFont typeface="Arial" panose="020B0604020202020204" pitchFamily="34" charset="0"/>
              <a:buChar char="•"/>
            </a:pPr>
            <a:endParaRPr lang="en-GB" b="1" dirty="0"/>
          </a:p>
        </p:txBody>
      </p:sp>
      <p:pic>
        <p:nvPicPr>
          <p:cNvPr id="2" name="Picture 1"/>
          <p:cNvPicPr>
            <a:picLocks noChangeAspect="1"/>
          </p:cNvPicPr>
          <p:nvPr/>
        </p:nvPicPr>
        <p:blipFill>
          <a:blip r:embed="rId4"/>
          <a:stretch>
            <a:fillRect/>
          </a:stretch>
        </p:blipFill>
        <p:spPr>
          <a:xfrm>
            <a:off x="2470055" y="1697533"/>
            <a:ext cx="1008691" cy="1001710"/>
          </a:xfrm>
          <a:prstGeom prst="rect">
            <a:avLst/>
          </a:prstGeom>
        </p:spPr>
      </p:pic>
      <p:pic>
        <p:nvPicPr>
          <p:cNvPr id="3" name="Picture 2"/>
          <p:cNvPicPr>
            <a:picLocks noChangeAspect="1"/>
          </p:cNvPicPr>
          <p:nvPr/>
        </p:nvPicPr>
        <p:blipFill>
          <a:blip r:embed="rId5"/>
          <a:stretch>
            <a:fillRect/>
          </a:stretch>
        </p:blipFill>
        <p:spPr>
          <a:xfrm>
            <a:off x="844254" y="1422154"/>
            <a:ext cx="921699" cy="857018"/>
          </a:xfrm>
          <a:prstGeom prst="rect">
            <a:avLst/>
          </a:prstGeom>
        </p:spPr>
      </p:pic>
      <p:pic>
        <p:nvPicPr>
          <p:cNvPr id="11" name="Picture 10"/>
          <p:cNvPicPr>
            <a:picLocks noChangeAspect="1"/>
          </p:cNvPicPr>
          <p:nvPr/>
        </p:nvPicPr>
        <p:blipFill>
          <a:blip r:embed="rId6"/>
          <a:stretch>
            <a:fillRect/>
          </a:stretch>
        </p:blipFill>
        <p:spPr>
          <a:xfrm>
            <a:off x="4407657" y="2503232"/>
            <a:ext cx="1057275" cy="1676400"/>
          </a:xfrm>
          <a:prstGeom prst="rect">
            <a:avLst/>
          </a:prstGeom>
        </p:spPr>
      </p:pic>
    </p:spTree>
    <p:extLst>
      <p:ext uri="{BB962C8B-B14F-4D97-AF65-F5344CB8AC3E}">
        <p14:creationId xmlns:p14="http://schemas.microsoft.com/office/powerpoint/2010/main" val="38924525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1229</TotalTime>
  <Words>3296</Words>
  <Application>Microsoft Office PowerPoint</Application>
  <PresentationFormat>Widescreen</PresentationFormat>
  <Paragraphs>247</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Whatley</dc:creator>
  <cp:lastModifiedBy>Longmore, Laura</cp:lastModifiedBy>
  <cp:revision>40</cp:revision>
  <dcterms:created xsi:type="dcterms:W3CDTF">2024-06-12T08:22:51Z</dcterms:created>
  <dcterms:modified xsi:type="dcterms:W3CDTF">2024-07-08T11:12:43Z</dcterms:modified>
</cp:coreProperties>
</file>