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9" r:id="rId3"/>
  </p:sldMasterIdLst>
  <p:notesMasterIdLst>
    <p:notesMasterId r:id="rId3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embeddedFontLst>
    <p:embeddedFont>
      <p:font typeface="Comic Sans MS" panose="030F0702030302020204" pitchFamily="66" charset="0"/>
      <p:regular r:id="rId36"/>
      <p:bold r:id="rId37"/>
      <p:italic r:id="rId38"/>
      <p:boldItalic r:id="rId39"/>
    </p:embeddedFont>
    <p:embeddedFont>
      <p:font typeface="Helvetica Neue" panose="020B0604020202020204"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zcfGsvYuOEpm6idHc0fs90mIR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E24895-53B1-47DF-85FC-D9DE78A796F6}">
  <a:tblStyle styleId="{7AE24895-53B1-47DF-85FC-D9DE78A796F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Hants research school - front lawn primary - based in Leigh Park.   2 form entry primary school with a nursery - 430 pupils, 30% SEND  and 70% PP.  </a:t>
            </a:r>
            <a:endParaRPr/>
          </a:p>
          <a:p>
            <a:pPr marL="0" lvl="0" indent="0" algn="l" rtl="0">
              <a:lnSpc>
                <a:spcPct val="100000"/>
              </a:lnSpc>
              <a:spcBef>
                <a:spcPts val="0"/>
              </a:spcBef>
              <a:spcAft>
                <a:spcPts val="0"/>
              </a:spcAft>
              <a:buSzPts val="1400"/>
              <a:buNone/>
            </a:pPr>
            <a:r>
              <a:rPr lang="en-GB"/>
              <a:t>Today here to talk to you about how we’ve used EEF research in reading comp to underpin how this is taught consistently across the primary and share with you the impact it has had.   </a:t>
            </a:r>
            <a:endParaRPr/>
          </a:p>
        </p:txBody>
      </p:sp>
      <p:sp>
        <p:nvSpPr>
          <p:cNvPr id="167" name="Google Shape;1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e9597edc57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e9597edc57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These flick up one at a time…</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9597edc57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e9597edc57_0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a:t>Elicit curiosity - are we making  time in the timetable to allow children to be curious about the texts? To give their opinions openly and question what they are reading?  Do they have the chance to not only make predictions but to discuss their initial theories about what they are reading and what might happen and how these may develop?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9597edc57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e9597edc57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These flick up one at a time…</a:t>
            </a:r>
            <a:endParaRPr/>
          </a:p>
          <a:p>
            <a:pPr marL="0" lvl="0" indent="0" algn="l" rtl="0">
              <a:spcBef>
                <a:spcPts val="0"/>
              </a:spcBef>
              <a:spcAft>
                <a:spcPts val="0"/>
              </a:spcAft>
              <a:buNone/>
            </a:pPr>
            <a:r>
              <a:rPr lang="en-GB"/>
              <a:t>Safe exploration and increased social interactions - know how important it is for children to be able to discuss their learning in order to make sense of it.  It is the same with reading - do whole class reading lessons have book talk style lessons planned into where children can build or challenge each other’s ideas, do they incorporate the work by Aiden Chambers ‘Tell me grids- - safe space to get things right or wrong and do we use sentence stems to help scaffold children so that they can safely interact with each other?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9597edc57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e9597edc57_0_1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Challenge - if we are going to beat the matthew effect - are the books that we expose our children to challenging enough for their age - do they stretch them and make them want to read more - either on their own or with an adult.  If we are reading to them they can access any book - often children who are poor word readers can comprehend at age related so they need that exposure.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en-GB"/>
              <a:t>So once we are confident we are motivating children we do then need to think about the explicit teaching of the comprehension strategies and the EEF list these strategies as being the important ones to teach…..questioning, prior knowledge, summaising, clarifyign and prediction.  Without explicit teaching of reading comprehension, we leave this vital skill to chance. The right to read with understanding is the foundation of learning and well-being. </a:t>
            </a:r>
            <a:endParaRPr/>
          </a:p>
          <a:p>
            <a:pPr marL="457200" lvl="0" indent="-228600" algn="l" rtl="0">
              <a:lnSpc>
                <a:spcPct val="100000"/>
              </a:lnSpc>
              <a:spcBef>
                <a:spcPts val="0"/>
              </a:spcBef>
              <a:spcAft>
                <a:spcPts val="0"/>
              </a:spcAft>
              <a:buClr>
                <a:schemeClr val="dk1"/>
              </a:buClr>
              <a:buSzPts val="1400"/>
              <a:buFont typeface="Arial"/>
              <a:buNone/>
            </a:pPr>
            <a:r>
              <a:rPr lang="en-GB"/>
              <a:t>It is the basis of a ‘read for pleasure’ culture. </a:t>
            </a:r>
            <a:endParaRPr/>
          </a:p>
          <a:p>
            <a:pPr marL="0" lvl="0" indent="0" algn="l" rtl="0">
              <a:lnSpc>
                <a:spcPct val="100000"/>
              </a:lnSpc>
              <a:spcBef>
                <a:spcPts val="0"/>
              </a:spcBef>
              <a:spcAft>
                <a:spcPts val="0"/>
              </a:spcAft>
              <a:buSzPts val="1400"/>
              <a:buNone/>
            </a:pPr>
            <a:r>
              <a:rPr lang="en-GB" sz="1500">
                <a:solidFill>
                  <a:srgbClr val="263238"/>
                </a:solidFill>
                <a:highlight>
                  <a:srgbClr val="FFFFFF"/>
                </a:highlight>
                <a:latin typeface="Roboto"/>
                <a:ea typeface="Roboto"/>
                <a:cs typeface="Roboto"/>
                <a:sym typeface="Roboto"/>
              </a:rPr>
              <a:t>Reading comprehension strategies are a series of techniques which support children to comprehend the meaning of what they are reading. </a:t>
            </a:r>
            <a:endParaRPr sz="1500">
              <a:solidFill>
                <a:srgbClr val="263238"/>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500">
              <a:solidFill>
                <a:srgbClr val="263238"/>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500">
                <a:solidFill>
                  <a:srgbClr val="263238"/>
                </a:solidFill>
                <a:highlight>
                  <a:srgbClr val="FFFFFF"/>
                </a:highlight>
                <a:latin typeface="Roboto"/>
                <a:ea typeface="Roboto"/>
                <a:cs typeface="Roboto"/>
                <a:sym typeface="Roboto"/>
              </a:rPr>
              <a:t>For example, where weaker readers may be less successful in asking questions of a text, modelling and scaffolding can supports them to do so. </a:t>
            </a:r>
            <a:endParaRPr sz="1500">
              <a:solidFill>
                <a:srgbClr val="263238"/>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500">
              <a:solidFill>
                <a:srgbClr val="263238"/>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500">
                <a:solidFill>
                  <a:srgbClr val="263238"/>
                </a:solidFill>
                <a:highlight>
                  <a:srgbClr val="FFFFFF"/>
                </a:highlight>
                <a:latin typeface="Roboto"/>
                <a:ea typeface="Roboto"/>
                <a:cs typeface="Roboto"/>
                <a:sym typeface="Roboto"/>
              </a:rPr>
              <a:t>We may also support children to summarise what they have read so that they are able to consolidate the meaning of the text effectively</a:t>
            </a:r>
            <a:endParaRPr sz="1500">
              <a:solidFill>
                <a:srgbClr val="263238"/>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500">
                <a:solidFill>
                  <a:srgbClr val="263238"/>
                </a:solidFill>
                <a:highlight>
                  <a:srgbClr val="FFFFFF"/>
                </a:highlight>
                <a:latin typeface="Roboto"/>
                <a:ea typeface="Roboto"/>
                <a:cs typeface="Roboto"/>
                <a:sym typeface="Roboto"/>
              </a:rPr>
              <a:t>When consid</a:t>
            </a:r>
            <a:endParaRPr sz="1500">
              <a:solidFill>
                <a:srgbClr val="263238"/>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GB" sz="1500">
                <a:solidFill>
                  <a:srgbClr val="263238"/>
                </a:solidFill>
                <a:highlight>
                  <a:srgbClr val="FFFFFF"/>
                </a:highlight>
                <a:latin typeface="Roboto"/>
                <a:ea typeface="Roboto"/>
                <a:cs typeface="Roboto"/>
                <a:sym typeface="Roboto"/>
              </a:rPr>
              <a:t>The explicit teaching of reading comprehension strategies works by giving ​‘novice’ readers the tools to think like ​‘experts’ when reading</a:t>
            </a:r>
            <a:endParaRPr sz="1500">
              <a:solidFill>
                <a:srgbClr val="263238"/>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Ultimately, we want all children to become strategic readers. Discuss the behaviours of a strategic reader and how this can be seen to develop with ease for some children. Reiterate the point that weaker readers have not developed these strategies and therefore need to be taught them.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78" name="Google Shape;278;p9: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79" name="Google Shape;279;p9: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
        <p:nvSpPr>
          <p:cNvPr id="280" name="Google Shape;28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0:notes"/>
          <p:cNvSpPr>
            <a:spLocks noGrp="1" noRot="1" noChangeAspect="1"/>
          </p:cNvSpPr>
          <p:nvPr>
            <p:ph type="sldImg" idx="2"/>
          </p:nvPr>
        </p:nvSpPr>
        <p:spPr>
          <a:xfrm>
            <a:off x="91005" y="685619"/>
            <a:ext cx="66759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0:notes"/>
          <p:cNvSpPr txBox="1">
            <a:spLocks noGrp="1"/>
          </p:cNvSpPr>
          <p:nvPr>
            <p:ph type="body" idx="1"/>
          </p:nvPr>
        </p:nvSpPr>
        <p:spPr>
          <a:xfrm>
            <a:off x="685802" y="4343407"/>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220"/>
              <a:buFont typeface="Arial"/>
              <a:buNone/>
            </a:pPr>
            <a:r>
              <a:rPr lang="en-GB" sz="1420">
                <a:latin typeface="Arial"/>
                <a:ea typeface="Arial"/>
                <a:cs typeface="Arial"/>
                <a:sym typeface="Arial"/>
              </a:rPr>
              <a:t>Developing comprehension strategies requires explicit instruction and extensive practice. Evidence based collaborative activities and approaches, which structure intervention with peers, are likely to be beneficial. </a:t>
            </a:r>
            <a:endParaRPr sz="100"/>
          </a:p>
          <a:p>
            <a:pPr marL="457200" marR="0" lvl="0" indent="-228600" algn="l" rtl="0">
              <a:lnSpc>
                <a:spcPct val="100000"/>
              </a:lnSpc>
              <a:spcBef>
                <a:spcPts val="0"/>
              </a:spcBef>
              <a:spcAft>
                <a:spcPts val="0"/>
              </a:spcAft>
              <a:buClr>
                <a:schemeClr val="dk1"/>
              </a:buClr>
              <a:buSzPts val="1400"/>
              <a:buFont typeface="Calibri"/>
              <a:buNone/>
            </a:pPr>
            <a:endParaRPr/>
          </a:p>
          <a:p>
            <a:pPr marL="457200" marR="0" lvl="0" indent="-228600" algn="l" rtl="0">
              <a:lnSpc>
                <a:spcPct val="100000"/>
              </a:lnSpc>
              <a:spcBef>
                <a:spcPts val="0"/>
              </a:spcBef>
              <a:spcAft>
                <a:spcPts val="0"/>
              </a:spcAft>
              <a:buClr>
                <a:schemeClr val="dk1"/>
              </a:buClr>
              <a:buSzPts val="1400"/>
              <a:buFont typeface="Calibri"/>
              <a:buNone/>
            </a:pPr>
            <a:r>
              <a:rPr lang="en-GB"/>
              <a:t>Links a lot to the Inference training from Leicester – look at folder in my cupboard!</a:t>
            </a:r>
            <a:endParaRPr/>
          </a:p>
        </p:txBody>
      </p:sp>
      <p:sp>
        <p:nvSpPr>
          <p:cNvPr id="287" name="Google Shape;287;p10:notes"/>
          <p:cNvSpPr txBox="1">
            <a:spLocks noGrp="1"/>
          </p:cNvSpPr>
          <p:nvPr>
            <p:ph type="sldNum" idx="12"/>
          </p:nvPr>
        </p:nvSpPr>
        <p:spPr>
          <a:xfrm>
            <a:off x="3884621" y="8685225"/>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How does the text help us to imagine?</a:t>
            </a:r>
            <a:endParaRPr/>
          </a:p>
          <a:p>
            <a:pPr marL="0" lvl="0" indent="0" algn="l" rtl="0">
              <a:lnSpc>
                <a:spcPct val="100000"/>
              </a:lnSpc>
              <a:spcBef>
                <a:spcPts val="0"/>
              </a:spcBef>
              <a:spcAft>
                <a:spcPts val="0"/>
              </a:spcAft>
              <a:buSzPts val="1400"/>
              <a:buNone/>
            </a:pPr>
            <a:r>
              <a:rPr lang="en-GB"/>
              <a:t>Model, then children draw and label.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Over 30 RS now work closely with EEF.  We are the only primary one in hants.  </a:t>
            </a:r>
            <a:endParaRPr/>
          </a:p>
        </p:txBody>
      </p:sp>
      <p:sp>
        <p:nvSpPr>
          <p:cNvPr id="176" name="Google Shape;176;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Need to teach the tools that allow the outcome of inference - spread this out over time so that the children can join the dots and make the connections when  they are reading independently - that’s why progression of knowledge for comprehension goes into detail for each tool and why it is plotted out that these are taught explicitly so that the children have a model to follow and then the opportunity to apply independently in order to make inferences.  </a:t>
            </a:r>
            <a:endParaRPr/>
          </a:p>
          <a:p>
            <a:pPr marL="0" lvl="0" indent="0" algn="l" rtl="0">
              <a:lnSpc>
                <a:spcPct val="100000"/>
              </a:lnSpc>
              <a:spcBef>
                <a:spcPts val="0"/>
              </a:spcBef>
              <a:spcAft>
                <a:spcPts val="0"/>
              </a:spcAft>
              <a:buSzPts val="1400"/>
              <a:buNone/>
            </a:pPr>
            <a:endParaRPr/>
          </a:p>
          <a:p>
            <a:pPr marL="0" lvl="0" indent="0" algn="l" rtl="0">
              <a:lnSpc>
                <a:spcPct val="90000"/>
              </a:lnSpc>
              <a:spcBef>
                <a:spcPts val="0"/>
              </a:spcBef>
              <a:spcAft>
                <a:spcPts val="0"/>
              </a:spcAft>
              <a:buClr>
                <a:schemeClr val="dk1"/>
              </a:buClr>
              <a:buSzPts val="1800"/>
              <a:buFont typeface="Arial"/>
              <a:buNone/>
            </a:pPr>
            <a:r>
              <a:rPr lang="en-GB" b="1">
                <a:solidFill>
                  <a:srgbClr val="E94E1D"/>
                </a:solidFill>
                <a:latin typeface="Arial"/>
                <a:ea typeface="Arial"/>
                <a:cs typeface="Arial"/>
                <a:sym typeface="Arial"/>
              </a:rPr>
              <a:t>Pupils should also be taught how to integrate combinations of strategies to develop effective comprehension of different texts. </a:t>
            </a:r>
            <a:br>
              <a:rPr lang="en-GB" b="1">
                <a:solidFill>
                  <a:srgbClr val="E94E1D"/>
                </a:solidFill>
                <a:latin typeface="Arial"/>
                <a:ea typeface="Arial"/>
                <a:cs typeface="Arial"/>
                <a:sym typeface="Arial"/>
              </a:rPr>
            </a:br>
            <a:br>
              <a:rPr lang="en-GB" b="1">
                <a:solidFill>
                  <a:srgbClr val="E94E1D"/>
                </a:solidFill>
                <a:latin typeface="Arial"/>
                <a:ea typeface="Arial"/>
                <a:cs typeface="Arial"/>
                <a:sym typeface="Arial"/>
              </a:rPr>
            </a:br>
            <a:r>
              <a:rPr lang="en-GB" b="1">
                <a:solidFill>
                  <a:srgbClr val="E94E1D"/>
                </a:solidFill>
                <a:latin typeface="Arial"/>
                <a:ea typeface="Arial"/>
                <a:cs typeface="Arial"/>
                <a:sym typeface="Arial"/>
              </a:rPr>
              <a:t>Ultimately, the aim is for pupils themselves to take responsibility for automatically using these strategies to monitor and improve their reading comprehension.</a:t>
            </a:r>
            <a:endParaRPr sz="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8:notes"/>
          <p:cNvSpPr>
            <a:spLocks noGrp="1" noRot="1" noChangeAspect="1"/>
          </p:cNvSpPr>
          <p:nvPr>
            <p:ph type="sldImg" idx="2"/>
          </p:nvPr>
        </p:nvSpPr>
        <p:spPr>
          <a:xfrm>
            <a:off x="91005" y="685619"/>
            <a:ext cx="66759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8:notes"/>
          <p:cNvSpPr txBox="1">
            <a:spLocks noGrp="1"/>
          </p:cNvSpPr>
          <p:nvPr>
            <p:ph type="body" idx="1"/>
          </p:nvPr>
        </p:nvSpPr>
        <p:spPr>
          <a:xfrm>
            <a:off x="685802" y="4343407"/>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GB"/>
              <a:t>Get all the strategie working together Link to metacognition report too - in order to teach children how to infer, and use strategies, we need to show them what and expert does, therefore we need to explicitly show what happens in our heads as we read.</a:t>
            </a:r>
            <a:endParaRPr/>
          </a:p>
          <a:p>
            <a:pPr marL="457200" marR="0" lvl="0" indent="-228600" algn="l" rtl="0">
              <a:lnSpc>
                <a:spcPct val="100000"/>
              </a:lnSpc>
              <a:spcBef>
                <a:spcPts val="0"/>
              </a:spcBef>
              <a:spcAft>
                <a:spcPts val="0"/>
              </a:spcAft>
              <a:buClr>
                <a:schemeClr val="dk1"/>
              </a:buClr>
              <a:buSzPts val="1400"/>
              <a:buFont typeface="Calibri"/>
              <a:buNone/>
            </a:pPr>
            <a:r>
              <a:rPr lang="en-GB"/>
              <a:t>This will allow all children to access teh class text - high quality</a:t>
            </a:r>
            <a:endParaRPr/>
          </a:p>
        </p:txBody>
      </p:sp>
      <p:sp>
        <p:nvSpPr>
          <p:cNvPr id="346" name="Google Shape;346;p18:notes"/>
          <p:cNvSpPr txBox="1">
            <a:spLocks noGrp="1"/>
          </p:cNvSpPr>
          <p:nvPr>
            <p:ph type="sldNum" idx="12"/>
          </p:nvPr>
        </p:nvSpPr>
        <p:spPr>
          <a:xfrm>
            <a:off x="3884621" y="8685225"/>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a:spLocks noGrp="1" noRot="1" noChangeAspect="1"/>
          </p:cNvSpPr>
          <p:nvPr>
            <p:ph type="sldImg" idx="2"/>
          </p:nvPr>
        </p:nvSpPr>
        <p:spPr>
          <a:xfrm>
            <a:off x="91005" y="685619"/>
            <a:ext cx="66759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9:notes"/>
          <p:cNvSpPr txBox="1">
            <a:spLocks noGrp="1"/>
          </p:cNvSpPr>
          <p:nvPr>
            <p:ph type="body" idx="1"/>
          </p:nvPr>
        </p:nvSpPr>
        <p:spPr>
          <a:xfrm>
            <a:off x="685802" y="4343407"/>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GB"/>
              <a:t>The teacher now shows the slide and reads the text…but “thinks aloud” to show what’s happening in the mind of a comprehender. This thinking as we read should not be a secret..but often it is a mystery to weaker comprehenders</a:t>
            </a:r>
            <a:endParaRPr/>
          </a:p>
        </p:txBody>
      </p:sp>
      <p:sp>
        <p:nvSpPr>
          <p:cNvPr id="357" name="Google Shape;357;p19:notes"/>
          <p:cNvSpPr txBox="1">
            <a:spLocks noGrp="1"/>
          </p:cNvSpPr>
          <p:nvPr>
            <p:ph type="sldNum" idx="12"/>
          </p:nvPr>
        </p:nvSpPr>
        <p:spPr>
          <a:xfrm>
            <a:off x="3884621" y="8685225"/>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91005" y="685619"/>
            <a:ext cx="66759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685802" y="4343407"/>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GB"/>
              <a:t>An example of how they could annotate a section of text - connections to self, clarifying, predictions, opinion, questions, imagining/visualising….</a:t>
            </a:r>
            <a:endParaRPr/>
          </a:p>
        </p:txBody>
      </p:sp>
      <p:sp>
        <p:nvSpPr>
          <p:cNvPr id="375" name="Google Shape;375;p21:notes"/>
          <p:cNvSpPr txBox="1">
            <a:spLocks noGrp="1"/>
          </p:cNvSpPr>
          <p:nvPr>
            <p:ph type="sldNum" idx="12"/>
          </p:nvPr>
        </p:nvSpPr>
        <p:spPr>
          <a:xfrm>
            <a:off x="3884621" y="8685225"/>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GB"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Four padlocks highlights the strength of the evidence base for this. </a:t>
            </a:r>
            <a:endParaRPr/>
          </a:p>
        </p:txBody>
      </p:sp>
      <p:sp>
        <p:nvSpPr>
          <p:cNvPr id="382" name="Google Shape;382;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91" name="Google Shape;391;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Take evidence and show how to use in classroom - demystify the jargon.   Useable for school leaders.  </a:t>
            </a:r>
            <a:endParaRPr/>
          </a:p>
        </p:txBody>
      </p:sp>
      <p:sp>
        <p:nvSpPr>
          <p:cNvPr id="183" name="Google Shape;18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4:notes"/>
          <p:cNvSpPr txBox="1">
            <a:spLocks noGrp="1"/>
          </p:cNvSpPr>
          <p:nvPr>
            <p:ph type="body" idx="1"/>
          </p:nvPr>
        </p:nvSpPr>
        <p:spPr>
          <a:xfrm>
            <a:off x="685802" y="4343407"/>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24:notes"/>
          <p:cNvSpPr>
            <a:spLocks noGrp="1" noRot="1" noChangeAspect="1"/>
          </p:cNvSpPr>
          <p:nvPr>
            <p:ph type="sldImg" idx="2"/>
          </p:nvPr>
        </p:nvSpPr>
        <p:spPr>
          <a:xfrm>
            <a:off x="91005" y="685619"/>
            <a:ext cx="66759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e9597edc57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e9597edc57_0_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EEF provide guidance reports which show you the best bets to make improvements in a particular area.  Uses efficacy trials and numerous studies and then assimilates the results into key recommendations.    </a:t>
            </a:r>
            <a:endParaRPr/>
          </a:p>
        </p:txBody>
      </p:sp>
      <p:sp>
        <p:nvSpPr>
          <p:cNvPr id="190" name="Google Shape;19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Focusing on Imp lite in Ks1 and 2.  </a:t>
            </a:r>
            <a:endParaRPr/>
          </a:p>
        </p:txBody>
      </p:sp>
      <p:sp>
        <p:nvSpPr>
          <p:cNvPr id="199" name="Google Shape;19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Without explicit teaching of reading comprehension, we leave this vital skill to chance. The right to read with understanding is the foundation of learning and well-being. </a:t>
            </a:r>
            <a:endParaRPr/>
          </a:p>
          <a:p>
            <a:pPr marL="457200" marR="0" lvl="0" indent="-228600" algn="l" rtl="0">
              <a:lnSpc>
                <a:spcPct val="100000"/>
              </a:lnSpc>
              <a:spcBef>
                <a:spcPts val="0"/>
              </a:spcBef>
              <a:spcAft>
                <a:spcPts val="0"/>
              </a:spcAft>
              <a:buClr>
                <a:srgbClr val="000000"/>
              </a:buClr>
              <a:buSzPts val="1400"/>
              <a:buFont typeface="Arial"/>
              <a:buNone/>
            </a:pPr>
            <a:r>
              <a:rPr lang="en-GB"/>
              <a:t>It is the basis of a ‘read for pleasure’ culture.    But before we delve into the teaching of reading comprehension strategies - </a:t>
            </a:r>
            <a:r>
              <a:rPr lang="en-GB" b="1"/>
              <a:t>have a look at the house what do you think is missing?</a:t>
            </a:r>
            <a:endParaRPr b="1"/>
          </a:p>
        </p:txBody>
      </p:sp>
      <p:sp>
        <p:nvSpPr>
          <p:cNvPr id="215" name="Google Shape;215;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9597edc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e9597edc5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100"/>
              <a:buNone/>
            </a:pPr>
            <a:endParaRPr/>
          </a:p>
        </p:txBody>
      </p:sp>
      <p:sp>
        <p:nvSpPr>
          <p:cNvPr id="224" name="Google Shape;224;g2e9597edc57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lang="en-GB"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e9597edc57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e9597edc57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e9597edc57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Main title" type="title">
  <p:cSld name="TITLE">
    <p:spTree>
      <p:nvGrpSpPr>
        <p:cNvPr id="1" name="Shape 18"/>
        <p:cNvGrpSpPr/>
        <p:nvPr/>
      </p:nvGrpSpPr>
      <p:grpSpPr>
        <a:xfrm>
          <a:off x="0" y="0"/>
          <a:ext cx="0" cy="0"/>
          <a:chOff x="0" y="0"/>
          <a:chExt cx="0" cy="0"/>
        </a:xfrm>
      </p:grpSpPr>
      <p:sp>
        <p:nvSpPr>
          <p:cNvPr id="19" name="Google Shape;19;p27"/>
          <p:cNvSpPr txBox="1">
            <a:spLocks noGrp="1"/>
          </p:cNvSpPr>
          <p:nvPr>
            <p:ph type="ctrTitle"/>
          </p:nvPr>
        </p:nvSpPr>
        <p:spPr>
          <a:xfrm>
            <a:off x="609600" y="1122363"/>
            <a:ext cx="76200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ubTitle" idx="1"/>
          </p:nvPr>
        </p:nvSpPr>
        <p:spPr>
          <a:xfrm>
            <a:off x="609600" y="3602038"/>
            <a:ext cx="7620000" cy="165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None/>
              <a:defRPr sz="32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62"/>
        <p:cNvGrpSpPr/>
        <p:nvPr/>
      </p:nvGrpSpPr>
      <p:grpSpPr>
        <a:xfrm>
          <a:off x="0" y="0"/>
          <a:ext cx="0" cy="0"/>
          <a:chOff x="0" y="0"/>
          <a:chExt cx="0" cy="0"/>
        </a:xfrm>
      </p:grpSpPr>
      <p:sp>
        <p:nvSpPr>
          <p:cNvPr id="63" name="Google Shape;63;p37"/>
          <p:cNvSpPr/>
          <p:nvPr/>
        </p:nvSpPr>
        <p:spPr>
          <a:xfrm>
            <a:off x="0" y="6026155"/>
            <a:ext cx="12184380" cy="0"/>
          </a:xfrm>
          <a:custGeom>
            <a:avLst/>
            <a:gdLst/>
            <a:ahLst/>
            <a:cxnLst/>
            <a:rect l="l" t="t" r="r" b="b"/>
            <a:pathLst>
              <a:path w="9144000" h="120000" extrusionOk="0">
                <a:moveTo>
                  <a:pt x="0" y="0"/>
                </a:moveTo>
                <a:lnTo>
                  <a:pt x="9144000" y="0"/>
                </a:lnTo>
              </a:path>
            </a:pathLst>
          </a:custGeom>
          <a:noFill/>
          <a:ln w="9525" cap="flat" cmpd="sng">
            <a:solidFill>
              <a:srgbClr val="2C3A42"/>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 name="Google Shape;64;p37"/>
          <p:cNvSpPr txBox="1">
            <a:spLocks noGrp="1"/>
          </p:cNvSpPr>
          <p:nvPr>
            <p:ph type="sldNum" idx="12"/>
          </p:nvPr>
        </p:nvSpPr>
        <p:spPr>
          <a:xfrm>
            <a:off x="11582134" y="6551602"/>
            <a:ext cx="144000" cy="123000"/>
          </a:xfrm>
          <a:prstGeom prst="rect">
            <a:avLst/>
          </a:prstGeom>
          <a:noFill/>
          <a:ln>
            <a:noFill/>
          </a:ln>
        </p:spPr>
        <p:txBody>
          <a:bodyPr spcFirstLastPara="1" wrap="square" lIns="0" tIns="0" rIns="0" bIns="0" anchor="ctr" anchorCtr="0">
            <a:spAutoFit/>
          </a:bodyPr>
          <a:lstStyle>
            <a:lvl1pPr marL="25400" marR="0" lvl="0"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1pPr>
            <a:lvl2pPr marL="25400" marR="0" lvl="1"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2pPr>
            <a:lvl3pPr marL="25400" marR="0" lvl="2"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3pPr>
            <a:lvl4pPr marL="25400" marR="0" lvl="3"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4pPr>
            <a:lvl5pPr marL="25400" marR="0" lvl="4"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5pPr>
            <a:lvl6pPr marL="25400" marR="0" lvl="5"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6pPr>
            <a:lvl7pPr marL="25400" marR="0" lvl="6"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7pPr>
            <a:lvl8pPr marL="25400" marR="0" lvl="7"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8pPr>
            <a:lvl9pPr marL="25400" marR="0" lvl="8" indent="0" algn="r" rtl="0">
              <a:lnSpc>
                <a:spcPct val="11375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9pPr>
          </a:lstStyle>
          <a:p>
            <a:pPr marL="25400" lvl="0" indent="0" algn="r" rtl="0">
              <a:spcBef>
                <a:spcPts val="0"/>
              </a:spcBef>
              <a:spcAft>
                <a:spcPts val="0"/>
              </a:spcAft>
              <a:buNone/>
            </a:pPr>
            <a:fld id="{00000000-1234-1234-1234-123412341234}" type="slidenum">
              <a:rPr lang="en-GB"/>
              <a:t>‹#›</a:t>
            </a:fld>
            <a:endParaRPr/>
          </a:p>
        </p:txBody>
      </p:sp>
      <p:sp>
        <p:nvSpPr>
          <p:cNvPr id="65" name="Google Shape;65;p37"/>
          <p:cNvSpPr txBox="1">
            <a:spLocks noGrp="1"/>
          </p:cNvSpPr>
          <p:nvPr>
            <p:ph type="body" idx="1"/>
          </p:nvPr>
        </p:nvSpPr>
        <p:spPr>
          <a:xfrm>
            <a:off x="452829" y="283284"/>
            <a:ext cx="9410700" cy="8733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000"/>
              </a:spcBef>
              <a:spcAft>
                <a:spcPts val="0"/>
              </a:spcAft>
              <a:buClr>
                <a:srgbClr val="000000"/>
              </a:buClr>
              <a:buSzPts val="2800"/>
              <a:buFont typeface="Arial"/>
              <a:buNone/>
              <a:defRPr sz="1500" b="0" i="0" u="none" strike="noStrike" cap="none">
                <a:solidFill>
                  <a:srgbClr val="405866"/>
                </a:solidFill>
                <a:latin typeface="Arial"/>
                <a:ea typeface="Arial"/>
                <a:cs typeface="Arial"/>
                <a:sym typeface="Arial"/>
              </a:defRPr>
            </a:lvl1pPr>
            <a:lvl2pPr marL="914400" marR="0" lvl="1" indent="-228600" algn="l" rtl="0">
              <a:lnSpc>
                <a:spcPct val="90000"/>
              </a:lnSpc>
              <a:spcBef>
                <a:spcPts val="500"/>
              </a:spcBef>
              <a:spcAft>
                <a:spcPts val="0"/>
              </a:spcAft>
              <a:buClr>
                <a:srgbClr val="000000"/>
              </a:buClr>
              <a:buSzPts val="2400"/>
              <a:buFont typeface="Arial"/>
              <a:buNone/>
              <a:defRPr sz="1500" b="1" i="0" u="none" strike="noStrike" cap="none">
                <a:solidFill>
                  <a:srgbClr val="000000"/>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00000"/>
              </a:buClr>
              <a:buSzPts val="2000"/>
              <a:buFont typeface="Arial"/>
              <a:buNone/>
              <a:defRPr sz="1500" b="1" i="0" u="none" strike="noStrike" cap="none">
                <a:solidFill>
                  <a:srgbClr val="000000"/>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00000"/>
              </a:buClr>
              <a:buSzPts val="1800"/>
              <a:buFont typeface="Arial"/>
              <a:buNone/>
              <a:defRPr sz="1500" b="1" i="0" u="none" strike="noStrike" cap="none">
                <a:solidFill>
                  <a:srgbClr val="000000"/>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00000"/>
              </a:buClr>
              <a:buSzPts val="1800"/>
              <a:buFont typeface="Arial"/>
              <a:buNone/>
              <a:defRPr sz="1500" b="1" i="0" u="none" strike="noStrike" cap="none">
                <a:solidFill>
                  <a:srgbClr val="000000"/>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pic>
        <p:nvPicPr>
          <p:cNvPr id="66" name="Google Shape;66;p37"/>
          <p:cNvPicPr preferRelativeResize="0"/>
          <p:nvPr/>
        </p:nvPicPr>
        <p:blipFill rotWithShape="1">
          <a:blip r:embed="rId2">
            <a:alphaModFix/>
          </a:blip>
          <a:srcRect/>
          <a:stretch/>
        </p:blipFill>
        <p:spPr>
          <a:xfrm>
            <a:off x="767408" y="6120723"/>
            <a:ext cx="1594153" cy="636033"/>
          </a:xfrm>
          <a:prstGeom prst="rect">
            <a:avLst/>
          </a:prstGeom>
          <a:noFill/>
          <a:ln>
            <a:noFill/>
          </a:ln>
        </p:spPr>
      </p:pic>
      <p:sp>
        <p:nvSpPr>
          <p:cNvPr id="67" name="Google Shape;67;p37"/>
          <p:cNvSpPr txBox="1"/>
          <p:nvPr/>
        </p:nvSpPr>
        <p:spPr>
          <a:xfrm>
            <a:off x="2854528" y="6381031"/>
            <a:ext cx="1353900" cy="140100"/>
          </a:xfrm>
          <a:prstGeom prst="rect">
            <a:avLst/>
          </a:prstGeom>
          <a:noFill/>
          <a:ln>
            <a:noFill/>
          </a:ln>
        </p:spPr>
        <p:txBody>
          <a:bodyPr spcFirstLastPara="1" wrap="square" lIns="0" tIns="0" rIns="0" bIns="0" anchor="t" anchorCtr="0">
            <a:spAutoFit/>
          </a:bodyPr>
          <a:lstStyle/>
          <a:p>
            <a:pPr marL="12700" marR="0" lvl="0" indent="0" algn="l" rtl="0">
              <a:lnSpc>
                <a:spcPct val="91000"/>
              </a:lnSpc>
              <a:spcBef>
                <a:spcPts val="0"/>
              </a:spcBef>
              <a:spcAft>
                <a:spcPts val="0"/>
              </a:spcAft>
              <a:buClr>
                <a:srgbClr val="000000"/>
              </a:buClr>
              <a:buSzPts val="1000"/>
              <a:buFont typeface="Arial"/>
              <a:buNone/>
            </a:pPr>
            <a:r>
              <a:rPr lang="en-GB" sz="1000" b="0" i="0" u="none" strike="noStrike" cap="none">
                <a:solidFill>
                  <a:srgbClr val="405866"/>
                </a:solidFill>
                <a:latin typeface="Arial"/>
                <a:ea typeface="Arial"/>
                <a:cs typeface="Arial"/>
                <a:sym typeface="Arial"/>
              </a:rPr>
              <a:t>@EducEndowFoundn</a:t>
            </a:r>
            <a:endParaRPr sz="1400" b="0" i="0" u="none" strike="noStrike" cap="none">
              <a:solidFill>
                <a:srgbClr val="000000"/>
              </a:solidFill>
              <a:latin typeface="Arial"/>
              <a:ea typeface="Arial"/>
              <a:cs typeface="Arial"/>
              <a:sym typeface="Arial"/>
            </a:endParaRPr>
          </a:p>
        </p:txBody>
      </p:sp>
      <p:pic>
        <p:nvPicPr>
          <p:cNvPr id="68" name="Google Shape;68;p37"/>
          <p:cNvPicPr preferRelativeResize="0"/>
          <p:nvPr/>
        </p:nvPicPr>
        <p:blipFill rotWithShape="1">
          <a:blip r:embed="rId3">
            <a:alphaModFix/>
          </a:blip>
          <a:srcRect/>
          <a:stretch/>
        </p:blipFill>
        <p:spPr>
          <a:xfrm>
            <a:off x="2533704" y="6318430"/>
            <a:ext cx="320824" cy="2406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rgbClr val="000000"/>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72" name="Google Shape;72;p38"/>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rgbClr val="000000"/>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rgbClr val="000000"/>
                </a:solidFill>
                <a:latin typeface="Arial"/>
                <a:ea typeface="Arial"/>
                <a:cs typeface="Arial"/>
                <a:sym typeface="Arial"/>
              </a:defRPr>
            </a:lvl9pPr>
          </a:lstStyle>
          <a:p>
            <a:endParaRPr/>
          </a:p>
        </p:txBody>
      </p:sp>
      <p:sp>
        <p:nvSpPr>
          <p:cNvPr id="73" name="Google Shape;73;p38"/>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4" name="Google Shape;74;p38"/>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 name="Google Shape;75;p38"/>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Title and text (2 boxes)">
  <p:cSld name="Title and text (2 boxes)">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80" name="Google Shape;80;p39"/>
          <p:cNvSpPr txBox="1">
            <a:spLocks noGrp="1"/>
          </p:cNvSpPr>
          <p:nvPr>
            <p:ph type="body" idx="1"/>
          </p:nvPr>
        </p:nvSpPr>
        <p:spPr>
          <a:xfrm>
            <a:off x="6245126"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9"/>
          <p:cNvSpPr txBox="1">
            <a:spLocks noGrp="1"/>
          </p:cNvSpPr>
          <p:nvPr>
            <p:ph type="body" idx="2"/>
          </p:nvPr>
        </p:nvSpPr>
        <p:spPr>
          <a:xfrm>
            <a:off x="831274" y="1825625"/>
            <a:ext cx="51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Text no title">
  <p:cSld name="Text no title">
    <p:spTree>
      <p:nvGrpSpPr>
        <p:cNvPr id="1" name="Shape 82"/>
        <p:cNvGrpSpPr/>
        <p:nvPr/>
      </p:nvGrpSpPr>
      <p:grpSpPr>
        <a:xfrm>
          <a:off x="0" y="0"/>
          <a:ext cx="0" cy="0"/>
          <a:chOff x="0" y="0"/>
          <a:chExt cx="0" cy="0"/>
        </a:xfrm>
      </p:grpSpPr>
      <p:sp>
        <p:nvSpPr>
          <p:cNvPr id="83" name="Google Shape;8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85" name="Google Shape;85;p40"/>
          <p:cNvSpPr txBox="1">
            <a:spLocks noGrp="1"/>
          </p:cNvSpPr>
          <p:nvPr>
            <p:ph type="body" idx="1"/>
          </p:nvPr>
        </p:nvSpPr>
        <p:spPr>
          <a:xfrm>
            <a:off x="838200" y="365125"/>
            <a:ext cx="10515600" cy="53248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Alternative main title (white)">
  <p:cSld name="TITLE_1">
    <p:spTree>
      <p:nvGrpSpPr>
        <p:cNvPr id="1" name="Shape 86"/>
        <p:cNvGrpSpPr/>
        <p:nvPr/>
      </p:nvGrpSpPr>
      <p:grpSpPr>
        <a:xfrm>
          <a:off x="0" y="0"/>
          <a:ext cx="0" cy="0"/>
          <a:chOff x="0" y="0"/>
          <a:chExt cx="0" cy="0"/>
        </a:xfrm>
      </p:grpSpPr>
      <p:sp>
        <p:nvSpPr>
          <p:cNvPr id="87" name="Google Shape;87;p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E94E1D"/>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9" name="Google Shape;89;p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 Title no text">
  <p:cSld name="Title no text">
    <p:spTree>
      <p:nvGrpSpPr>
        <p:cNvPr id="1" name="Shape 91"/>
        <p:cNvGrpSpPr/>
        <p:nvPr/>
      </p:nvGrpSpPr>
      <p:grpSpPr>
        <a:xfrm>
          <a:off x="0" y="0"/>
          <a:ext cx="0" cy="0"/>
          <a:chOff x="0" y="0"/>
          <a:chExt cx="0" cy="0"/>
        </a:xfrm>
      </p:grpSpPr>
      <p:sp>
        <p:nvSpPr>
          <p:cNvPr id="92" name="Google Shape;9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95"/>
        <p:cNvGrpSpPr/>
        <p:nvPr/>
      </p:nvGrpSpPr>
      <p:grpSpPr>
        <a:xfrm>
          <a:off x="0" y="0"/>
          <a:ext cx="0" cy="0"/>
          <a:chOff x="0" y="0"/>
          <a:chExt cx="0" cy="0"/>
        </a:xfrm>
      </p:grpSpPr>
      <p:sp>
        <p:nvSpPr>
          <p:cNvPr id="96" name="Google Shape;96;p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cSld name="BLANK_3">
    <p:spTree>
      <p:nvGrpSpPr>
        <p:cNvPr id="1" name="Shape 99"/>
        <p:cNvGrpSpPr/>
        <p:nvPr/>
      </p:nvGrpSpPr>
      <p:grpSpPr>
        <a:xfrm>
          <a:off x="0" y="0"/>
          <a:ext cx="0" cy="0"/>
          <a:chOff x="0" y="0"/>
          <a:chExt cx="0" cy="0"/>
        </a:xfrm>
      </p:grpSpPr>
      <p:sp>
        <p:nvSpPr>
          <p:cNvPr id="100" name="Google Shape;100;p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 name="Google Shape;102;p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g2e9597edc57_0_6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g2e9597edc57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06"/>
        <p:cNvGrpSpPr/>
        <p:nvPr/>
      </p:nvGrpSpPr>
      <p:grpSpPr>
        <a:xfrm>
          <a:off x="0" y="0"/>
          <a:ext cx="0" cy="0"/>
          <a:chOff x="0" y="0"/>
          <a:chExt cx="0" cy="0"/>
        </a:xfrm>
      </p:grpSpPr>
      <p:sp>
        <p:nvSpPr>
          <p:cNvPr id="107" name="Google Shape;107;g2e9597edc57_0_261"/>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08" name="Google Shape;108;g2e9597edc57_0_26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09" name="Google Shape;109;g2e9597edc57_0_2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itle without subheader">
  <p:cSld name="Title without subheader">
    <p:spTree>
      <p:nvGrpSpPr>
        <p:cNvPr id="1" name="Shape 23"/>
        <p:cNvGrpSpPr/>
        <p:nvPr/>
      </p:nvGrpSpPr>
      <p:grpSpPr>
        <a:xfrm>
          <a:off x="0" y="0"/>
          <a:ext cx="0" cy="0"/>
          <a:chOff x="0" y="0"/>
          <a:chExt cx="0" cy="0"/>
        </a:xfrm>
      </p:grpSpPr>
      <p:sp>
        <p:nvSpPr>
          <p:cNvPr id="24" name="Google Shape;2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5"/>
          <p:cNvSpPr txBox="1">
            <a:spLocks noGrp="1"/>
          </p:cNvSpPr>
          <p:nvPr>
            <p:ph type="sldNum" idx="12"/>
          </p:nvPr>
        </p:nvSpPr>
        <p:spPr>
          <a:xfrm>
            <a:off x="8420100" y="635634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45"/>
          <p:cNvSpPr txBox="1">
            <a:spLocks noGrp="1"/>
          </p:cNvSpPr>
          <p:nvPr>
            <p:ph type="ctrTitle"/>
          </p:nvPr>
        </p:nvSpPr>
        <p:spPr>
          <a:xfrm>
            <a:off x="571500" y="1524000"/>
            <a:ext cx="76581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5"/>
          <p:cNvSpPr txBox="1"/>
          <p:nvPr/>
        </p:nvSpPr>
        <p:spPr>
          <a:xfrm>
            <a:off x="0" y="0"/>
            <a:ext cx="8953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14"/>
        <p:cNvGrpSpPr/>
        <p:nvPr/>
      </p:nvGrpSpPr>
      <p:grpSpPr>
        <a:xfrm>
          <a:off x="0" y="0"/>
          <a:ext cx="0" cy="0"/>
          <a:chOff x="0" y="0"/>
          <a:chExt cx="0" cy="0"/>
        </a:xfrm>
      </p:grpSpPr>
      <p:sp>
        <p:nvSpPr>
          <p:cNvPr id="115" name="Google Shape;115;p34"/>
          <p:cNvSpPr txBox="1">
            <a:spLocks noGrp="1"/>
          </p:cNvSpPr>
          <p:nvPr>
            <p:ph type="title"/>
          </p:nvPr>
        </p:nvSpPr>
        <p:spPr>
          <a:xfrm>
            <a:off x="1117600" y="76200"/>
            <a:ext cx="10160100" cy="1397100"/>
          </a:xfrm>
          <a:prstGeom prst="rect">
            <a:avLst/>
          </a:prstGeom>
          <a:noFill/>
          <a:ln>
            <a:noFill/>
          </a:ln>
        </p:spPr>
        <p:txBody>
          <a:bodyPr spcFirstLastPara="1" wrap="square" lIns="121900" tIns="60925" rIns="121900" bIns="60925" anchor="b" anchorCtr="0">
            <a:normAutofit/>
          </a:bodyPr>
          <a:lstStyle>
            <a:lvl1pPr lvl="0" algn="l">
              <a:lnSpc>
                <a:spcPct val="85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6" name="Google Shape;116;p34"/>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b"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7" name="Google Shape;117;p34"/>
          <p:cNvSpPr txBox="1">
            <a:spLocks noGrp="1"/>
          </p:cNvSpPr>
          <p:nvPr>
            <p:ph type="ftr" idx="11"/>
          </p:nvPr>
        </p:nvSpPr>
        <p:spPr>
          <a:xfrm>
            <a:off x="3454403" y="6587060"/>
            <a:ext cx="5283300" cy="365100"/>
          </a:xfrm>
          <a:prstGeom prst="rect">
            <a:avLst/>
          </a:prstGeom>
          <a:noFill/>
          <a:ln>
            <a:noFill/>
          </a:ln>
        </p:spPr>
        <p:txBody>
          <a:bodyPr spcFirstLastPara="1" wrap="square" lIns="121900" tIns="60925" rIns="121900" bIns="60925" anchor="b"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8"/>
        <p:cNvGrpSpPr/>
        <p:nvPr/>
      </p:nvGrpSpPr>
      <p:grpSpPr>
        <a:xfrm>
          <a:off x="0" y="0"/>
          <a:ext cx="0" cy="0"/>
          <a:chOff x="0" y="0"/>
          <a:chExt cx="0" cy="0"/>
        </a:xfrm>
      </p:grpSpPr>
      <p:sp>
        <p:nvSpPr>
          <p:cNvPr id="119" name="Google Shape;119;p3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20" name="Google Shape;120;p3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21" name="Google Shape;121;p3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p4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24" name="Google Shape;124;p4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5" name="Google Shape;125;p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4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28" name="Google Shape;128;p4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9"/>
        <p:cNvGrpSpPr/>
        <p:nvPr/>
      </p:nvGrpSpPr>
      <p:grpSpPr>
        <a:xfrm>
          <a:off x="0" y="0"/>
          <a:ext cx="0" cy="0"/>
          <a:chOff x="0" y="0"/>
          <a:chExt cx="0" cy="0"/>
        </a:xfrm>
      </p:grpSpPr>
      <p:sp>
        <p:nvSpPr>
          <p:cNvPr id="130" name="Google Shape;130;p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1" name="Google Shape;131;p50"/>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32" name="Google Shape;132;p50"/>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33" name="Google Shape;133;p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6" name="Google Shape;136;p5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7"/>
        <p:cNvGrpSpPr/>
        <p:nvPr/>
      </p:nvGrpSpPr>
      <p:grpSpPr>
        <a:xfrm>
          <a:off x="0" y="0"/>
          <a:ext cx="0" cy="0"/>
          <a:chOff x="0" y="0"/>
          <a:chExt cx="0" cy="0"/>
        </a:xfrm>
      </p:grpSpPr>
      <p:sp>
        <p:nvSpPr>
          <p:cNvPr id="138" name="Google Shape;138;p52"/>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39" name="Google Shape;139;p52"/>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40" name="Google Shape;140;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
        <p:cNvGrpSpPr/>
        <p:nvPr/>
      </p:nvGrpSpPr>
      <p:grpSpPr>
        <a:xfrm>
          <a:off x="0" y="0"/>
          <a:ext cx="0" cy="0"/>
          <a:chOff x="0" y="0"/>
          <a:chExt cx="0" cy="0"/>
        </a:xfrm>
      </p:grpSpPr>
      <p:sp>
        <p:nvSpPr>
          <p:cNvPr id="142" name="Google Shape;142;p53"/>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43" name="Google Shape;143;p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4"/>
        <p:cNvGrpSpPr/>
        <p:nvPr/>
      </p:nvGrpSpPr>
      <p:grpSpPr>
        <a:xfrm>
          <a:off x="0" y="0"/>
          <a:ext cx="0" cy="0"/>
          <a:chOff x="0" y="0"/>
          <a:chExt cx="0" cy="0"/>
        </a:xfrm>
      </p:grpSpPr>
      <p:sp>
        <p:nvSpPr>
          <p:cNvPr id="145" name="Google Shape;145;p5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5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47" name="Google Shape;147;p5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8" name="Google Shape;148;p5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49" name="Google Shape;149;p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0"/>
        <p:cNvGrpSpPr/>
        <p:nvPr/>
      </p:nvGrpSpPr>
      <p:grpSpPr>
        <a:xfrm>
          <a:off x="0" y="0"/>
          <a:ext cx="0" cy="0"/>
          <a:chOff x="0" y="0"/>
          <a:chExt cx="0" cy="0"/>
        </a:xfrm>
      </p:grpSpPr>
      <p:sp>
        <p:nvSpPr>
          <p:cNvPr id="151" name="Google Shape;151;p55"/>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152" name="Google Shape;152;p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Blank heading page">
  <p:cSld name="BLANK_1">
    <p:spTree>
      <p:nvGrpSpPr>
        <p:cNvPr id="1" name="Shape 28"/>
        <p:cNvGrpSpPr/>
        <p:nvPr/>
      </p:nvGrpSpPr>
      <p:grpSpPr>
        <a:xfrm>
          <a:off x="0" y="0"/>
          <a:ext cx="0" cy="0"/>
          <a:chOff x="0" y="0"/>
          <a:chExt cx="0" cy="0"/>
        </a:xfrm>
      </p:grpSpPr>
      <p:sp>
        <p:nvSpPr>
          <p:cNvPr id="29" name="Google Shape;29;p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3"/>
        <p:cNvGrpSpPr/>
        <p:nvPr/>
      </p:nvGrpSpPr>
      <p:grpSpPr>
        <a:xfrm>
          <a:off x="0" y="0"/>
          <a:ext cx="0" cy="0"/>
          <a:chOff x="0" y="0"/>
          <a:chExt cx="0" cy="0"/>
        </a:xfrm>
      </p:grpSpPr>
      <p:sp>
        <p:nvSpPr>
          <p:cNvPr id="154" name="Google Shape;154;p5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55" name="Google Shape;155;p5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56" name="Google Shape;156;p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sp>
        <p:nvSpPr>
          <p:cNvPr id="158" name="Google Shape;158;p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5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1" name="Google Shape;161;p58"/>
          <p:cNvSpPr txBox="1">
            <a:spLocks noGrp="1"/>
          </p:cNvSpPr>
          <p:nvPr>
            <p:ph type="body" idx="1"/>
          </p:nvPr>
        </p:nvSpPr>
        <p:spPr>
          <a:xfrm>
            <a:off x="1066800" y="2103120"/>
            <a:ext cx="10058400" cy="39321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900"/>
              </a:spcBef>
              <a:spcAft>
                <a:spcPts val="0"/>
              </a:spcAft>
              <a:buSzPts val="1900"/>
              <a:buChar char="●"/>
              <a:defRPr/>
            </a:lvl1pPr>
            <a:lvl2pPr marL="914400" lvl="1" indent="-349250" algn="l">
              <a:lnSpc>
                <a:spcPct val="100000"/>
              </a:lnSpc>
              <a:spcBef>
                <a:spcPts val="500"/>
              </a:spcBef>
              <a:spcAft>
                <a:spcPts val="0"/>
              </a:spcAft>
              <a:buSzPts val="1900"/>
              <a:buChar char="○"/>
              <a:defRPr/>
            </a:lvl2pPr>
            <a:lvl3pPr marL="1371600" lvl="2" indent="-349250" algn="l">
              <a:lnSpc>
                <a:spcPct val="100000"/>
              </a:lnSpc>
              <a:spcBef>
                <a:spcPts val="1600"/>
              </a:spcBef>
              <a:spcAft>
                <a:spcPts val="0"/>
              </a:spcAft>
              <a:buSzPts val="1900"/>
              <a:buChar char="■"/>
              <a:defRPr/>
            </a:lvl3pPr>
            <a:lvl4pPr marL="1828800" lvl="3" indent="-349250" algn="l">
              <a:lnSpc>
                <a:spcPct val="100000"/>
              </a:lnSpc>
              <a:spcBef>
                <a:spcPts val="1600"/>
              </a:spcBef>
              <a:spcAft>
                <a:spcPts val="0"/>
              </a:spcAft>
              <a:buSzPts val="1900"/>
              <a:buChar char="●"/>
              <a:defRPr/>
            </a:lvl4pPr>
            <a:lvl5pPr marL="2286000" lvl="4" indent="-349250" algn="l">
              <a:lnSpc>
                <a:spcPct val="100000"/>
              </a:lnSpc>
              <a:spcBef>
                <a:spcPts val="1600"/>
              </a:spcBef>
              <a:spcAft>
                <a:spcPts val="0"/>
              </a:spcAft>
              <a:buSzPts val="1900"/>
              <a:buChar char="○"/>
              <a:defRPr/>
            </a:lvl5pPr>
            <a:lvl6pPr marL="2743200" lvl="5" indent="-349250" algn="l">
              <a:lnSpc>
                <a:spcPct val="100000"/>
              </a:lnSpc>
              <a:spcBef>
                <a:spcPts val="1600"/>
              </a:spcBef>
              <a:spcAft>
                <a:spcPts val="0"/>
              </a:spcAft>
              <a:buSzPts val="1900"/>
              <a:buChar char="■"/>
              <a:defRPr/>
            </a:lvl6pPr>
            <a:lvl7pPr marL="3200400" lvl="6" indent="-349250" algn="l">
              <a:lnSpc>
                <a:spcPct val="100000"/>
              </a:lnSpc>
              <a:spcBef>
                <a:spcPts val="1600"/>
              </a:spcBef>
              <a:spcAft>
                <a:spcPts val="0"/>
              </a:spcAft>
              <a:buSzPts val="1900"/>
              <a:buChar char="●"/>
              <a:defRPr/>
            </a:lvl7pPr>
            <a:lvl8pPr marL="3657600" lvl="7" indent="-349250" algn="l">
              <a:lnSpc>
                <a:spcPct val="100000"/>
              </a:lnSpc>
              <a:spcBef>
                <a:spcPts val="1600"/>
              </a:spcBef>
              <a:spcAft>
                <a:spcPts val="0"/>
              </a:spcAft>
              <a:buSzPts val="1900"/>
              <a:buChar char="○"/>
              <a:defRPr/>
            </a:lvl8pPr>
            <a:lvl9pPr marL="4114800" lvl="8" indent="-349250" algn="l">
              <a:lnSpc>
                <a:spcPct val="100000"/>
              </a:lnSpc>
              <a:spcBef>
                <a:spcPts val="1600"/>
              </a:spcBef>
              <a:spcAft>
                <a:spcPts val="1600"/>
              </a:spcAft>
              <a:buSzPts val="1900"/>
              <a:buChar char="■"/>
              <a:defRPr/>
            </a:lvl9pPr>
          </a:lstStyle>
          <a:p>
            <a:endParaRPr/>
          </a:p>
        </p:txBody>
      </p:sp>
      <p:sp>
        <p:nvSpPr>
          <p:cNvPr id="162" name="Google Shape;162;p58"/>
          <p:cNvSpPr txBox="1">
            <a:spLocks noGrp="1"/>
          </p:cNvSpPr>
          <p:nvPr>
            <p:ph type="dt" idx="10"/>
          </p:nvPr>
        </p:nvSpPr>
        <p:spPr>
          <a:xfrm>
            <a:off x="274320" y="6307672"/>
            <a:ext cx="2743200" cy="2745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63" name="Google Shape;163;p58"/>
          <p:cNvSpPr txBox="1">
            <a:spLocks noGrp="1"/>
          </p:cNvSpPr>
          <p:nvPr>
            <p:ph type="ftr" idx="11"/>
          </p:nvPr>
        </p:nvSpPr>
        <p:spPr>
          <a:xfrm>
            <a:off x="3489960" y="6307672"/>
            <a:ext cx="5212500" cy="2745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64" name="Google Shape;164;p58"/>
          <p:cNvSpPr txBox="1">
            <a:spLocks noGrp="1"/>
          </p:cNvSpPr>
          <p:nvPr>
            <p:ph type="sldNum" idx="12"/>
          </p:nvPr>
        </p:nvSpPr>
        <p:spPr>
          <a:xfrm>
            <a:off x="10469880" y="6307672"/>
            <a:ext cx="1463100" cy="274500"/>
          </a:xfrm>
          <a:prstGeom prst="rect">
            <a:avLst/>
          </a:prstGeom>
          <a:noFill/>
          <a:ln>
            <a:noFill/>
          </a:ln>
        </p:spPr>
        <p:txBody>
          <a:bodyPr spcFirstLastPara="1" wrap="square" lIns="91425" tIns="45700" rIns="91425" bIns="45700" anchor="b"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Title and text">
  <p:cSld name="Title and text">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8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35" name="Google Shape;35;p47"/>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rmAutofit/>
          </a:bodyPr>
          <a:lstStyle>
            <a:lvl1pPr marL="457200" marR="0" lvl="0" indent="-228600" algn="l">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Title and text">
  <p:cSld name="Title and 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94E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
        <p:nvSpPr>
          <p:cNvPr id="44" name="Google Shape;44;p29"/>
          <p:cNvSpPr txBox="1">
            <a:spLocks noGrp="1"/>
          </p:cNvSpPr>
          <p:nvPr>
            <p:ph type="body" idx="1"/>
          </p:nvPr>
        </p:nvSpPr>
        <p:spPr>
          <a:xfrm>
            <a:off x="838200" y="1816389"/>
            <a:ext cx="10515600" cy="387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66666"/>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 Blank">
  <p:cSld name="BLANK_1">
    <p:spTree>
      <p:nvGrpSpPr>
        <p:cNvPr id="1" name="Shape 45"/>
        <p:cNvGrpSpPr/>
        <p:nvPr/>
      </p:nvGrpSpPr>
      <p:grpSpPr>
        <a:xfrm>
          <a:off x="0" y="0"/>
          <a:ext cx="0" cy="0"/>
          <a:chOff x="0" y="0"/>
          <a:chExt cx="0" cy="0"/>
        </a:xfrm>
      </p:grpSpPr>
      <p:sp>
        <p:nvSpPr>
          <p:cNvPr id="46" name="Google Shape;46;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1" name="Google Shape;51;p31"/>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2" name="Google Shape;52;p31"/>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3" name="Google Shape;53;p31"/>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7" name="Google Shape;57;p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1117600" y="76200"/>
            <a:ext cx="10160100" cy="1397100"/>
          </a:xfrm>
          <a:prstGeom prst="rect">
            <a:avLst/>
          </a:prstGeom>
          <a:noFill/>
          <a:ln>
            <a:noFill/>
          </a:ln>
        </p:spPr>
        <p:txBody>
          <a:bodyPr spcFirstLastPara="1" wrap="square" lIns="121900" tIns="60925" rIns="121900" bIns="60925" anchor="b" anchorCtr="0">
            <a:normAutofit/>
          </a:bodyPr>
          <a:lstStyle>
            <a:lvl1pPr lvl="0" algn="l">
              <a:lnSpc>
                <a:spcPct val="85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0" name="Google Shape;60;p36"/>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b"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61" name="Google Shape;61;p36"/>
          <p:cNvSpPr txBox="1">
            <a:spLocks noGrp="1"/>
          </p:cNvSpPr>
          <p:nvPr>
            <p:ph type="ftr" idx="11"/>
          </p:nvPr>
        </p:nvSpPr>
        <p:spPr>
          <a:xfrm>
            <a:off x="3454403" y="6587060"/>
            <a:ext cx="5283300" cy="365100"/>
          </a:xfrm>
          <a:prstGeom prst="rect">
            <a:avLst/>
          </a:prstGeom>
          <a:noFill/>
          <a:ln>
            <a:noFill/>
          </a:ln>
        </p:spPr>
        <p:txBody>
          <a:bodyPr spcFirstLastPara="1" wrap="square" lIns="121900" tIns="60925" rIns="121900" bIns="60925" anchor="b"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pn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6">
            <a:alphaModFix/>
          </a:blip>
          <a:srcRect/>
          <a:stretch/>
        </p:blipFill>
        <p:spPr>
          <a:xfrm>
            <a:off x="0" y="0"/>
            <a:ext cx="12192000" cy="6858000"/>
          </a:xfrm>
          <a:prstGeom prst="rect">
            <a:avLst/>
          </a:prstGeom>
          <a:noFill/>
          <a:ln>
            <a:noFill/>
          </a:ln>
        </p:spPr>
      </p:pic>
      <p:sp>
        <p:nvSpPr>
          <p:cNvPr id="11" name="Google Shape;11;p26"/>
          <p:cNvSpPr/>
          <p:nvPr/>
        </p:nvSpPr>
        <p:spPr>
          <a:xfrm>
            <a:off x="0" y="5871029"/>
            <a:ext cx="12192000" cy="9869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 name="Google Shape;17;p26"/>
          <p:cNvPicPr preferRelativeResize="0"/>
          <p:nvPr/>
        </p:nvPicPr>
        <p:blipFill rotWithShape="1">
          <a:blip r:embed="rId7">
            <a:alphaModFix/>
          </a:blip>
          <a:srcRect/>
          <a:stretch/>
        </p:blipFill>
        <p:spPr>
          <a:xfrm>
            <a:off x="664414" y="6039932"/>
            <a:ext cx="1485137" cy="6677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cxnSp>
        <p:nvCxnSpPr>
          <p:cNvPr id="37" name="Google Shape;37;p28"/>
          <p:cNvCxnSpPr/>
          <p:nvPr/>
        </p:nvCxnSpPr>
        <p:spPr>
          <a:xfrm>
            <a:off x="0" y="5862065"/>
            <a:ext cx="12192000" cy="0"/>
          </a:xfrm>
          <a:prstGeom prst="straightConnector1">
            <a:avLst/>
          </a:prstGeom>
          <a:noFill/>
          <a:ln w="9525" cap="flat" cmpd="sng">
            <a:solidFill>
              <a:srgbClr val="E94E1D"/>
            </a:solidFill>
            <a:prstDash val="solid"/>
            <a:miter lim="800000"/>
            <a:headEnd type="none" w="sm" len="sm"/>
            <a:tailEnd type="none" w="sm" len="sm"/>
          </a:ln>
        </p:spPr>
      </p:cxnSp>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E94E1D"/>
              </a:buClr>
              <a:buSzPts val="4400"/>
              <a:buFont typeface="Arial"/>
              <a:buNone/>
              <a:defRPr sz="4400" b="1" i="0" u="none" strike="noStrike" cap="none">
                <a:solidFill>
                  <a:srgbClr val="E94E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9" name="Google Shape;39;p28"/>
          <p:cNvPicPr preferRelativeResize="0"/>
          <p:nvPr/>
        </p:nvPicPr>
        <p:blipFill rotWithShape="1">
          <a:blip r:embed="rId17">
            <a:alphaModFix/>
          </a:blip>
          <a:srcRect/>
          <a:stretch/>
        </p:blipFill>
        <p:spPr>
          <a:xfrm>
            <a:off x="664414" y="6039932"/>
            <a:ext cx="1485137" cy="6677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0"/>
        <p:cNvGrpSpPr/>
        <p:nvPr/>
      </p:nvGrpSpPr>
      <p:grpSpPr>
        <a:xfrm>
          <a:off x="0" y="0"/>
          <a:ext cx="0" cy="0"/>
          <a:chOff x="0" y="0"/>
          <a:chExt cx="0" cy="0"/>
        </a:xfrm>
      </p:grpSpPr>
      <p:sp>
        <p:nvSpPr>
          <p:cNvPr id="111" name="Google Shape;111;p3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2" name="Google Shape;112;p3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13" name="Google Shape;113;p3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
          <p:cNvSpPr txBox="1">
            <a:spLocks noGrp="1"/>
          </p:cNvSpPr>
          <p:nvPr>
            <p:ph type="ctrTitle"/>
          </p:nvPr>
        </p:nvSpPr>
        <p:spPr>
          <a:xfrm>
            <a:off x="0" y="0"/>
            <a:ext cx="12323400" cy="1116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Arial"/>
              <a:buNone/>
            </a:pPr>
            <a:r>
              <a:rPr lang="en-GB"/>
              <a:t>  Hampshire Research School</a:t>
            </a:r>
            <a:endParaRPr/>
          </a:p>
        </p:txBody>
      </p:sp>
      <p:pic>
        <p:nvPicPr>
          <p:cNvPr id="170" name="Google Shape;170;p1"/>
          <p:cNvPicPr preferRelativeResize="0"/>
          <p:nvPr/>
        </p:nvPicPr>
        <p:blipFill rotWithShape="1">
          <a:blip r:embed="rId3">
            <a:alphaModFix/>
          </a:blip>
          <a:srcRect/>
          <a:stretch/>
        </p:blipFill>
        <p:spPr>
          <a:xfrm>
            <a:off x="9887625" y="5936949"/>
            <a:ext cx="2054774" cy="921050"/>
          </a:xfrm>
          <a:prstGeom prst="rect">
            <a:avLst/>
          </a:prstGeom>
          <a:noFill/>
          <a:ln>
            <a:noFill/>
          </a:ln>
        </p:spPr>
      </p:pic>
      <p:pic>
        <p:nvPicPr>
          <p:cNvPr id="171" name="Google Shape;171;p1"/>
          <p:cNvPicPr preferRelativeResize="0"/>
          <p:nvPr/>
        </p:nvPicPr>
        <p:blipFill rotWithShape="1">
          <a:blip r:embed="rId4">
            <a:alphaModFix/>
          </a:blip>
          <a:srcRect/>
          <a:stretch/>
        </p:blipFill>
        <p:spPr>
          <a:xfrm>
            <a:off x="730475" y="1531750"/>
            <a:ext cx="6534800" cy="3728474"/>
          </a:xfrm>
          <a:prstGeom prst="rect">
            <a:avLst/>
          </a:prstGeom>
          <a:noFill/>
          <a:ln>
            <a:noFill/>
          </a:ln>
        </p:spPr>
      </p:pic>
      <p:pic>
        <p:nvPicPr>
          <p:cNvPr id="172" name="Google Shape;172;p1"/>
          <p:cNvPicPr preferRelativeResize="0"/>
          <p:nvPr/>
        </p:nvPicPr>
        <p:blipFill rotWithShape="1">
          <a:blip r:embed="rId5">
            <a:alphaModFix/>
          </a:blip>
          <a:srcRect/>
          <a:stretch/>
        </p:blipFill>
        <p:spPr>
          <a:xfrm>
            <a:off x="7370873" y="1468625"/>
            <a:ext cx="3919202" cy="3791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e9597edc57_0_127"/>
          <p:cNvSpPr txBox="1">
            <a:spLocks noGrp="1"/>
          </p:cNvSpPr>
          <p:nvPr>
            <p:ph type="title"/>
          </p:nvPr>
        </p:nvSpPr>
        <p:spPr>
          <a:xfrm>
            <a:off x="257633" y="2276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How do we increase motivation?</a:t>
            </a:r>
            <a:endParaRPr/>
          </a:p>
        </p:txBody>
      </p:sp>
      <p:sp>
        <p:nvSpPr>
          <p:cNvPr id="242" name="Google Shape;242;g2e9597edc57_0_127"/>
          <p:cNvSpPr txBox="1">
            <a:spLocks noGrp="1"/>
          </p:cNvSpPr>
          <p:nvPr>
            <p:ph type="body" idx="1"/>
          </p:nvPr>
        </p:nvSpPr>
        <p:spPr>
          <a:xfrm>
            <a:off x="785633" y="1553225"/>
            <a:ext cx="10515600" cy="4351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sz="3600">
                <a:solidFill>
                  <a:schemeClr val="dk1"/>
                </a:solidFill>
              </a:rPr>
              <a:t>Elicit curiosity</a:t>
            </a:r>
            <a:endParaRPr sz="3600">
              <a:solidFill>
                <a:schemeClr val="dk1"/>
              </a:solidFill>
            </a:endParaRPr>
          </a:p>
          <a:p>
            <a:pPr marL="0" lvl="0" indent="0" algn="l" rtl="0">
              <a:spcBef>
                <a:spcPts val="360"/>
              </a:spcBef>
              <a:spcAft>
                <a:spcPts val="0"/>
              </a:spcAft>
              <a:buNone/>
            </a:pPr>
            <a:r>
              <a:rPr lang="en-GB" sz="3600">
                <a:solidFill>
                  <a:schemeClr val="dk1"/>
                </a:solidFill>
              </a:rPr>
              <a:t>Provide opportunity for safe exploration</a:t>
            </a:r>
            <a:endParaRPr sz="3600">
              <a:solidFill>
                <a:schemeClr val="dk1"/>
              </a:solidFill>
            </a:endParaRPr>
          </a:p>
          <a:p>
            <a:pPr marL="0" lvl="0" indent="0" algn="l" rtl="0">
              <a:spcBef>
                <a:spcPts val="360"/>
              </a:spcBef>
              <a:spcAft>
                <a:spcPts val="0"/>
              </a:spcAft>
              <a:buNone/>
            </a:pPr>
            <a:r>
              <a:rPr lang="en-GB" sz="3600">
                <a:solidFill>
                  <a:schemeClr val="dk1"/>
                </a:solidFill>
              </a:rPr>
              <a:t>Increase social interactions</a:t>
            </a:r>
            <a:endParaRPr sz="3600">
              <a:solidFill>
                <a:schemeClr val="dk1"/>
              </a:solidFill>
            </a:endParaRPr>
          </a:p>
          <a:p>
            <a:pPr marL="0" lvl="0" indent="0" algn="l" rtl="0">
              <a:spcBef>
                <a:spcPts val="360"/>
              </a:spcBef>
              <a:spcAft>
                <a:spcPts val="0"/>
              </a:spcAft>
              <a:buNone/>
            </a:pPr>
            <a:r>
              <a:rPr lang="en-GB" sz="3600">
                <a:solidFill>
                  <a:schemeClr val="dk1"/>
                </a:solidFill>
              </a:rPr>
              <a:t>Provide right level of challenge</a:t>
            </a:r>
            <a:endParaRPr sz="3600">
              <a:solidFill>
                <a:schemeClr val="dk1"/>
              </a:solidFill>
            </a:endParaRPr>
          </a:p>
          <a:p>
            <a:pPr marL="0" lvl="0" indent="0" algn="l" rtl="0">
              <a:spcBef>
                <a:spcPts val="360"/>
              </a:spcBef>
              <a:spcAft>
                <a:spcPts val="0"/>
              </a:spcAft>
              <a:buNone/>
            </a:pPr>
            <a:r>
              <a:rPr lang="en-GB" sz="3600">
                <a:solidFill>
                  <a:schemeClr val="dk1"/>
                </a:solidFill>
              </a:rPr>
              <a:t>Praise the process rather than the outcome</a:t>
            </a:r>
            <a:endParaRPr sz="3600">
              <a:solidFill>
                <a:schemeClr val="dk1"/>
              </a:solidFill>
            </a:endParaRPr>
          </a:p>
          <a:p>
            <a:pPr marL="0" lvl="0" indent="0" algn="l" rtl="0">
              <a:spcBef>
                <a:spcPts val="360"/>
              </a:spcBef>
              <a:spcAft>
                <a:spcPts val="0"/>
              </a:spcAft>
              <a:buNone/>
            </a:pPr>
            <a:endParaRPr sz="2800">
              <a:solidFill>
                <a:schemeClr val="dk1"/>
              </a:solidFill>
            </a:endParaRPr>
          </a:p>
          <a:p>
            <a:pPr marL="0" lvl="0" indent="0" algn="r" rtl="0">
              <a:spcBef>
                <a:spcPts val="360"/>
              </a:spcBef>
              <a:spcAft>
                <a:spcPts val="0"/>
              </a:spcAft>
              <a:buClr>
                <a:schemeClr val="dk1"/>
              </a:buClr>
              <a:buSzPts val="1500"/>
              <a:buFont typeface="Arial"/>
              <a:buNone/>
            </a:pPr>
            <a:r>
              <a:rPr lang="en-GB" sz="2800">
                <a:solidFill>
                  <a:schemeClr val="dk1"/>
                </a:solidFill>
              </a:rPr>
              <a:t>Harvard University</a:t>
            </a:r>
            <a:endParaRPr sz="28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e9597edc57_0_187"/>
          <p:cNvSpPr txBox="1">
            <a:spLocks noGrp="1"/>
          </p:cNvSpPr>
          <p:nvPr>
            <p:ph type="title"/>
          </p:nvPr>
        </p:nvSpPr>
        <p:spPr>
          <a:xfrm>
            <a:off x="257633" y="2276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How do we increase motivation?</a:t>
            </a:r>
            <a:endParaRPr/>
          </a:p>
        </p:txBody>
      </p:sp>
      <p:sp>
        <p:nvSpPr>
          <p:cNvPr id="248" name="Google Shape;248;g2e9597edc57_0_187"/>
          <p:cNvSpPr txBox="1">
            <a:spLocks noGrp="1"/>
          </p:cNvSpPr>
          <p:nvPr>
            <p:ph type="body" idx="1"/>
          </p:nvPr>
        </p:nvSpPr>
        <p:spPr>
          <a:xfrm>
            <a:off x="785633" y="1553225"/>
            <a:ext cx="10515600" cy="4351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sz="3600">
                <a:solidFill>
                  <a:schemeClr val="dk1"/>
                </a:solidFill>
              </a:rPr>
              <a:t>Elicit curiosity</a:t>
            </a:r>
            <a:endParaRPr sz="3600">
              <a:solidFill>
                <a:schemeClr val="dk1"/>
              </a:solidFill>
            </a:endParaRPr>
          </a:p>
          <a:p>
            <a:pPr marL="0" lvl="0" indent="0" algn="l" rtl="0">
              <a:spcBef>
                <a:spcPts val="360"/>
              </a:spcBef>
              <a:spcAft>
                <a:spcPts val="0"/>
              </a:spcAft>
              <a:buNone/>
            </a:pPr>
            <a:endParaRPr sz="3600">
              <a:solidFill>
                <a:schemeClr val="dk1"/>
              </a:solidFill>
            </a:endParaRPr>
          </a:p>
          <a:p>
            <a:pPr marL="0" lvl="0" indent="0" algn="l" rtl="0">
              <a:spcBef>
                <a:spcPts val="360"/>
              </a:spcBef>
              <a:spcAft>
                <a:spcPts val="0"/>
              </a:spcAft>
              <a:buNone/>
            </a:pPr>
            <a:endParaRPr sz="2800">
              <a:solidFill>
                <a:schemeClr val="dk1"/>
              </a:solidFill>
            </a:endParaRPr>
          </a:p>
          <a:p>
            <a:pPr marL="0" lvl="0" indent="0" algn="r" rtl="0">
              <a:spcBef>
                <a:spcPts val="360"/>
              </a:spcBef>
              <a:spcAft>
                <a:spcPts val="0"/>
              </a:spcAft>
              <a:buClr>
                <a:schemeClr val="dk1"/>
              </a:buClr>
              <a:buSzPts val="1500"/>
              <a:buFont typeface="Arial"/>
              <a:buNone/>
            </a:pPr>
            <a:endParaRPr sz="2800">
              <a:solidFill>
                <a:schemeClr val="dk1"/>
              </a:solidFill>
            </a:endParaRPr>
          </a:p>
        </p:txBody>
      </p:sp>
      <p:pic>
        <p:nvPicPr>
          <p:cNvPr id="249" name="Google Shape;249;g2e9597edc57_0_187"/>
          <p:cNvPicPr preferRelativeResize="0"/>
          <p:nvPr/>
        </p:nvPicPr>
        <p:blipFill>
          <a:blip r:embed="rId3">
            <a:alphaModFix/>
          </a:blip>
          <a:stretch>
            <a:fillRect/>
          </a:stretch>
        </p:blipFill>
        <p:spPr>
          <a:xfrm>
            <a:off x="785625" y="2416478"/>
            <a:ext cx="5435524" cy="3264449"/>
          </a:xfrm>
          <a:prstGeom prst="rect">
            <a:avLst/>
          </a:prstGeom>
          <a:noFill/>
          <a:ln w="9525" cap="flat" cmpd="sng">
            <a:solidFill>
              <a:srgbClr val="000000"/>
            </a:solidFill>
            <a:prstDash val="solid"/>
            <a:round/>
            <a:headEnd type="none" w="sm" len="sm"/>
            <a:tailEnd type="none" w="sm" len="sm"/>
          </a:ln>
        </p:spPr>
      </p:pic>
      <p:pic>
        <p:nvPicPr>
          <p:cNvPr id="250" name="Google Shape;250;g2e9597edc57_0_187"/>
          <p:cNvPicPr preferRelativeResize="0"/>
          <p:nvPr/>
        </p:nvPicPr>
        <p:blipFill>
          <a:blip r:embed="rId4">
            <a:alphaModFix/>
          </a:blip>
          <a:stretch>
            <a:fillRect/>
          </a:stretch>
        </p:blipFill>
        <p:spPr>
          <a:xfrm>
            <a:off x="6325550" y="2416475"/>
            <a:ext cx="5776377" cy="3264451"/>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e9597edc57_0_192"/>
          <p:cNvSpPr txBox="1">
            <a:spLocks noGrp="1"/>
          </p:cNvSpPr>
          <p:nvPr>
            <p:ph type="title"/>
          </p:nvPr>
        </p:nvSpPr>
        <p:spPr>
          <a:xfrm>
            <a:off x="257633" y="2276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How do we increase motivation?</a:t>
            </a:r>
            <a:endParaRPr/>
          </a:p>
        </p:txBody>
      </p:sp>
      <p:sp>
        <p:nvSpPr>
          <p:cNvPr id="256" name="Google Shape;256;g2e9597edc57_0_192"/>
          <p:cNvSpPr txBox="1">
            <a:spLocks noGrp="1"/>
          </p:cNvSpPr>
          <p:nvPr>
            <p:ph type="body" idx="1"/>
          </p:nvPr>
        </p:nvSpPr>
        <p:spPr>
          <a:xfrm>
            <a:off x="785633" y="1553225"/>
            <a:ext cx="10515600" cy="4351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sz="3600">
                <a:solidFill>
                  <a:schemeClr val="dk1"/>
                </a:solidFill>
              </a:rPr>
              <a:t>Provide opportunity for safe exploration</a:t>
            </a:r>
            <a:endParaRPr sz="3600">
              <a:solidFill>
                <a:schemeClr val="dk1"/>
              </a:solidFill>
            </a:endParaRPr>
          </a:p>
          <a:p>
            <a:pPr marL="0" lvl="0" indent="0" algn="l" rtl="0">
              <a:spcBef>
                <a:spcPts val="360"/>
              </a:spcBef>
              <a:spcAft>
                <a:spcPts val="0"/>
              </a:spcAft>
              <a:buNone/>
            </a:pPr>
            <a:r>
              <a:rPr lang="en-GB" sz="3600">
                <a:solidFill>
                  <a:schemeClr val="dk1"/>
                </a:solidFill>
              </a:rPr>
              <a:t>Increase social interactions</a:t>
            </a:r>
            <a:endParaRPr sz="3600">
              <a:solidFill>
                <a:schemeClr val="dk1"/>
              </a:solidFill>
            </a:endParaRPr>
          </a:p>
          <a:p>
            <a:pPr marL="0" lvl="0" indent="0" algn="l" rtl="0">
              <a:spcBef>
                <a:spcPts val="360"/>
              </a:spcBef>
              <a:spcAft>
                <a:spcPts val="0"/>
              </a:spcAft>
              <a:buNone/>
            </a:pPr>
            <a:endParaRPr sz="3600">
              <a:solidFill>
                <a:schemeClr val="dk1"/>
              </a:solidFill>
            </a:endParaRPr>
          </a:p>
          <a:p>
            <a:pPr marL="0" lvl="0" indent="0" algn="l" rtl="0">
              <a:spcBef>
                <a:spcPts val="360"/>
              </a:spcBef>
              <a:spcAft>
                <a:spcPts val="0"/>
              </a:spcAft>
              <a:buNone/>
            </a:pPr>
            <a:endParaRPr sz="2800">
              <a:solidFill>
                <a:schemeClr val="dk1"/>
              </a:solidFill>
            </a:endParaRPr>
          </a:p>
          <a:p>
            <a:pPr marL="0" lvl="0" indent="0" algn="r" rtl="0">
              <a:spcBef>
                <a:spcPts val="360"/>
              </a:spcBef>
              <a:spcAft>
                <a:spcPts val="0"/>
              </a:spcAft>
              <a:buClr>
                <a:schemeClr val="dk1"/>
              </a:buClr>
              <a:buSzPts val="1500"/>
              <a:buFont typeface="Arial"/>
              <a:buNone/>
            </a:pPr>
            <a:endParaRPr sz="2800">
              <a:solidFill>
                <a:schemeClr val="dk1"/>
              </a:solidFill>
            </a:endParaRPr>
          </a:p>
        </p:txBody>
      </p:sp>
      <p:pic>
        <p:nvPicPr>
          <p:cNvPr id="257" name="Google Shape;257;g2e9597edc57_0_192"/>
          <p:cNvPicPr preferRelativeResize="0"/>
          <p:nvPr/>
        </p:nvPicPr>
        <p:blipFill>
          <a:blip r:embed="rId3">
            <a:alphaModFix/>
          </a:blip>
          <a:stretch>
            <a:fillRect/>
          </a:stretch>
        </p:blipFill>
        <p:spPr>
          <a:xfrm>
            <a:off x="619950" y="2905250"/>
            <a:ext cx="5362250" cy="2877625"/>
          </a:xfrm>
          <a:prstGeom prst="rect">
            <a:avLst/>
          </a:prstGeom>
          <a:noFill/>
          <a:ln w="9525" cap="flat" cmpd="sng">
            <a:solidFill>
              <a:srgbClr val="000000"/>
            </a:solidFill>
            <a:prstDash val="solid"/>
            <a:round/>
            <a:headEnd type="none" w="sm" len="sm"/>
            <a:tailEnd type="none" w="sm" len="sm"/>
          </a:ln>
        </p:spPr>
      </p:pic>
      <p:pic>
        <p:nvPicPr>
          <p:cNvPr id="258" name="Google Shape;258;g2e9597edc57_0_192"/>
          <p:cNvPicPr preferRelativeResize="0"/>
          <p:nvPr/>
        </p:nvPicPr>
        <p:blipFill>
          <a:blip r:embed="rId4">
            <a:alphaModFix/>
          </a:blip>
          <a:stretch>
            <a:fillRect/>
          </a:stretch>
        </p:blipFill>
        <p:spPr>
          <a:xfrm>
            <a:off x="6199625" y="2905250"/>
            <a:ext cx="5101602" cy="2877626"/>
          </a:xfrm>
          <a:prstGeom prst="rect">
            <a:avLst/>
          </a:prstGeom>
          <a:noFill/>
          <a:ln w="9525" cap="flat" cmpd="sng">
            <a:solidFill>
              <a:srgbClr val="000000"/>
            </a:solidFill>
            <a:prstDash val="solid"/>
            <a:round/>
            <a:headEnd type="none" w="sm" len="sm"/>
            <a:tailEnd type="none" w="sm" len="sm"/>
          </a:ln>
        </p:spPr>
      </p:pic>
      <p:pic>
        <p:nvPicPr>
          <p:cNvPr id="259" name="Google Shape;259;g2e9597edc57_0_192"/>
          <p:cNvPicPr preferRelativeResize="0"/>
          <p:nvPr/>
        </p:nvPicPr>
        <p:blipFill>
          <a:blip r:embed="rId5">
            <a:alphaModFix/>
          </a:blip>
          <a:stretch>
            <a:fillRect/>
          </a:stretch>
        </p:blipFill>
        <p:spPr>
          <a:xfrm>
            <a:off x="10094975" y="131325"/>
            <a:ext cx="1970675" cy="3148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e9597edc57_0_197"/>
          <p:cNvSpPr txBox="1">
            <a:spLocks noGrp="1"/>
          </p:cNvSpPr>
          <p:nvPr>
            <p:ph type="title"/>
          </p:nvPr>
        </p:nvSpPr>
        <p:spPr>
          <a:xfrm>
            <a:off x="257633" y="2276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How do we increase motivation?</a:t>
            </a:r>
            <a:endParaRPr/>
          </a:p>
        </p:txBody>
      </p:sp>
      <p:sp>
        <p:nvSpPr>
          <p:cNvPr id="265" name="Google Shape;265;g2e9597edc57_0_197"/>
          <p:cNvSpPr txBox="1">
            <a:spLocks noGrp="1"/>
          </p:cNvSpPr>
          <p:nvPr>
            <p:ph type="body" idx="1"/>
          </p:nvPr>
        </p:nvSpPr>
        <p:spPr>
          <a:xfrm>
            <a:off x="6682950" y="1868550"/>
            <a:ext cx="5180100" cy="3783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200">
                <a:solidFill>
                  <a:schemeClr val="dk1"/>
                </a:solidFill>
              </a:rPr>
              <a:t>“Reading teaching which is based on rich and challenging texts being read aloud by the teacher is especially valuable for pupils that struggle. They have access to texts at the level that some can read independently, so they encounter the same ideas and language that he already meets.”</a:t>
            </a:r>
            <a:endParaRPr sz="22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sz="2200">
                <a:solidFill>
                  <a:schemeClr val="dk1"/>
                </a:solidFill>
              </a:rPr>
              <a:t>Reading Framework 2023</a:t>
            </a:r>
            <a:r>
              <a:rPr lang="en-GB" sz="1800">
                <a:solidFill>
                  <a:schemeClr val="dk1"/>
                </a:solidFill>
              </a:rPr>
              <a:t> </a:t>
            </a:r>
            <a:endParaRPr/>
          </a:p>
        </p:txBody>
      </p:sp>
      <p:pic>
        <p:nvPicPr>
          <p:cNvPr id="266" name="Google Shape;266;g2e9597edc57_0_197"/>
          <p:cNvPicPr preferRelativeResize="0"/>
          <p:nvPr/>
        </p:nvPicPr>
        <p:blipFill>
          <a:blip r:embed="rId3">
            <a:alphaModFix/>
          </a:blip>
          <a:stretch>
            <a:fillRect/>
          </a:stretch>
        </p:blipFill>
        <p:spPr>
          <a:xfrm>
            <a:off x="343850" y="2371399"/>
            <a:ext cx="5775950" cy="3213875"/>
          </a:xfrm>
          <a:prstGeom prst="rect">
            <a:avLst/>
          </a:prstGeom>
          <a:noFill/>
          <a:ln w="9525" cap="flat" cmpd="sng">
            <a:solidFill>
              <a:srgbClr val="000000"/>
            </a:solidFill>
            <a:prstDash val="solid"/>
            <a:round/>
            <a:headEnd type="none" w="sm" len="sm"/>
            <a:tailEnd type="none" w="sm" len="sm"/>
          </a:ln>
        </p:spPr>
      </p:pic>
      <p:sp>
        <p:nvSpPr>
          <p:cNvPr id="267" name="Google Shape;267;g2e9597edc57_0_197"/>
          <p:cNvSpPr txBox="1"/>
          <p:nvPr/>
        </p:nvSpPr>
        <p:spPr>
          <a:xfrm>
            <a:off x="135150" y="1362600"/>
            <a:ext cx="6547800" cy="7389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GB" sz="3600">
                <a:solidFill>
                  <a:schemeClr val="dk1"/>
                </a:solidFill>
              </a:rPr>
              <a:t>Provide right level of challenge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8"/>
          <p:cNvSpPr txBox="1">
            <a:spLocks noGrp="1"/>
          </p:cNvSpPr>
          <p:nvPr>
            <p:ph type="title"/>
          </p:nvPr>
        </p:nvSpPr>
        <p:spPr>
          <a:xfrm>
            <a:off x="415600" y="145467"/>
            <a:ext cx="11360700" cy="763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52777"/>
              <a:buNone/>
            </a:pPr>
            <a:r>
              <a:rPr lang="en-GB" sz="3200">
                <a:solidFill>
                  <a:srgbClr val="263238"/>
                </a:solidFill>
                <a:highlight>
                  <a:srgbClr val="FFFFFF"/>
                </a:highlight>
                <a:latin typeface="Roboto"/>
                <a:ea typeface="Roboto"/>
                <a:cs typeface="Roboto"/>
                <a:sym typeface="Roboto"/>
              </a:rPr>
              <a:t>What are reading comprehension strategies and how do they work?</a:t>
            </a:r>
            <a:endParaRPr sz="4900"/>
          </a:p>
        </p:txBody>
      </p:sp>
      <p:pic>
        <p:nvPicPr>
          <p:cNvPr id="273" name="Google Shape;273;p8"/>
          <p:cNvPicPr preferRelativeResize="0"/>
          <p:nvPr/>
        </p:nvPicPr>
        <p:blipFill rotWithShape="1">
          <a:blip r:embed="rId3">
            <a:alphaModFix/>
          </a:blip>
          <a:srcRect/>
          <a:stretch/>
        </p:blipFill>
        <p:spPr>
          <a:xfrm>
            <a:off x="2322907" y="908967"/>
            <a:ext cx="8148033" cy="5866566"/>
          </a:xfrm>
          <a:prstGeom prst="rect">
            <a:avLst/>
          </a:prstGeom>
          <a:noFill/>
          <a:ln>
            <a:noFill/>
          </a:ln>
        </p:spPr>
      </p:pic>
      <p:pic>
        <p:nvPicPr>
          <p:cNvPr id="274" name="Google Shape;274;p8"/>
          <p:cNvPicPr preferRelativeResize="0"/>
          <p:nvPr/>
        </p:nvPicPr>
        <p:blipFill rotWithShape="1">
          <a:blip r:embed="rId4">
            <a:alphaModFix/>
          </a:blip>
          <a:srcRect/>
          <a:stretch/>
        </p:blipFill>
        <p:spPr>
          <a:xfrm>
            <a:off x="10242419" y="5936950"/>
            <a:ext cx="1870781" cy="838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9"/>
          <p:cNvSpPr txBox="1">
            <a:spLocks noGrp="1"/>
          </p:cNvSpPr>
          <p:nvPr>
            <p:ph type="title"/>
          </p:nvPr>
        </p:nvSpPr>
        <p:spPr>
          <a:xfrm>
            <a:off x="41413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b="1">
                <a:solidFill>
                  <a:srgbClr val="000000"/>
                </a:solidFill>
              </a:rPr>
              <a:t>Portrait of a strategic reader</a:t>
            </a:r>
            <a:endParaRPr/>
          </a:p>
        </p:txBody>
      </p:sp>
      <p:sp>
        <p:nvSpPr>
          <p:cNvPr id="283" name="Google Shape;283;p9"/>
          <p:cNvSpPr txBox="1">
            <a:spLocks noGrp="1"/>
          </p:cNvSpPr>
          <p:nvPr>
            <p:ph type="body" idx="1"/>
          </p:nvPr>
        </p:nvSpPr>
        <p:spPr>
          <a:xfrm>
            <a:off x="3543313" y="1136894"/>
            <a:ext cx="8130300" cy="55413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SzPts val="1800"/>
              <a:buNone/>
            </a:pPr>
            <a:r>
              <a:rPr lang="en-GB" sz="2400" b="1">
                <a:solidFill>
                  <a:srgbClr val="000000"/>
                </a:solidFill>
              </a:rPr>
              <a:t>Before reading…</a:t>
            </a:r>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Asks questions about the text</a:t>
            </a:r>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Activates prior knowledge</a:t>
            </a:r>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Makes predictions</a:t>
            </a:r>
            <a:endParaRPr sz="2400" b="1">
              <a:solidFill>
                <a:srgbClr val="000000"/>
              </a:solidFill>
            </a:endParaRPr>
          </a:p>
          <a:p>
            <a:pPr marL="0" lvl="0" indent="0" algn="l" rtl="0">
              <a:lnSpc>
                <a:spcPct val="90000"/>
              </a:lnSpc>
              <a:spcBef>
                <a:spcPts val="0"/>
              </a:spcBef>
              <a:spcAft>
                <a:spcPts val="0"/>
              </a:spcAft>
              <a:buSzPts val="1800"/>
              <a:buNone/>
            </a:pPr>
            <a:r>
              <a:rPr lang="en-GB" sz="2400" b="1">
                <a:solidFill>
                  <a:srgbClr val="000000"/>
                </a:solidFill>
              </a:rPr>
              <a:t>During reading…</a:t>
            </a:r>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Monitors understanding</a:t>
            </a:r>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Makes connections within and beyond the text</a:t>
            </a:r>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Makes mental models of the text</a:t>
            </a:r>
            <a:endParaRPr/>
          </a:p>
          <a:p>
            <a:pPr marL="0" lvl="0" indent="0" algn="l" rtl="0">
              <a:lnSpc>
                <a:spcPct val="90000"/>
              </a:lnSpc>
              <a:spcBef>
                <a:spcPts val="0"/>
              </a:spcBef>
              <a:spcAft>
                <a:spcPts val="0"/>
              </a:spcAft>
              <a:buSzPts val="1800"/>
              <a:buNone/>
            </a:pPr>
            <a:endParaRPr sz="2400">
              <a:solidFill>
                <a:srgbClr val="000000"/>
              </a:solidFill>
            </a:endParaRPr>
          </a:p>
          <a:p>
            <a:pPr marL="342900" lvl="0" indent="-342900" algn="l" rtl="0">
              <a:lnSpc>
                <a:spcPct val="90000"/>
              </a:lnSpc>
              <a:spcBef>
                <a:spcPts val="0"/>
              </a:spcBef>
              <a:spcAft>
                <a:spcPts val="0"/>
              </a:spcAft>
              <a:buSzPts val="1800"/>
              <a:buFont typeface="Arial"/>
              <a:buChar char="•"/>
            </a:pPr>
            <a:r>
              <a:rPr lang="en-GB" sz="2400">
                <a:solidFill>
                  <a:srgbClr val="000000"/>
                </a:solidFill>
              </a:rPr>
              <a:t>Updates and makes new predictions</a:t>
            </a:r>
            <a:endParaRPr sz="2400" b="1">
              <a:solidFill>
                <a:srgbClr val="000000"/>
              </a:solidFill>
            </a:endParaRPr>
          </a:p>
          <a:p>
            <a:pPr marL="0" lvl="0" indent="0" algn="l" rtl="0">
              <a:lnSpc>
                <a:spcPct val="100000"/>
              </a:lnSpc>
              <a:spcBef>
                <a:spcPts val="0"/>
              </a:spcBef>
              <a:spcAft>
                <a:spcPts val="0"/>
              </a:spcAft>
              <a:buClr>
                <a:srgbClr val="000000"/>
              </a:buClr>
              <a:buSzPts val="2400"/>
              <a:buNone/>
            </a:pPr>
            <a:r>
              <a:rPr lang="en-GB" sz="2400" b="1">
                <a:solidFill>
                  <a:srgbClr val="000000"/>
                </a:solidFill>
              </a:rPr>
              <a:t>After reading…</a:t>
            </a:r>
            <a:endParaRPr/>
          </a:p>
          <a:p>
            <a:pPr marL="457200" lvl="0" indent="-457200" algn="l" rtl="0">
              <a:lnSpc>
                <a:spcPct val="100000"/>
              </a:lnSpc>
              <a:spcBef>
                <a:spcPts val="0"/>
              </a:spcBef>
              <a:spcAft>
                <a:spcPts val="0"/>
              </a:spcAft>
              <a:buClr>
                <a:srgbClr val="000000"/>
              </a:buClr>
              <a:buSzPts val="2400"/>
              <a:buFont typeface="Arial"/>
              <a:buChar char="•"/>
            </a:pPr>
            <a:r>
              <a:rPr lang="en-GB" sz="2400">
                <a:solidFill>
                  <a:srgbClr val="000000"/>
                </a:solidFill>
              </a:rPr>
              <a:t>Clarifies understanding of the text</a:t>
            </a:r>
            <a:endParaRPr/>
          </a:p>
          <a:p>
            <a:pPr marL="457200" lvl="0" indent="-457200" algn="l" rtl="0">
              <a:lnSpc>
                <a:spcPct val="100000"/>
              </a:lnSpc>
              <a:spcBef>
                <a:spcPts val="0"/>
              </a:spcBef>
              <a:spcAft>
                <a:spcPts val="0"/>
              </a:spcAft>
              <a:buClr>
                <a:srgbClr val="000000"/>
              </a:buClr>
              <a:buSzPts val="2400"/>
              <a:buFont typeface="Arial"/>
              <a:buChar char="•"/>
            </a:pPr>
            <a:r>
              <a:rPr lang="en-GB" sz="2400">
                <a:solidFill>
                  <a:srgbClr val="000000"/>
                </a:solidFill>
              </a:rPr>
              <a:t>Revisits and revises predictions</a:t>
            </a:r>
            <a:endParaRPr/>
          </a:p>
          <a:p>
            <a:pPr marL="457200" lvl="0" indent="-457200" algn="l" rtl="0">
              <a:lnSpc>
                <a:spcPct val="100000"/>
              </a:lnSpc>
              <a:spcBef>
                <a:spcPts val="0"/>
              </a:spcBef>
              <a:spcAft>
                <a:spcPts val="0"/>
              </a:spcAft>
              <a:buClr>
                <a:srgbClr val="000000"/>
              </a:buClr>
              <a:buSzPts val="2400"/>
              <a:buFont typeface="Arial"/>
              <a:buChar char="•"/>
            </a:pPr>
            <a:r>
              <a:rPr lang="en-GB" sz="2400">
                <a:solidFill>
                  <a:srgbClr val="000000"/>
                </a:solidFill>
              </a:rPr>
              <a:t>Asks further questions</a:t>
            </a:r>
            <a:endParaRPr/>
          </a:p>
          <a:p>
            <a:pPr marL="457200" lvl="0" indent="-457200" algn="l" rtl="0">
              <a:lnSpc>
                <a:spcPct val="100000"/>
              </a:lnSpc>
              <a:spcBef>
                <a:spcPts val="0"/>
              </a:spcBef>
              <a:spcAft>
                <a:spcPts val="0"/>
              </a:spcAft>
              <a:buClr>
                <a:srgbClr val="000000"/>
              </a:buClr>
              <a:buSzPts val="2400"/>
              <a:buFont typeface="Arial"/>
              <a:buChar char="•"/>
            </a:pPr>
            <a:r>
              <a:rPr lang="en-GB" sz="2400">
                <a:solidFill>
                  <a:srgbClr val="000000"/>
                </a:solidFill>
              </a:rPr>
              <a:t>Reflects on their own reading</a:t>
            </a:r>
            <a:endParaRPr sz="2400">
              <a:solidFill>
                <a:srgbClr val="000000"/>
              </a:solidFill>
            </a:endParaRPr>
          </a:p>
          <a:p>
            <a:pPr marL="457200" lvl="0" indent="-228600" algn="l" rtl="0">
              <a:lnSpc>
                <a:spcPct val="90000"/>
              </a:lnSpc>
              <a:spcBef>
                <a:spcPts val="0"/>
              </a:spcBef>
              <a:spcAft>
                <a:spcPts val="0"/>
              </a:spcAft>
              <a:buSzPts val="1800"/>
              <a:buNone/>
            </a:pPr>
            <a:endParaRPr sz="20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0"/>
          <p:cNvSpPr txBox="1">
            <a:spLocks noGrp="1"/>
          </p:cNvSpPr>
          <p:nvPr>
            <p:ph type="body" idx="1"/>
          </p:nvPr>
        </p:nvSpPr>
        <p:spPr>
          <a:xfrm>
            <a:off x="350425" y="876900"/>
            <a:ext cx="8526300" cy="598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20"/>
              <a:buNone/>
            </a:pPr>
            <a:r>
              <a:rPr lang="en-GB" sz="2720"/>
              <a:t>The gradual release of responsibility model describes how greater responsibility for using these strategies can be transferred to the pupil:</a:t>
            </a:r>
            <a:endParaRPr sz="1900"/>
          </a:p>
          <a:p>
            <a:pPr marL="0" lvl="0" indent="0" algn="l" rtl="0">
              <a:lnSpc>
                <a:spcPct val="90000"/>
              </a:lnSpc>
              <a:spcBef>
                <a:spcPts val="444"/>
              </a:spcBef>
              <a:spcAft>
                <a:spcPts val="0"/>
              </a:spcAft>
              <a:buClr>
                <a:schemeClr val="dk1"/>
              </a:buClr>
              <a:buSzPts val="2220"/>
              <a:buNone/>
            </a:pPr>
            <a:endParaRPr sz="2720"/>
          </a:p>
          <a:p>
            <a:pPr marL="342900" lvl="0" indent="-342900" algn="l" rtl="0">
              <a:lnSpc>
                <a:spcPct val="90000"/>
              </a:lnSpc>
              <a:spcBef>
                <a:spcPts val="444"/>
              </a:spcBef>
              <a:spcAft>
                <a:spcPts val="0"/>
              </a:spcAft>
              <a:buClr>
                <a:schemeClr val="dk1"/>
              </a:buClr>
              <a:buSzPts val="2720"/>
              <a:buChar char="●"/>
            </a:pPr>
            <a:r>
              <a:rPr lang="en-GB" sz="2720" b="1"/>
              <a:t>Explicit description</a:t>
            </a:r>
            <a:r>
              <a:rPr lang="en-GB" sz="2720"/>
              <a:t> of the strategy</a:t>
            </a:r>
            <a:endParaRPr sz="1900"/>
          </a:p>
          <a:p>
            <a:pPr marL="342900" lvl="0" indent="-342900" algn="l" rtl="0">
              <a:lnSpc>
                <a:spcPct val="90000"/>
              </a:lnSpc>
              <a:spcBef>
                <a:spcPts val="444"/>
              </a:spcBef>
              <a:spcAft>
                <a:spcPts val="0"/>
              </a:spcAft>
              <a:buClr>
                <a:schemeClr val="dk1"/>
              </a:buClr>
              <a:buSzPts val="2720"/>
              <a:buChar char="●"/>
            </a:pPr>
            <a:r>
              <a:rPr lang="en-GB" sz="2720" b="1"/>
              <a:t>Modelling</a:t>
            </a:r>
            <a:r>
              <a:rPr lang="en-GB" sz="2720"/>
              <a:t> of the strategy in action</a:t>
            </a:r>
            <a:endParaRPr sz="1900"/>
          </a:p>
          <a:p>
            <a:pPr marL="342900" lvl="0" indent="-342900" algn="l" rtl="0">
              <a:lnSpc>
                <a:spcPct val="90000"/>
              </a:lnSpc>
              <a:spcBef>
                <a:spcPts val="444"/>
              </a:spcBef>
              <a:spcAft>
                <a:spcPts val="0"/>
              </a:spcAft>
              <a:buClr>
                <a:schemeClr val="dk1"/>
              </a:buClr>
              <a:buSzPts val="2720"/>
              <a:buChar char="●"/>
            </a:pPr>
            <a:r>
              <a:rPr lang="en-GB" sz="2720" b="1"/>
              <a:t>Collaborative</a:t>
            </a:r>
            <a:r>
              <a:rPr lang="en-GB" sz="2720"/>
              <a:t> use of the strategy in action</a:t>
            </a:r>
            <a:endParaRPr sz="1900"/>
          </a:p>
          <a:p>
            <a:pPr marL="342900" lvl="0" indent="-342900" algn="l" rtl="0">
              <a:lnSpc>
                <a:spcPct val="90000"/>
              </a:lnSpc>
              <a:spcBef>
                <a:spcPts val="444"/>
              </a:spcBef>
              <a:spcAft>
                <a:spcPts val="0"/>
              </a:spcAft>
              <a:buClr>
                <a:schemeClr val="dk1"/>
              </a:buClr>
              <a:buSzPts val="2720"/>
              <a:buChar char="●"/>
            </a:pPr>
            <a:r>
              <a:rPr lang="en-GB" sz="2720" b="1"/>
              <a:t>Guided practice</a:t>
            </a:r>
            <a:r>
              <a:rPr lang="en-GB" sz="2720"/>
              <a:t> using the strategy with gradual release of responsibility</a:t>
            </a:r>
            <a:endParaRPr sz="1900"/>
          </a:p>
          <a:p>
            <a:pPr marL="342900" lvl="0" indent="-342900" algn="l" rtl="0">
              <a:lnSpc>
                <a:spcPct val="90000"/>
              </a:lnSpc>
              <a:spcBef>
                <a:spcPts val="444"/>
              </a:spcBef>
              <a:spcAft>
                <a:spcPts val="0"/>
              </a:spcAft>
              <a:buClr>
                <a:schemeClr val="dk1"/>
              </a:buClr>
              <a:buSzPts val="2720"/>
              <a:buChar char="●"/>
            </a:pPr>
            <a:r>
              <a:rPr lang="en-GB" sz="2720" b="1"/>
              <a:t>Independent</a:t>
            </a:r>
            <a:r>
              <a:rPr lang="en-GB" sz="2720"/>
              <a:t> use of strategy</a:t>
            </a:r>
            <a:endParaRPr sz="1900"/>
          </a:p>
        </p:txBody>
      </p:sp>
      <p:pic>
        <p:nvPicPr>
          <p:cNvPr id="290" name="Google Shape;290;p10"/>
          <p:cNvPicPr preferRelativeResize="0"/>
          <p:nvPr/>
        </p:nvPicPr>
        <p:blipFill rotWithShape="1">
          <a:blip r:embed="rId3">
            <a:alphaModFix/>
          </a:blip>
          <a:srcRect/>
          <a:stretch/>
        </p:blipFill>
        <p:spPr>
          <a:xfrm>
            <a:off x="9319350" y="152400"/>
            <a:ext cx="2317595"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1"/>
          <p:cNvSpPr txBox="1">
            <a:spLocks noGrp="1"/>
          </p:cNvSpPr>
          <p:nvPr>
            <p:ph type="title"/>
          </p:nvPr>
        </p:nvSpPr>
        <p:spPr>
          <a:xfrm>
            <a:off x="340767" y="326600"/>
            <a:ext cx="10160100" cy="722100"/>
          </a:xfrm>
          <a:prstGeom prst="rect">
            <a:avLst/>
          </a:prstGeom>
          <a:noFill/>
          <a:ln>
            <a:noFill/>
          </a:ln>
        </p:spPr>
        <p:txBody>
          <a:bodyPr spcFirstLastPara="1" wrap="square" lIns="121900" tIns="60925" rIns="121900" bIns="60925" anchor="b" anchorCtr="0">
            <a:normAutofit/>
          </a:bodyPr>
          <a:lstStyle/>
          <a:p>
            <a:pPr marL="0" lvl="0" indent="0" algn="l" rtl="0">
              <a:lnSpc>
                <a:spcPct val="85000"/>
              </a:lnSpc>
              <a:spcBef>
                <a:spcPts val="0"/>
              </a:spcBef>
              <a:spcAft>
                <a:spcPts val="0"/>
              </a:spcAft>
              <a:buSzPts val="1900"/>
              <a:buNone/>
            </a:pPr>
            <a:r>
              <a:rPr lang="en-GB">
                <a:latin typeface="Comic Sans MS"/>
                <a:ea typeface="Comic Sans MS"/>
                <a:cs typeface="Comic Sans MS"/>
                <a:sym typeface="Comic Sans MS"/>
              </a:rPr>
              <a:t>Prediction</a:t>
            </a:r>
            <a:endParaRPr>
              <a:latin typeface="Comic Sans MS"/>
              <a:ea typeface="Comic Sans MS"/>
              <a:cs typeface="Comic Sans MS"/>
              <a:sym typeface="Comic Sans MS"/>
            </a:endParaRPr>
          </a:p>
        </p:txBody>
      </p:sp>
      <p:pic>
        <p:nvPicPr>
          <p:cNvPr id="296" name="Google Shape;296;p11"/>
          <p:cNvPicPr preferRelativeResize="0"/>
          <p:nvPr/>
        </p:nvPicPr>
        <p:blipFill rotWithShape="1">
          <a:blip r:embed="rId3">
            <a:alphaModFix/>
          </a:blip>
          <a:srcRect/>
          <a:stretch/>
        </p:blipFill>
        <p:spPr>
          <a:xfrm>
            <a:off x="3816767" y="265900"/>
            <a:ext cx="4698966" cy="2018199"/>
          </a:xfrm>
          <a:prstGeom prst="rect">
            <a:avLst/>
          </a:prstGeom>
          <a:noFill/>
          <a:ln>
            <a:noFill/>
          </a:ln>
        </p:spPr>
      </p:pic>
      <p:sp>
        <p:nvSpPr>
          <p:cNvPr id="297" name="Google Shape;297;p11"/>
          <p:cNvSpPr txBox="1"/>
          <p:nvPr/>
        </p:nvSpPr>
        <p:spPr>
          <a:xfrm>
            <a:off x="430633" y="2471733"/>
            <a:ext cx="11628000" cy="4756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chemeClr val="dk1"/>
                </a:solidFill>
                <a:latin typeface="Comic Sans MS"/>
                <a:ea typeface="Comic Sans MS"/>
                <a:cs typeface="Comic Sans MS"/>
                <a:sym typeface="Comic Sans MS"/>
              </a:rPr>
              <a:t>"I have called you here today," boomed Stoick, "because we have a problem on our hands.A rather large Dragon is sitting on the Long Beach." "This is no ordinary Dragon," said Stoick. "This Dragon is HUGE. Enormous. Gobsmackingly vast. I've never seen anything like it. This is more of a mountain than a Dragon. And, as our fleet is out of action, we have no means of escape from the island. We stand in awful </a:t>
            </a:r>
            <a:r>
              <a:rPr lang="en-GB" sz="2100" b="1" i="0" u="none" strike="noStrike" cap="none">
                <a:solidFill>
                  <a:schemeClr val="dk1"/>
                </a:solidFill>
                <a:latin typeface="Comic Sans MS"/>
                <a:ea typeface="Comic Sans MS"/>
                <a:cs typeface="Comic Sans MS"/>
                <a:sym typeface="Comic Sans MS"/>
              </a:rPr>
              <a:t>peril </a:t>
            </a:r>
            <a:r>
              <a:rPr lang="en-GB" sz="2100" b="0" i="0" u="none" strike="noStrike" cap="none">
                <a:solidFill>
                  <a:schemeClr val="dk1"/>
                </a:solidFill>
                <a:latin typeface="Comic Sans MS"/>
                <a:ea typeface="Comic Sans MS"/>
                <a:cs typeface="Comic Sans MS"/>
                <a:sym typeface="Comic Sans MS"/>
              </a:rPr>
              <a:t>and nobody in this room, apart from Hiccup,  can speak Dragonese. Hiccup, will you go to this monster and ask him whether he comes in PEACE or in WAR?" Hiccup had no choice but to nod.</a:t>
            </a:r>
            <a:endParaRPr sz="21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100"/>
              <a:buFont typeface="Arial"/>
              <a:buNone/>
            </a:pPr>
            <a:r>
              <a:rPr lang="en-GB" sz="2100" b="0" i="0" u="none" strike="noStrike" cap="none">
                <a:solidFill>
                  <a:schemeClr val="dk1"/>
                </a:solidFill>
                <a:latin typeface="Comic Sans MS"/>
                <a:ea typeface="Comic Sans MS"/>
                <a:cs typeface="Comic Sans MS"/>
                <a:sym typeface="Comic Sans MS"/>
              </a:rPr>
              <a:t>It is one thing to approach a nightmare when you are part of a crowd of four hundred people. It is quite another to do so on your own. Hiccup had to force himself to put one foot in front of the other. The Dragon saw Hiccup watching him in fascinated horror and he brought his ridiculously enormous head down closer to the boy. Hiccup nearly passed out as his </a:t>
            </a:r>
            <a:r>
              <a:rPr lang="en-GB" sz="2100" b="1" i="0" u="none" strike="noStrike" cap="none">
                <a:solidFill>
                  <a:schemeClr val="dk1"/>
                </a:solidFill>
                <a:latin typeface="Comic Sans MS"/>
                <a:ea typeface="Comic Sans MS"/>
                <a:cs typeface="Comic Sans MS"/>
                <a:sym typeface="Comic Sans MS"/>
              </a:rPr>
              <a:t>offensive</a:t>
            </a:r>
            <a:r>
              <a:rPr lang="en-GB" sz="2100" b="0" i="0" u="none" strike="noStrike" cap="none">
                <a:solidFill>
                  <a:schemeClr val="dk1"/>
                </a:solidFill>
                <a:latin typeface="Comic Sans MS"/>
                <a:ea typeface="Comic Sans MS"/>
                <a:cs typeface="Comic Sans MS"/>
                <a:sym typeface="Comic Sans MS"/>
              </a:rPr>
              <a:t> Dragon breath poured out in a disgusting, yellow-green </a:t>
            </a:r>
            <a:r>
              <a:rPr lang="en-GB" sz="2100" b="1" i="0" u="none" strike="noStrike" cap="none">
                <a:solidFill>
                  <a:schemeClr val="dk1"/>
                </a:solidFill>
                <a:latin typeface="Comic Sans MS"/>
                <a:ea typeface="Comic Sans MS"/>
                <a:cs typeface="Comic Sans MS"/>
                <a:sym typeface="Comic Sans MS"/>
              </a:rPr>
              <a:t>vapor</a:t>
            </a:r>
            <a:r>
              <a:rPr lang="en-GB" sz="2100" b="0" i="0" u="none" strike="noStrike" cap="none">
                <a:solidFill>
                  <a:schemeClr val="dk1"/>
                </a:solidFill>
                <a:latin typeface="Comic Sans MS"/>
                <a:ea typeface="Comic Sans MS"/>
                <a:cs typeface="Comic Sans MS"/>
                <a:sym typeface="Comic Sans MS"/>
              </a:rPr>
              <a:t>. It was the stench of DEATH itself. This dragon meant them harm.</a:t>
            </a:r>
            <a:endParaRPr sz="21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400867" y="696600"/>
            <a:ext cx="3874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GB">
                <a:latin typeface="Comic Sans MS"/>
                <a:ea typeface="Comic Sans MS"/>
                <a:cs typeface="Comic Sans MS"/>
                <a:sym typeface="Comic Sans MS"/>
              </a:rPr>
              <a:t>Wh</a:t>
            </a:r>
            <a:r>
              <a:rPr lang="en-GB"/>
              <a:t>at do we know about Winter</a:t>
            </a:r>
            <a:r>
              <a:rPr lang="en-GB">
                <a:latin typeface="Comic Sans MS"/>
                <a:ea typeface="Comic Sans MS"/>
                <a:cs typeface="Comic Sans MS"/>
                <a:sym typeface="Comic Sans MS"/>
              </a:rPr>
              <a:t>?</a:t>
            </a:r>
            <a:endParaRPr>
              <a:latin typeface="Comic Sans MS"/>
              <a:ea typeface="Comic Sans MS"/>
              <a:cs typeface="Comic Sans MS"/>
              <a:sym typeface="Comic Sans MS"/>
            </a:endParaRPr>
          </a:p>
          <a:p>
            <a:pPr marL="0" lvl="0" indent="0" algn="l" rtl="0">
              <a:lnSpc>
                <a:spcPct val="100000"/>
              </a:lnSpc>
              <a:spcBef>
                <a:spcPts val="0"/>
              </a:spcBef>
              <a:spcAft>
                <a:spcPts val="0"/>
              </a:spcAft>
              <a:buSzPct val="111111"/>
              <a:buNone/>
            </a:pPr>
            <a:endParaRPr>
              <a:latin typeface="Comic Sans MS"/>
              <a:ea typeface="Comic Sans MS"/>
              <a:cs typeface="Comic Sans MS"/>
              <a:sym typeface="Comic Sans MS"/>
            </a:endParaRPr>
          </a:p>
          <a:p>
            <a:pPr marL="0" lvl="0" indent="0" algn="l" rtl="0">
              <a:lnSpc>
                <a:spcPct val="100000"/>
              </a:lnSpc>
              <a:spcBef>
                <a:spcPts val="0"/>
              </a:spcBef>
              <a:spcAft>
                <a:spcPts val="0"/>
              </a:spcAft>
              <a:buSzPct val="111111"/>
              <a:buNone/>
            </a:pPr>
            <a:r>
              <a:rPr lang="en-GB">
                <a:latin typeface="Comic Sans MS"/>
                <a:ea typeface="Comic Sans MS"/>
                <a:cs typeface="Comic Sans MS"/>
                <a:sym typeface="Comic Sans MS"/>
              </a:rPr>
              <a:t>Summarise what you know.</a:t>
            </a:r>
            <a:endParaRPr>
              <a:latin typeface="Comic Sans MS"/>
              <a:ea typeface="Comic Sans MS"/>
              <a:cs typeface="Comic Sans MS"/>
              <a:sym typeface="Comic Sans MS"/>
            </a:endParaRPr>
          </a:p>
        </p:txBody>
      </p:sp>
      <p:pic>
        <p:nvPicPr>
          <p:cNvPr id="303" name="Google Shape;303;p12"/>
          <p:cNvPicPr preferRelativeResize="0"/>
          <p:nvPr/>
        </p:nvPicPr>
        <p:blipFill rotWithShape="1">
          <a:blip r:embed="rId3">
            <a:alphaModFix/>
          </a:blip>
          <a:srcRect/>
          <a:stretch/>
        </p:blipFill>
        <p:spPr>
          <a:xfrm>
            <a:off x="4222893" y="0"/>
            <a:ext cx="7905281" cy="6858000"/>
          </a:xfrm>
          <a:prstGeom prst="rect">
            <a:avLst/>
          </a:prstGeom>
          <a:noFill/>
          <a:ln>
            <a:noFill/>
          </a:ln>
        </p:spPr>
      </p:pic>
      <p:sp>
        <p:nvSpPr>
          <p:cNvPr id="304" name="Google Shape;304;p12"/>
          <p:cNvSpPr txBox="1"/>
          <p:nvPr/>
        </p:nvSpPr>
        <p:spPr>
          <a:xfrm>
            <a:off x="7497400" y="2858533"/>
            <a:ext cx="1818000" cy="11235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What do you know about Winter?</a:t>
            </a:r>
            <a:endParaRPr sz="19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3"/>
          <p:cNvSpPr txBox="1">
            <a:spLocks noGrp="1"/>
          </p:cNvSpPr>
          <p:nvPr>
            <p:ph type="title"/>
          </p:nvPr>
        </p:nvSpPr>
        <p:spPr>
          <a:xfrm>
            <a:off x="49433" y="265900"/>
            <a:ext cx="10160100" cy="722100"/>
          </a:xfrm>
          <a:prstGeom prst="rect">
            <a:avLst/>
          </a:prstGeom>
          <a:noFill/>
          <a:ln>
            <a:noFill/>
          </a:ln>
        </p:spPr>
        <p:txBody>
          <a:bodyPr spcFirstLastPara="1" wrap="square" lIns="121900" tIns="60925" rIns="121900" bIns="60925" anchor="b" anchorCtr="0">
            <a:normAutofit/>
          </a:bodyPr>
          <a:lstStyle/>
          <a:p>
            <a:pPr marL="0" lvl="0" indent="0" algn="l" rtl="0">
              <a:lnSpc>
                <a:spcPct val="85000"/>
              </a:lnSpc>
              <a:spcBef>
                <a:spcPts val="0"/>
              </a:spcBef>
              <a:spcAft>
                <a:spcPts val="0"/>
              </a:spcAft>
              <a:buSzPts val="1900"/>
              <a:buNone/>
            </a:pPr>
            <a:r>
              <a:rPr lang="en-GB">
                <a:latin typeface="Comic Sans MS"/>
                <a:ea typeface="Comic Sans MS"/>
                <a:cs typeface="Comic Sans MS"/>
                <a:sym typeface="Comic Sans MS"/>
              </a:rPr>
              <a:t>Questioning</a:t>
            </a:r>
            <a:endParaRPr>
              <a:latin typeface="Comic Sans MS"/>
              <a:ea typeface="Comic Sans MS"/>
              <a:cs typeface="Comic Sans MS"/>
              <a:sym typeface="Comic Sans MS"/>
            </a:endParaRPr>
          </a:p>
        </p:txBody>
      </p:sp>
      <p:pic>
        <p:nvPicPr>
          <p:cNvPr id="310" name="Google Shape;310;p13"/>
          <p:cNvPicPr preferRelativeResize="0"/>
          <p:nvPr/>
        </p:nvPicPr>
        <p:blipFill rotWithShape="1">
          <a:blip r:embed="rId3">
            <a:alphaModFix/>
          </a:blip>
          <a:srcRect/>
          <a:stretch/>
        </p:blipFill>
        <p:spPr>
          <a:xfrm>
            <a:off x="191067" y="2543267"/>
            <a:ext cx="3273701" cy="1771465"/>
          </a:xfrm>
          <a:prstGeom prst="rect">
            <a:avLst/>
          </a:prstGeom>
          <a:noFill/>
          <a:ln>
            <a:noFill/>
          </a:ln>
        </p:spPr>
      </p:pic>
      <p:sp>
        <p:nvSpPr>
          <p:cNvPr id="311" name="Google Shape;311;p13"/>
          <p:cNvSpPr txBox="1"/>
          <p:nvPr/>
        </p:nvSpPr>
        <p:spPr>
          <a:xfrm>
            <a:off x="3525467" y="326600"/>
            <a:ext cx="8193300" cy="6768900"/>
          </a:xfrm>
          <a:prstGeom prst="rect">
            <a:avLst/>
          </a:prstGeom>
          <a:noFill/>
          <a:ln>
            <a:noFill/>
          </a:ln>
        </p:spPr>
        <p:txBody>
          <a:bodyPr spcFirstLastPara="1" wrap="square" lIns="121900" tIns="121900" rIns="121900" bIns="121900" anchor="t" anchorCtr="0">
            <a:spAutoFit/>
          </a:bodyPr>
          <a:lstStyle/>
          <a:p>
            <a:pPr marL="0" marR="0" lvl="0" indent="0" algn="l" rtl="0">
              <a:lnSpc>
                <a:spcPct val="95000"/>
              </a:lnSpc>
              <a:spcBef>
                <a:spcPts val="0"/>
              </a:spcBef>
              <a:spcAft>
                <a:spcPts val="0"/>
              </a:spcAft>
              <a:buClr>
                <a:srgbClr val="000000"/>
              </a:buClr>
              <a:buSzPts val="1900"/>
              <a:buFont typeface="Arial"/>
              <a:buNone/>
            </a:pPr>
            <a:r>
              <a:rPr lang="en-GB" sz="1900" b="0" i="0" u="none" strike="noStrike" cap="none">
                <a:solidFill>
                  <a:schemeClr val="dk1"/>
                </a:solidFill>
                <a:latin typeface="Comic Sans MS"/>
                <a:ea typeface="Comic Sans MS"/>
                <a:cs typeface="Comic Sans MS"/>
                <a:sym typeface="Comic Sans MS"/>
              </a:rPr>
              <a:t>His hair was damp with sweat, his fingers clasped tightly round Aya’s thumb.  She remembered the first time she had held him, the wave of love she felt.  She would never let anything happen to him - ever. “Don’t worry Moosie!” she whispered into his damp cheeks.  “Aya’s here, Aya is going to sort it all out.”  </a:t>
            </a:r>
            <a:endParaRPr sz="1900" b="0" i="0" u="none" strike="noStrike" cap="none">
              <a:solidFill>
                <a:schemeClr val="dk1"/>
              </a:solidFill>
              <a:latin typeface="Comic Sans MS"/>
              <a:ea typeface="Comic Sans MS"/>
              <a:cs typeface="Comic Sans MS"/>
              <a:sym typeface="Comic Sans MS"/>
            </a:endParaRPr>
          </a:p>
          <a:p>
            <a:pPr marL="0" marR="0" lvl="0" indent="0" algn="l" rtl="0">
              <a:lnSpc>
                <a:spcPct val="95000"/>
              </a:lnSpc>
              <a:spcBef>
                <a:spcPts val="1600"/>
              </a:spcBef>
              <a:spcAft>
                <a:spcPts val="0"/>
              </a:spcAft>
              <a:buClr>
                <a:srgbClr val="000000"/>
              </a:buClr>
              <a:buSzPts val="1900"/>
              <a:buFont typeface="Arial"/>
              <a:buNone/>
            </a:pPr>
            <a:r>
              <a:rPr lang="en-GB" sz="1900" b="0" i="0" u="none" strike="noStrike" cap="none">
                <a:solidFill>
                  <a:schemeClr val="dk1"/>
                </a:solidFill>
                <a:latin typeface="Comic Sans MS"/>
                <a:ea typeface="Comic Sans MS"/>
                <a:cs typeface="Comic Sans MS"/>
                <a:sym typeface="Comic Sans MS"/>
              </a:rPr>
              <a:t>Mumma was sitting next to her.  She looked tired and far away.  She stared at the dusty windows as if she could see something through them that Aya could not.  “You okay mumma?” Aya asked.  “You hungry? I could get you some food, there’s soup today.”  But mumma said nothing.  ‘</a:t>
            </a:r>
            <a:r>
              <a:rPr lang="en-GB" sz="1900" b="0" i="1" u="none" strike="noStrike" cap="none">
                <a:solidFill>
                  <a:schemeClr val="dk1"/>
                </a:solidFill>
                <a:latin typeface="Comic Sans MS"/>
                <a:ea typeface="Comic Sans MS"/>
                <a:cs typeface="Comic Sans MS"/>
                <a:sym typeface="Comic Sans MS"/>
              </a:rPr>
              <a:t>I will make sure she eats properly today,’ Aya said to herself, ‘and rub her temples the way dad used to.’ </a:t>
            </a:r>
            <a:r>
              <a:rPr lang="en-GB" sz="1900" b="0" i="0" u="none" strike="noStrike" cap="none">
                <a:solidFill>
                  <a:schemeClr val="dk1"/>
                </a:solidFill>
                <a:latin typeface="Comic Sans MS"/>
                <a:ea typeface="Comic Sans MS"/>
                <a:cs typeface="Comic Sans MS"/>
                <a:sym typeface="Comic Sans MS"/>
              </a:rPr>
              <a:t>Aya thought back to her home and sitting at the kitchen table with dad.  She could still see dad’s smiling face, the dark almond eyes, the hint of grey in the stubble on his chin.  She pushed the thought away, she couldn’t think about dad.  Not if she was going to keep it together.  </a:t>
            </a:r>
            <a:endParaRPr sz="1900" b="0" i="0" u="none" strike="noStrike" cap="none">
              <a:solidFill>
                <a:schemeClr val="dk1"/>
              </a:solidFill>
              <a:latin typeface="Comic Sans MS"/>
              <a:ea typeface="Comic Sans MS"/>
              <a:cs typeface="Comic Sans MS"/>
              <a:sym typeface="Comic Sans MS"/>
            </a:endParaRPr>
          </a:p>
          <a:p>
            <a:pPr marL="0" marR="0" lvl="0" indent="0" algn="l" rtl="0">
              <a:lnSpc>
                <a:spcPct val="95000"/>
              </a:lnSpc>
              <a:spcBef>
                <a:spcPts val="1600"/>
              </a:spcBef>
              <a:spcAft>
                <a:spcPts val="1600"/>
              </a:spcAft>
              <a:buClr>
                <a:srgbClr val="000000"/>
              </a:buClr>
              <a:buSzPts val="1900"/>
              <a:buFont typeface="Arial"/>
              <a:buNone/>
            </a:pPr>
            <a:r>
              <a:rPr lang="en-GB" sz="1900" b="0" i="0" u="none" strike="noStrike" cap="none">
                <a:solidFill>
                  <a:schemeClr val="dk1"/>
                </a:solidFill>
                <a:latin typeface="Comic Sans MS"/>
                <a:ea typeface="Comic Sans MS"/>
                <a:cs typeface="Comic Sans MS"/>
                <a:sym typeface="Comic Sans MS"/>
              </a:rPr>
              <a:t>She barely remember how the war in Syria had begun.  She must have been small.  She had a memory of dad watching the television one evening with some of his friends from the hospital.   They were arguing about recent events.  “Why are they so angry dada?” she asked.  “They want to make Syria a better country,” he said holding her tight.  Dad smiled. Even after a long shift at the hospital, he always had a smile for his Aya. </a:t>
            </a:r>
            <a:endParaRPr sz="19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
          <p:cNvPicPr preferRelativeResize="0"/>
          <p:nvPr/>
        </p:nvPicPr>
        <p:blipFill rotWithShape="1">
          <a:blip r:embed="rId3">
            <a:alphaModFix/>
          </a:blip>
          <a:srcRect/>
          <a:stretch/>
        </p:blipFill>
        <p:spPr>
          <a:xfrm>
            <a:off x="436700" y="-65675"/>
            <a:ext cx="10923673" cy="6700350"/>
          </a:xfrm>
          <a:prstGeom prst="rect">
            <a:avLst/>
          </a:prstGeom>
          <a:noFill/>
          <a:ln>
            <a:noFill/>
          </a:ln>
        </p:spPr>
      </p:pic>
      <p:pic>
        <p:nvPicPr>
          <p:cNvPr id="179" name="Google Shape;179;p2"/>
          <p:cNvPicPr preferRelativeResize="0"/>
          <p:nvPr/>
        </p:nvPicPr>
        <p:blipFill rotWithShape="1">
          <a:blip r:embed="rId4">
            <a:alphaModFix/>
          </a:blip>
          <a:srcRect/>
          <a:stretch/>
        </p:blipFill>
        <p:spPr>
          <a:xfrm>
            <a:off x="9887625" y="5936949"/>
            <a:ext cx="2054774" cy="921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256467" y="872933"/>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GB">
                <a:latin typeface="Comic Sans MS"/>
                <a:ea typeface="Comic Sans MS"/>
                <a:cs typeface="Comic Sans MS"/>
                <a:sym typeface="Comic Sans MS"/>
              </a:rPr>
              <a:t>Similarities and differences……</a:t>
            </a:r>
            <a:endParaRPr>
              <a:latin typeface="Comic Sans MS"/>
              <a:ea typeface="Comic Sans MS"/>
              <a:cs typeface="Comic Sans MS"/>
              <a:sym typeface="Comic Sans MS"/>
            </a:endParaRPr>
          </a:p>
        </p:txBody>
      </p:sp>
      <p:pic>
        <p:nvPicPr>
          <p:cNvPr id="317" name="Google Shape;317;p14"/>
          <p:cNvPicPr preferRelativeResize="0"/>
          <p:nvPr/>
        </p:nvPicPr>
        <p:blipFill rotWithShape="1">
          <a:blip r:embed="rId3">
            <a:alphaModFix/>
          </a:blip>
          <a:srcRect/>
          <a:stretch/>
        </p:blipFill>
        <p:spPr>
          <a:xfrm>
            <a:off x="1777467" y="1763367"/>
            <a:ext cx="7905032" cy="5094634"/>
          </a:xfrm>
          <a:prstGeom prst="rect">
            <a:avLst/>
          </a:prstGeom>
          <a:noFill/>
          <a:ln>
            <a:noFill/>
          </a:ln>
        </p:spPr>
      </p:pic>
      <p:sp>
        <p:nvSpPr>
          <p:cNvPr id="318" name="Google Shape;318;p14"/>
          <p:cNvSpPr txBox="1"/>
          <p:nvPr/>
        </p:nvSpPr>
        <p:spPr>
          <a:xfrm>
            <a:off x="768300" y="1912467"/>
            <a:ext cx="30612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Narnia</a:t>
            </a:r>
            <a:endParaRPr sz="1900" b="0" i="0" u="none" strike="noStrike" cap="none">
              <a:solidFill>
                <a:srgbClr val="000000"/>
              </a:solidFill>
              <a:latin typeface="Comic Sans MS"/>
              <a:ea typeface="Comic Sans MS"/>
              <a:cs typeface="Comic Sans MS"/>
              <a:sym typeface="Comic Sans MS"/>
            </a:endParaRPr>
          </a:p>
        </p:txBody>
      </p:sp>
      <p:sp>
        <p:nvSpPr>
          <p:cNvPr id="319" name="Google Shape;319;p14"/>
          <p:cNvSpPr txBox="1"/>
          <p:nvPr/>
        </p:nvSpPr>
        <p:spPr>
          <a:xfrm>
            <a:off x="9106717" y="1912467"/>
            <a:ext cx="31137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000000"/>
                </a:solidFill>
                <a:latin typeface="Comic Sans MS"/>
                <a:ea typeface="Comic Sans MS"/>
                <a:cs typeface="Comic Sans MS"/>
                <a:sym typeface="Comic Sans MS"/>
              </a:rPr>
              <a:t>Demon Headmaster</a:t>
            </a:r>
            <a:endParaRPr sz="1900" b="0" i="0" u="none" strike="noStrike" cap="none">
              <a:solidFill>
                <a:srgbClr val="000000"/>
              </a:solidFill>
              <a:latin typeface="Comic Sans MS"/>
              <a:ea typeface="Comic Sans MS"/>
              <a:cs typeface="Comic Sans MS"/>
              <a:sym typeface="Comic Sans MS"/>
            </a:endParaRPr>
          </a:p>
        </p:txBody>
      </p:sp>
      <p:pic>
        <p:nvPicPr>
          <p:cNvPr id="320" name="Google Shape;320;p14"/>
          <p:cNvPicPr preferRelativeResize="0"/>
          <p:nvPr/>
        </p:nvPicPr>
        <p:blipFill rotWithShape="1">
          <a:blip r:embed="rId4">
            <a:alphaModFix/>
          </a:blip>
          <a:srcRect/>
          <a:stretch/>
        </p:blipFill>
        <p:spPr>
          <a:xfrm>
            <a:off x="11374350" y="6026600"/>
            <a:ext cx="630433" cy="679399"/>
          </a:xfrm>
          <a:prstGeom prst="rect">
            <a:avLst/>
          </a:prstGeom>
          <a:noFill/>
          <a:ln>
            <a:noFill/>
          </a:ln>
        </p:spPr>
      </p:pic>
      <p:sp>
        <p:nvSpPr>
          <p:cNvPr id="321" name="Google Shape;321;p14"/>
          <p:cNvSpPr txBox="1">
            <a:spLocks noGrp="1"/>
          </p:cNvSpPr>
          <p:nvPr>
            <p:ph type="title"/>
          </p:nvPr>
        </p:nvSpPr>
        <p:spPr>
          <a:xfrm>
            <a:off x="181667" y="150933"/>
            <a:ext cx="10160100" cy="7221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GB">
                <a:latin typeface="Comic Sans MS"/>
                <a:ea typeface="Comic Sans MS"/>
                <a:cs typeface="Comic Sans MS"/>
                <a:sym typeface="Comic Sans MS"/>
              </a:rPr>
              <a:t>Clarifying</a:t>
            </a:r>
            <a:endParaRPr>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15"/>
          <p:cNvPicPr preferRelativeResize="0"/>
          <p:nvPr/>
        </p:nvPicPr>
        <p:blipFill rotWithShape="1">
          <a:blip r:embed="rId3">
            <a:alphaModFix/>
          </a:blip>
          <a:srcRect/>
          <a:stretch/>
        </p:blipFill>
        <p:spPr>
          <a:xfrm>
            <a:off x="1604951" y="1577683"/>
            <a:ext cx="1495700" cy="1538800"/>
          </a:xfrm>
          <a:prstGeom prst="rect">
            <a:avLst/>
          </a:prstGeom>
          <a:noFill/>
          <a:ln>
            <a:noFill/>
          </a:ln>
        </p:spPr>
      </p:pic>
      <p:pic>
        <p:nvPicPr>
          <p:cNvPr id="327" name="Google Shape;327;p15"/>
          <p:cNvPicPr preferRelativeResize="0"/>
          <p:nvPr/>
        </p:nvPicPr>
        <p:blipFill rotWithShape="1">
          <a:blip r:embed="rId4">
            <a:alphaModFix/>
          </a:blip>
          <a:srcRect/>
          <a:stretch/>
        </p:blipFill>
        <p:spPr>
          <a:xfrm>
            <a:off x="5292167" y="1719884"/>
            <a:ext cx="1219233" cy="1254366"/>
          </a:xfrm>
          <a:prstGeom prst="rect">
            <a:avLst/>
          </a:prstGeom>
          <a:noFill/>
          <a:ln>
            <a:noFill/>
          </a:ln>
        </p:spPr>
      </p:pic>
      <p:pic>
        <p:nvPicPr>
          <p:cNvPr id="328" name="Google Shape;328;p15"/>
          <p:cNvPicPr preferRelativeResize="0"/>
          <p:nvPr/>
        </p:nvPicPr>
        <p:blipFill rotWithShape="1">
          <a:blip r:embed="rId5">
            <a:alphaModFix/>
          </a:blip>
          <a:srcRect/>
          <a:stretch/>
        </p:blipFill>
        <p:spPr>
          <a:xfrm>
            <a:off x="8566700" y="1841400"/>
            <a:ext cx="1107267" cy="1011363"/>
          </a:xfrm>
          <a:prstGeom prst="rect">
            <a:avLst/>
          </a:prstGeom>
          <a:noFill/>
          <a:ln>
            <a:noFill/>
          </a:ln>
        </p:spPr>
      </p:pic>
      <p:sp>
        <p:nvSpPr>
          <p:cNvPr id="329" name="Google Shape;329;p15"/>
          <p:cNvSpPr txBox="1"/>
          <p:nvPr/>
        </p:nvSpPr>
        <p:spPr>
          <a:xfrm>
            <a:off x="830833" y="3603867"/>
            <a:ext cx="11033700" cy="461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5"/>
          <p:cNvSpPr txBox="1"/>
          <p:nvPr/>
        </p:nvSpPr>
        <p:spPr>
          <a:xfrm>
            <a:off x="1158567" y="3429000"/>
            <a:ext cx="10109100" cy="2324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GB" sz="2700" b="0" i="0" u="none" strike="noStrike" cap="none">
                <a:solidFill>
                  <a:srgbClr val="000000"/>
                </a:solidFill>
                <a:latin typeface="Comic Sans MS"/>
                <a:ea typeface="Comic Sans MS"/>
                <a:cs typeface="Comic Sans MS"/>
                <a:sym typeface="Comic Sans MS"/>
              </a:rPr>
              <a:t>Encouraging the children to make connections to their own experiences (TS), to other books they have read/films they have watched (TT) and to experiences they know about in the wider world (TW) will deepen their understanding of what they are reading. </a:t>
            </a:r>
            <a:endParaRPr sz="27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16"/>
          <p:cNvPicPr preferRelativeResize="0"/>
          <p:nvPr/>
        </p:nvPicPr>
        <p:blipFill rotWithShape="1">
          <a:blip r:embed="rId3">
            <a:alphaModFix/>
          </a:blip>
          <a:srcRect/>
          <a:stretch/>
        </p:blipFill>
        <p:spPr>
          <a:xfrm>
            <a:off x="0" y="231500"/>
            <a:ext cx="11785600" cy="26341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aphicFrame>
        <p:nvGraphicFramePr>
          <p:cNvPr id="340" name="Google Shape;340;p17"/>
          <p:cNvGraphicFramePr/>
          <p:nvPr/>
        </p:nvGraphicFramePr>
        <p:xfrm>
          <a:off x="5648133" y="259217"/>
          <a:ext cx="3000000" cy="3000000"/>
        </p:xfrm>
        <a:graphic>
          <a:graphicData uri="http://schemas.openxmlformats.org/drawingml/2006/table">
            <a:tbl>
              <a:tblPr>
                <a:noFill/>
                <a:tableStyleId>{7AE24895-53B1-47DF-85FC-D9DE78A796F6}</a:tableStyleId>
              </a:tblPr>
              <a:tblGrid>
                <a:gridCol w="1886675">
                  <a:extLst>
                    <a:ext uri="{9D8B030D-6E8A-4147-A177-3AD203B41FA5}">
                      <a16:colId xmlns:a16="http://schemas.microsoft.com/office/drawing/2014/main" val="20000"/>
                    </a:ext>
                  </a:extLst>
                </a:gridCol>
                <a:gridCol w="4532275">
                  <a:extLst>
                    <a:ext uri="{9D8B030D-6E8A-4147-A177-3AD203B41FA5}">
                      <a16:colId xmlns:a16="http://schemas.microsoft.com/office/drawing/2014/main" val="20001"/>
                    </a:ext>
                  </a:extLst>
                </a:gridCol>
              </a:tblGrid>
              <a:tr h="508000">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latin typeface="Comic Sans MS"/>
                          <a:ea typeface="Comic Sans MS"/>
                          <a:cs typeface="Comic Sans MS"/>
                          <a:sym typeface="Comic Sans MS"/>
                        </a:rPr>
                        <a:t>Tools</a:t>
                      </a:r>
                      <a:endParaRPr sz="2400" b="1"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latin typeface="Comic Sans MS"/>
                          <a:ea typeface="Comic Sans MS"/>
                          <a:cs typeface="Comic Sans MS"/>
                          <a:sym typeface="Comic Sans MS"/>
                        </a:rPr>
                        <a:t>What the reading tool involves </a:t>
                      </a:r>
                      <a:endParaRPr sz="2400" b="1"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Predicting</a:t>
                      </a:r>
                      <a:endParaRPr sz="2100"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Making a logical plausible guess as to what will happen next</a:t>
                      </a:r>
                      <a:endParaRPr sz="2100"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1"/>
                  </a:ext>
                </a:extLst>
              </a:tr>
              <a:tr h="508000">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Questioning </a:t>
                      </a:r>
                      <a:endParaRPr sz="2100"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Asking questions about the text to show different layers of meaning</a:t>
                      </a:r>
                      <a:endParaRPr sz="2100"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2"/>
                  </a:ext>
                </a:extLst>
              </a:tr>
              <a:tr h="508000">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Clarifying</a:t>
                      </a:r>
                      <a:endParaRPr sz="2100"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Checking how specific words and phrases have been understood</a:t>
                      </a:r>
                      <a:endParaRPr sz="2100"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Summarising</a:t>
                      </a:r>
                      <a:endParaRPr sz="2100"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Stating the main events or ideas in the text</a:t>
                      </a:r>
                      <a:endParaRPr sz="2100"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4"/>
                  </a:ext>
                </a:extLst>
              </a:tr>
              <a:tr h="508000">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Visualising</a:t>
                      </a:r>
                      <a:endParaRPr sz="2100"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Developing a visual image of what has been read</a:t>
                      </a:r>
                      <a:endParaRPr sz="2100"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5"/>
                  </a:ext>
                </a:extLst>
              </a:tr>
              <a:tr h="508000">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Prior knowledge </a:t>
                      </a:r>
                      <a:endParaRPr sz="2100" u="none" strike="noStrike" cap="none">
                        <a:latin typeface="Comic Sans MS"/>
                        <a:ea typeface="Comic Sans MS"/>
                        <a:cs typeface="Comic Sans MS"/>
                        <a:sym typeface="Comic Sans MS"/>
                      </a:endParaRPr>
                    </a:p>
                  </a:txBody>
                  <a:tcPr marL="121900" marR="121900" marT="121900" marB="121900"/>
                </a:tc>
                <a:tc>
                  <a:txBody>
                    <a:bodyPr/>
                    <a:lstStyle/>
                    <a:p>
                      <a:pPr marL="0" marR="0" lvl="0" indent="0" algn="l" rtl="0">
                        <a:lnSpc>
                          <a:spcPct val="100000"/>
                        </a:lnSpc>
                        <a:spcBef>
                          <a:spcPts val="0"/>
                        </a:spcBef>
                        <a:spcAft>
                          <a:spcPts val="0"/>
                        </a:spcAft>
                        <a:buClr>
                          <a:srgbClr val="000000"/>
                        </a:buClr>
                        <a:buSzPts val="2100"/>
                        <a:buFont typeface="Arial"/>
                        <a:buNone/>
                      </a:pPr>
                      <a:r>
                        <a:rPr lang="en-GB" sz="2100" u="none" strike="noStrike" cap="none">
                          <a:latin typeface="Comic Sans MS"/>
                          <a:ea typeface="Comic Sans MS"/>
                          <a:cs typeface="Comic Sans MS"/>
                          <a:sym typeface="Comic Sans MS"/>
                        </a:rPr>
                        <a:t>What do you already know that will help you understand?</a:t>
                      </a:r>
                      <a:endParaRPr sz="2100" u="none" strike="noStrike" cap="none">
                        <a:latin typeface="Comic Sans MS"/>
                        <a:ea typeface="Comic Sans MS"/>
                        <a:cs typeface="Comic Sans MS"/>
                        <a:sym typeface="Comic Sans MS"/>
                      </a:endParaRPr>
                    </a:p>
                  </a:txBody>
                  <a:tcPr marL="121900" marR="121900" marT="121900" marB="121900"/>
                </a:tc>
                <a:extLst>
                  <a:ext uri="{0D108BD9-81ED-4DB2-BD59-A6C34878D82A}">
                    <a16:rowId xmlns:a16="http://schemas.microsoft.com/office/drawing/2014/main" val="10006"/>
                  </a:ext>
                </a:extLst>
              </a:tr>
            </a:tbl>
          </a:graphicData>
        </a:graphic>
      </p:graphicFrame>
      <p:sp>
        <p:nvSpPr>
          <p:cNvPr id="341" name="Google Shape;341;p17"/>
          <p:cNvSpPr/>
          <p:nvPr/>
        </p:nvSpPr>
        <p:spPr>
          <a:xfrm rot="-2699991">
            <a:off x="5148154" y="2897519"/>
            <a:ext cx="7614837" cy="758508"/>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EDE5DF"/>
                </a:solidFill>
                <a:latin typeface="Arial"/>
              </a:rPr>
              <a:t>INFERENCE</a:t>
            </a:r>
          </a:p>
        </p:txBody>
      </p:sp>
      <p:pic>
        <p:nvPicPr>
          <p:cNvPr id="342" name="Google Shape;342;p17"/>
          <p:cNvPicPr preferRelativeResize="0"/>
          <p:nvPr/>
        </p:nvPicPr>
        <p:blipFill rotWithShape="1">
          <a:blip r:embed="rId3">
            <a:alphaModFix/>
          </a:blip>
          <a:srcRect/>
          <a:stretch/>
        </p:blipFill>
        <p:spPr>
          <a:xfrm>
            <a:off x="402000" y="316350"/>
            <a:ext cx="4923892" cy="5482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8"/>
          <p:cNvSpPr txBox="1">
            <a:spLocks noGrp="1"/>
          </p:cNvSpPr>
          <p:nvPr>
            <p:ph type="title"/>
          </p:nvPr>
        </p:nvSpPr>
        <p:spPr>
          <a:xfrm>
            <a:off x="275900" y="143275"/>
            <a:ext cx="107925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36C09"/>
              </a:buClr>
              <a:buSzPts val="4400"/>
              <a:buFont typeface="Arial"/>
              <a:buNone/>
            </a:pPr>
            <a:r>
              <a:rPr lang="en-GB">
                <a:solidFill>
                  <a:srgbClr val="E36C09"/>
                </a:solidFill>
                <a:latin typeface="Arial"/>
                <a:ea typeface="Arial"/>
                <a:cs typeface="Arial"/>
                <a:sym typeface="Arial"/>
              </a:rPr>
              <a:t>Read aloud-think aloud</a:t>
            </a:r>
            <a:endParaRPr/>
          </a:p>
        </p:txBody>
      </p:sp>
      <p:sp>
        <p:nvSpPr>
          <p:cNvPr id="349" name="Google Shape;349;p18"/>
          <p:cNvSpPr txBox="1">
            <a:spLocks noGrp="1"/>
          </p:cNvSpPr>
          <p:nvPr>
            <p:ph type="body" idx="1"/>
          </p:nvPr>
        </p:nvSpPr>
        <p:spPr>
          <a:xfrm>
            <a:off x="668300" y="1165950"/>
            <a:ext cx="112872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sz="2400">
                <a:latin typeface="Arial"/>
                <a:ea typeface="Arial"/>
                <a:cs typeface="Arial"/>
                <a:sym typeface="Arial"/>
              </a:rPr>
              <a:t>I’m going to read a short text and show you what I’m thinking </a:t>
            </a:r>
            <a:endParaRPr sz="2400"/>
          </a:p>
          <a:p>
            <a:pPr marL="0" lvl="0" indent="0" algn="l" rtl="0">
              <a:lnSpc>
                <a:spcPct val="100000"/>
              </a:lnSpc>
              <a:spcBef>
                <a:spcPts val="640"/>
              </a:spcBef>
              <a:spcAft>
                <a:spcPts val="0"/>
              </a:spcAft>
              <a:buSzPts val="1800"/>
              <a:buNone/>
            </a:pPr>
            <a:r>
              <a:rPr lang="en-GB" sz="2400">
                <a:latin typeface="Arial"/>
                <a:ea typeface="Arial"/>
                <a:cs typeface="Arial"/>
                <a:sym typeface="Arial"/>
              </a:rPr>
              <a:t>The focus today is using our background knowledge as we read</a:t>
            </a:r>
            <a:endParaRPr sz="2400"/>
          </a:p>
          <a:p>
            <a:pPr marL="342900" lvl="0" indent="-139700" algn="l" rtl="0">
              <a:lnSpc>
                <a:spcPct val="100000"/>
              </a:lnSpc>
              <a:spcBef>
                <a:spcPts val="640"/>
              </a:spcBef>
              <a:spcAft>
                <a:spcPts val="0"/>
              </a:spcAft>
              <a:buClr>
                <a:schemeClr val="dk1"/>
              </a:buClr>
              <a:buSzPts val="3200"/>
              <a:buNone/>
            </a:pPr>
            <a:endParaRPr/>
          </a:p>
          <a:p>
            <a:pPr marL="342900" lvl="0" indent="-139700" algn="l" rtl="0">
              <a:lnSpc>
                <a:spcPct val="100000"/>
              </a:lnSpc>
              <a:spcBef>
                <a:spcPts val="640"/>
              </a:spcBef>
              <a:spcAft>
                <a:spcPts val="0"/>
              </a:spcAft>
              <a:buClr>
                <a:schemeClr val="dk1"/>
              </a:buClr>
              <a:buSzPts val="3200"/>
              <a:buNone/>
            </a:pPr>
            <a:endParaRPr/>
          </a:p>
          <a:p>
            <a:pPr marL="342900" lvl="0" indent="-139700" algn="l" rtl="0">
              <a:lnSpc>
                <a:spcPct val="100000"/>
              </a:lnSpc>
              <a:spcBef>
                <a:spcPts val="640"/>
              </a:spcBef>
              <a:spcAft>
                <a:spcPts val="0"/>
              </a:spcAft>
              <a:buClr>
                <a:schemeClr val="dk1"/>
              </a:buClr>
              <a:buSzPts val="3200"/>
              <a:buNone/>
            </a:pPr>
            <a:endParaRPr/>
          </a:p>
        </p:txBody>
      </p:sp>
      <p:sp>
        <p:nvSpPr>
          <p:cNvPr id="350" name="Google Shape;350;p18"/>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GB"/>
              <a:t>24</a:t>
            </a:fld>
            <a:endParaRPr/>
          </a:p>
        </p:txBody>
      </p:sp>
      <p:sp>
        <p:nvSpPr>
          <p:cNvPr id="351" name="Google Shape;351;p18"/>
          <p:cNvSpPr/>
          <p:nvPr/>
        </p:nvSpPr>
        <p:spPr>
          <a:xfrm>
            <a:off x="6014625" y="2299150"/>
            <a:ext cx="5635500" cy="3468600"/>
          </a:xfrm>
          <a:prstGeom prst="cloudCallout">
            <a:avLst>
              <a:gd name="adj1" fmla="val -76065"/>
              <a:gd name="adj2" fmla="val -43562"/>
            </a:avLst>
          </a:prstGeom>
          <a:solidFill>
            <a:srgbClr val="B7CCE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352" name="Google Shape;352;p18"/>
          <p:cNvPicPr preferRelativeResize="0"/>
          <p:nvPr/>
        </p:nvPicPr>
        <p:blipFill rotWithShape="1">
          <a:blip r:embed="rId3">
            <a:alphaModFix/>
          </a:blip>
          <a:srcRect/>
          <a:stretch/>
        </p:blipFill>
        <p:spPr>
          <a:xfrm>
            <a:off x="10242419" y="5936950"/>
            <a:ext cx="1870781" cy="838575"/>
          </a:xfrm>
          <a:prstGeom prst="rect">
            <a:avLst/>
          </a:prstGeom>
          <a:noFill/>
          <a:ln>
            <a:noFill/>
          </a:ln>
        </p:spPr>
      </p:pic>
      <p:pic>
        <p:nvPicPr>
          <p:cNvPr id="353" name="Google Shape;353;p18"/>
          <p:cNvPicPr preferRelativeResize="0"/>
          <p:nvPr/>
        </p:nvPicPr>
        <p:blipFill rotWithShape="1">
          <a:blip r:embed="rId4">
            <a:alphaModFix/>
          </a:blip>
          <a:srcRect/>
          <a:stretch/>
        </p:blipFill>
        <p:spPr>
          <a:xfrm>
            <a:off x="135375" y="1918375"/>
            <a:ext cx="4044774" cy="4230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9"/>
          <p:cNvSpPr txBox="1">
            <a:spLocks noGrp="1"/>
          </p:cNvSpPr>
          <p:nvPr>
            <p:ph type="body" idx="1"/>
          </p:nvPr>
        </p:nvSpPr>
        <p:spPr>
          <a:xfrm>
            <a:off x="335360" y="404664"/>
            <a:ext cx="11247300" cy="5721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GB" sz="2200" b="1">
                <a:latin typeface="Arial"/>
                <a:ea typeface="Arial"/>
                <a:cs typeface="Arial"/>
                <a:sym typeface="Arial"/>
              </a:rPr>
              <a:t>Room 13 by Robert Swindells</a:t>
            </a:r>
            <a:endParaRPr sz="2200">
              <a:latin typeface="Arial"/>
              <a:ea typeface="Arial"/>
              <a:cs typeface="Arial"/>
              <a:sym typeface="Arial"/>
            </a:endParaRPr>
          </a:p>
          <a:p>
            <a:pPr marL="0" lvl="0" indent="0" algn="l" rtl="0">
              <a:lnSpc>
                <a:spcPct val="100000"/>
              </a:lnSpc>
              <a:spcBef>
                <a:spcPts val="260"/>
              </a:spcBef>
              <a:spcAft>
                <a:spcPts val="0"/>
              </a:spcAft>
              <a:buClr>
                <a:schemeClr val="dk1"/>
              </a:buClr>
              <a:buSzPts val="1300"/>
              <a:buNone/>
            </a:pPr>
            <a:r>
              <a:rPr lang="en-GB" sz="2100">
                <a:latin typeface="Arial"/>
                <a:ea typeface="Arial"/>
                <a:cs typeface="Arial"/>
                <a:sym typeface="Arial"/>
              </a:rPr>
              <a:t>reprinted by permission of The Random House Group Ltd</a:t>
            </a:r>
            <a:endParaRPr sz="2200"/>
          </a:p>
          <a:p>
            <a:pPr marL="0" lvl="0" indent="0" algn="l" rtl="0">
              <a:lnSpc>
                <a:spcPct val="100000"/>
              </a:lnSpc>
              <a:spcBef>
                <a:spcPts val="400"/>
              </a:spcBef>
              <a:spcAft>
                <a:spcPts val="0"/>
              </a:spcAft>
              <a:buClr>
                <a:schemeClr val="dk1"/>
              </a:buClr>
              <a:buSzPts val="2000"/>
              <a:buNone/>
            </a:pPr>
            <a:endParaRPr sz="2000">
              <a:latin typeface="Arial"/>
              <a:ea typeface="Arial"/>
              <a:cs typeface="Arial"/>
              <a:sym typeface="Arial"/>
            </a:endParaRPr>
          </a:p>
          <a:p>
            <a:pPr marL="0" lvl="0" indent="0" algn="l" rtl="0">
              <a:lnSpc>
                <a:spcPct val="100000"/>
              </a:lnSpc>
              <a:spcBef>
                <a:spcPts val="480"/>
              </a:spcBef>
              <a:spcAft>
                <a:spcPts val="0"/>
              </a:spcAft>
              <a:buClr>
                <a:schemeClr val="dk1"/>
              </a:buClr>
              <a:buSzPts val="2400"/>
              <a:buNone/>
            </a:pPr>
            <a:endParaRPr sz="2400">
              <a:latin typeface="Arial"/>
              <a:ea typeface="Arial"/>
              <a:cs typeface="Arial"/>
              <a:sym typeface="Arial"/>
            </a:endParaRPr>
          </a:p>
          <a:p>
            <a:pPr marL="0" lvl="0" indent="0" algn="l" rtl="0">
              <a:lnSpc>
                <a:spcPct val="100000"/>
              </a:lnSpc>
              <a:spcBef>
                <a:spcPts val="480"/>
              </a:spcBef>
              <a:spcAft>
                <a:spcPts val="0"/>
              </a:spcAft>
              <a:buClr>
                <a:schemeClr val="dk1"/>
              </a:buClr>
              <a:buSzPts val="2400"/>
              <a:buNone/>
            </a:pPr>
            <a:endParaRPr sz="2400">
              <a:latin typeface="Arial"/>
              <a:ea typeface="Arial"/>
              <a:cs typeface="Arial"/>
              <a:sym typeface="Arial"/>
            </a:endParaRPr>
          </a:p>
          <a:p>
            <a:pPr marL="0" lvl="0" indent="0" algn="l" rtl="0">
              <a:lnSpc>
                <a:spcPct val="100000"/>
              </a:lnSpc>
              <a:spcBef>
                <a:spcPts val="480"/>
              </a:spcBef>
              <a:spcAft>
                <a:spcPts val="0"/>
              </a:spcAft>
              <a:buClr>
                <a:schemeClr val="dk1"/>
              </a:buClr>
              <a:buSzPts val="2400"/>
              <a:buNone/>
            </a:pPr>
            <a:r>
              <a:rPr lang="en-GB" sz="2400">
                <a:latin typeface="Arial"/>
                <a:ea typeface="Arial"/>
                <a:cs typeface="Arial"/>
                <a:sym typeface="Arial"/>
              </a:rPr>
              <a:t>Fliss is on a school trip.</a:t>
            </a:r>
            <a:endParaRPr/>
          </a:p>
          <a:p>
            <a:pPr marL="0" lvl="0" indent="0" algn="l" rtl="0">
              <a:lnSpc>
                <a:spcPct val="100000"/>
              </a:lnSpc>
              <a:spcBef>
                <a:spcPts val="480"/>
              </a:spcBef>
              <a:spcAft>
                <a:spcPts val="0"/>
              </a:spcAft>
              <a:buClr>
                <a:schemeClr val="dk1"/>
              </a:buClr>
              <a:buSzPts val="2400"/>
              <a:buNone/>
            </a:pPr>
            <a:endParaRPr sz="2400">
              <a:latin typeface="Arial"/>
              <a:ea typeface="Arial"/>
              <a:cs typeface="Arial"/>
              <a:sym typeface="Arial"/>
            </a:endParaRPr>
          </a:p>
          <a:p>
            <a:pPr marL="0" lvl="0" indent="0" algn="l" rtl="0">
              <a:lnSpc>
                <a:spcPct val="100000"/>
              </a:lnSpc>
              <a:spcBef>
                <a:spcPts val="480"/>
              </a:spcBef>
              <a:spcAft>
                <a:spcPts val="0"/>
              </a:spcAft>
              <a:buClr>
                <a:schemeClr val="dk1"/>
              </a:buClr>
              <a:buSzPts val="2400"/>
              <a:buNone/>
            </a:pPr>
            <a:endParaRPr sz="2400">
              <a:latin typeface="Arial"/>
              <a:ea typeface="Arial"/>
              <a:cs typeface="Arial"/>
              <a:sym typeface="Arial"/>
            </a:endParaRPr>
          </a:p>
          <a:p>
            <a:pPr marL="0" lvl="0" indent="0" algn="l" rtl="0">
              <a:lnSpc>
                <a:spcPct val="100000"/>
              </a:lnSpc>
              <a:spcBef>
                <a:spcPts val="480"/>
              </a:spcBef>
              <a:spcAft>
                <a:spcPts val="0"/>
              </a:spcAft>
              <a:buClr>
                <a:schemeClr val="dk1"/>
              </a:buClr>
              <a:buSzPts val="2400"/>
              <a:buNone/>
            </a:pPr>
            <a:r>
              <a:rPr lang="en-GB" sz="2400">
                <a:latin typeface="Arial"/>
                <a:ea typeface="Arial"/>
                <a:cs typeface="Arial"/>
                <a:sym typeface="Arial"/>
              </a:rPr>
              <a:t>Fliss pressed the buttons in the armrest and tipped her seat back.  But then the boy in the seat behind her yelled out that she was crushing his knees and demanded that she return it to its upright position.</a:t>
            </a:r>
            <a:endParaRPr/>
          </a:p>
          <a:p>
            <a:pPr marL="342900" lvl="0" indent="-139700" algn="l" rtl="0">
              <a:lnSpc>
                <a:spcPct val="100000"/>
              </a:lnSpc>
              <a:spcBef>
                <a:spcPts val="640"/>
              </a:spcBef>
              <a:spcAft>
                <a:spcPts val="0"/>
              </a:spcAft>
              <a:buClr>
                <a:schemeClr val="dk1"/>
              </a:buClr>
              <a:buSzPts val="3200"/>
              <a:buNone/>
            </a:pPr>
            <a:endParaRPr>
              <a:latin typeface="Arial"/>
              <a:ea typeface="Arial"/>
              <a:cs typeface="Arial"/>
              <a:sym typeface="Arial"/>
            </a:endParaRPr>
          </a:p>
        </p:txBody>
      </p:sp>
      <p:sp>
        <p:nvSpPr>
          <p:cNvPr id="360" name="Google Shape;360;p19"/>
          <p:cNvSpPr/>
          <p:nvPr/>
        </p:nvSpPr>
        <p:spPr>
          <a:xfrm>
            <a:off x="4515857" y="1729380"/>
            <a:ext cx="3936300" cy="1602600"/>
          </a:xfrm>
          <a:prstGeom prst="cloudCallout">
            <a:avLst>
              <a:gd name="adj1" fmla="val -71937"/>
              <a:gd name="adj2" fmla="val 15064"/>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Ok I’ve been on school trips …. Will it be like one of those?</a:t>
            </a:r>
            <a:endParaRPr sz="1400" b="0" i="0" u="none" strike="noStrike" cap="none">
              <a:solidFill>
                <a:srgbClr val="000000"/>
              </a:solidFill>
              <a:latin typeface="Arial"/>
              <a:ea typeface="Arial"/>
              <a:cs typeface="Arial"/>
              <a:sym typeface="Arial"/>
            </a:endParaRPr>
          </a:p>
        </p:txBody>
      </p:sp>
      <p:sp>
        <p:nvSpPr>
          <p:cNvPr id="361" name="Google Shape;361;p19"/>
          <p:cNvSpPr/>
          <p:nvPr/>
        </p:nvSpPr>
        <p:spPr>
          <a:xfrm>
            <a:off x="8808396" y="2760855"/>
            <a:ext cx="2688300" cy="799500"/>
          </a:xfrm>
          <a:prstGeom prst="cloudCallout">
            <a:avLst>
              <a:gd name="adj1" fmla="val -78079"/>
              <a:gd name="adj2" fmla="val 59862"/>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Yeah …. So comfy!</a:t>
            </a:r>
            <a:endParaRPr sz="1400" b="0" i="0" u="none" strike="noStrike" cap="none">
              <a:solidFill>
                <a:srgbClr val="000000"/>
              </a:solidFill>
              <a:latin typeface="Arial"/>
              <a:ea typeface="Arial"/>
              <a:cs typeface="Arial"/>
              <a:sym typeface="Arial"/>
            </a:endParaRPr>
          </a:p>
        </p:txBody>
      </p:sp>
      <p:sp>
        <p:nvSpPr>
          <p:cNvPr id="362" name="Google Shape;362;p19"/>
          <p:cNvSpPr/>
          <p:nvPr/>
        </p:nvSpPr>
        <p:spPr>
          <a:xfrm>
            <a:off x="5143972" y="5063786"/>
            <a:ext cx="4911600" cy="1526400"/>
          </a:xfrm>
          <a:prstGeom prst="cloudCallout">
            <a:avLst>
              <a:gd name="adj1" fmla="val -81765"/>
              <a:gd name="adj2" fmla="val -59277"/>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 Last year on a flight to Spain... that lady in front complained about me!</a:t>
            </a:r>
            <a:endParaRPr sz="1400" b="0" i="0" u="none" strike="noStrike" cap="none">
              <a:solidFill>
                <a:srgbClr val="000000"/>
              </a:solidFill>
              <a:latin typeface="Arial"/>
              <a:ea typeface="Arial"/>
              <a:cs typeface="Arial"/>
              <a:sym typeface="Arial"/>
            </a:endParaRPr>
          </a:p>
        </p:txBody>
      </p:sp>
      <p:sp>
        <p:nvSpPr>
          <p:cNvPr id="363" name="Google Shape;363;p19"/>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GB"/>
              <a:t>25</a:t>
            </a:fld>
            <a:endParaRPr/>
          </a:p>
        </p:txBody>
      </p:sp>
      <p:sp>
        <p:nvSpPr>
          <p:cNvPr id="364" name="Google Shape;364;p19"/>
          <p:cNvSpPr/>
          <p:nvPr/>
        </p:nvSpPr>
        <p:spPr>
          <a:xfrm>
            <a:off x="7448835" y="126768"/>
            <a:ext cx="3529200" cy="1602600"/>
          </a:xfrm>
          <a:prstGeom prst="cloudCallout">
            <a:avLst>
              <a:gd name="adj1" fmla="val -73070"/>
              <a:gd name="adj2" fmla="val -20200"/>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13..?..unlucky..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maybe a frightening story?</a:t>
            </a:r>
            <a:endParaRPr sz="1400" b="0" i="0" u="none" strike="noStrike" cap="none">
              <a:solidFill>
                <a:srgbClr val="000000"/>
              </a:solidFill>
              <a:latin typeface="Arial"/>
              <a:ea typeface="Arial"/>
              <a:cs typeface="Arial"/>
              <a:sym typeface="Arial"/>
            </a:endParaRPr>
          </a:p>
        </p:txBody>
      </p:sp>
      <p:pic>
        <p:nvPicPr>
          <p:cNvPr id="365" name="Google Shape;365;p19"/>
          <p:cNvPicPr preferRelativeResize="0"/>
          <p:nvPr/>
        </p:nvPicPr>
        <p:blipFill rotWithShape="1">
          <a:blip r:embed="rId3">
            <a:alphaModFix/>
          </a:blip>
          <a:srcRect/>
          <a:stretch/>
        </p:blipFill>
        <p:spPr>
          <a:xfrm>
            <a:off x="10242419" y="5936950"/>
            <a:ext cx="1870781" cy="838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 calcmode="lin" valueType="num">
                                      <p:cBhvr additive="base">
                                        <p:cTn id="7" dur="1000"/>
                                        <p:tgtEl>
                                          <p:spTgt spid="36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60"/>
                                        </p:tgtEl>
                                        <p:attrNameLst>
                                          <p:attrName>style.visibility</p:attrName>
                                        </p:attrNameLst>
                                      </p:cBhvr>
                                      <p:to>
                                        <p:strVal val="visible"/>
                                      </p:to>
                                    </p:set>
                                    <p:anim calcmode="lin" valueType="num">
                                      <p:cBhvr additive="base">
                                        <p:cTn id="12" dur="1000"/>
                                        <p:tgtEl>
                                          <p:spTgt spid="36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61"/>
                                        </p:tgtEl>
                                        <p:attrNameLst>
                                          <p:attrName>style.visibility</p:attrName>
                                        </p:attrNameLst>
                                      </p:cBhvr>
                                      <p:to>
                                        <p:strVal val="visible"/>
                                      </p:to>
                                    </p:set>
                                    <p:anim calcmode="lin" valueType="num">
                                      <p:cBhvr additive="base">
                                        <p:cTn id="17" dur="1000"/>
                                        <p:tgtEl>
                                          <p:spTgt spid="361"/>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62"/>
                                        </p:tgtEl>
                                        <p:attrNameLst>
                                          <p:attrName>style.visibility</p:attrName>
                                        </p:attrNameLst>
                                      </p:cBhvr>
                                      <p:to>
                                        <p:strVal val="visible"/>
                                      </p:to>
                                    </p:set>
                                    <p:anim calcmode="lin" valueType="num">
                                      <p:cBhvr additive="base">
                                        <p:cTn id="22" dur="1000"/>
                                        <p:tgtEl>
                                          <p:spTgt spid="3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0"/>
          <p:cNvPicPr preferRelativeResize="0"/>
          <p:nvPr/>
        </p:nvPicPr>
        <p:blipFill rotWithShape="1">
          <a:blip r:embed="rId3">
            <a:alphaModFix/>
          </a:blip>
          <a:srcRect/>
          <a:stretch/>
        </p:blipFill>
        <p:spPr>
          <a:xfrm>
            <a:off x="2246575" y="300925"/>
            <a:ext cx="9945427" cy="59921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1"/>
          <p:cNvSpPr txBox="1">
            <a:spLocks noGrp="1"/>
          </p:cNvSpPr>
          <p:nvPr>
            <p:ph type="sldNum" idx="12"/>
          </p:nvPr>
        </p:nvSpPr>
        <p:spPr>
          <a:xfrm>
            <a:off x="11650133" y="6356350"/>
            <a:ext cx="3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GB"/>
              <a:t>27</a:t>
            </a:fld>
            <a:endParaRPr/>
          </a:p>
        </p:txBody>
      </p:sp>
      <p:pic>
        <p:nvPicPr>
          <p:cNvPr id="378" name="Google Shape;378;p21" descr="C:\Users\Tony\Documents\Scanned Documents\Image (4).jpg"/>
          <p:cNvPicPr preferRelativeResize="0"/>
          <p:nvPr/>
        </p:nvPicPr>
        <p:blipFill rotWithShape="1">
          <a:blip r:embed="rId3">
            <a:alphaModFix/>
          </a:blip>
          <a:srcRect/>
          <a:stretch/>
        </p:blipFill>
        <p:spPr>
          <a:xfrm>
            <a:off x="2666775" y="315649"/>
            <a:ext cx="8983349" cy="6405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2"/>
          <p:cNvSpPr txBox="1">
            <a:spLocks noGrp="1"/>
          </p:cNvSpPr>
          <p:nvPr>
            <p:ph type="body" idx="1"/>
          </p:nvPr>
        </p:nvSpPr>
        <p:spPr>
          <a:xfrm>
            <a:off x="484597" y="246701"/>
            <a:ext cx="11516700" cy="87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027"/>
              <a:buNone/>
            </a:pPr>
            <a:r>
              <a:rPr lang="en-GB" sz="3200" b="1" i="1">
                <a:solidFill>
                  <a:srgbClr val="000000"/>
                </a:solidFill>
                <a:latin typeface="Calibri"/>
                <a:ea typeface="Calibri"/>
                <a:cs typeface="Calibri"/>
                <a:sym typeface="Calibri"/>
              </a:rPr>
              <a:t>How effective is the teaching of reading comprehension strategies? </a:t>
            </a:r>
            <a:endParaRPr/>
          </a:p>
        </p:txBody>
      </p:sp>
      <p:sp>
        <p:nvSpPr>
          <p:cNvPr id="385" name="Google Shape;385;p22"/>
          <p:cNvSpPr/>
          <p:nvPr/>
        </p:nvSpPr>
        <p:spPr>
          <a:xfrm>
            <a:off x="460916" y="0"/>
            <a:ext cx="105342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2"/>
          <p:cNvSpPr/>
          <p:nvPr/>
        </p:nvSpPr>
        <p:spPr>
          <a:xfrm>
            <a:off x="437235" y="2748996"/>
            <a:ext cx="115167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1" u="none" strike="noStrike" cap="none">
                <a:solidFill>
                  <a:srgbClr val="000000"/>
                </a:solidFill>
                <a:latin typeface="Helvetica Neue"/>
                <a:ea typeface="Helvetica Neue"/>
                <a:cs typeface="Helvetica Neue"/>
                <a:sym typeface="Helvetica Neue"/>
              </a:rPr>
              <a:t>On average, reading comprehension approaches deliver an additional six months’ progress.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1"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en-GB" sz="2400" b="0" i="1" u="none" strike="noStrike" cap="none">
                <a:solidFill>
                  <a:srgbClr val="000000"/>
                </a:solidFill>
                <a:latin typeface="Helvetica Neue"/>
                <a:ea typeface="Helvetica Neue"/>
                <a:cs typeface="Helvetica Neue"/>
                <a:sym typeface="Helvetica Neue"/>
              </a:rPr>
              <a:t>Teaching and Learning Toolkit</a:t>
            </a:r>
            <a:endParaRPr sz="2800" b="0" i="0" u="none" strike="noStrike" cap="none">
              <a:solidFill>
                <a:srgbClr val="000000"/>
              </a:solidFill>
              <a:latin typeface="Arial"/>
              <a:ea typeface="Arial"/>
              <a:cs typeface="Arial"/>
              <a:sym typeface="Arial"/>
            </a:endParaRPr>
          </a:p>
        </p:txBody>
      </p:sp>
      <p:pic>
        <p:nvPicPr>
          <p:cNvPr id="387" name="Google Shape;387;p22"/>
          <p:cNvPicPr preferRelativeResize="0"/>
          <p:nvPr/>
        </p:nvPicPr>
        <p:blipFill rotWithShape="1">
          <a:blip r:embed="rId3">
            <a:alphaModFix/>
          </a:blip>
          <a:srcRect/>
          <a:stretch/>
        </p:blipFill>
        <p:spPr>
          <a:xfrm>
            <a:off x="279713" y="1120081"/>
            <a:ext cx="11831624" cy="16275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3"/>
          <p:cNvSpPr txBox="1">
            <a:spLocks noGrp="1"/>
          </p:cNvSpPr>
          <p:nvPr>
            <p:ph type="body" idx="1"/>
          </p:nvPr>
        </p:nvSpPr>
        <p:spPr>
          <a:xfrm>
            <a:off x="484597" y="246701"/>
            <a:ext cx="11516700" cy="87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027"/>
              <a:buNone/>
            </a:pPr>
            <a:r>
              <a:rPr lang="en-GB" sz="3200" b="1" i="1">
                <a:solidFill>
                  <a:srgbClr val="000000"/>
                </a:solidFill>
                <a:latin typeface="Calibri"/>
                <a:ea typeface="Calibri"/>
                <a:cs typeface="Calibri"/>
                <a:sym typeface="Calibri"/>
              </a:rPr>
              <a:t>Impact </a:t>
            </a:r>
            <a:endParaRPr/>
          </a:p>
        </p:txBody>
      </p:sp>
      <p:sp>
        <p:nvSpPr>
          <p:cNvPr id="394" name="Google Shape;394;p23"/>
          <p:cNvSpPr/>
          <p:nvPr/>
        </p:nvSpPr>
        <p:spPr>
          <a:xfrm>
            <a:off x="460916" y="0"/>
            <a:ext cx="105342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95" name="Google Shape;395;p23"/>
          <p:cNvGraphicFramePr/>
          <p:nvPr/>
        </p:nvGraphicFramePr>
        <p:xfrm>
          <a:off x="876100" y="1215575"/>
          <a:ext cx="3000000" cy="3000000"/>
        </p:xfrm>
        <a:graphic>
          <a:graphicData uri="http://schemas.openxmlformats.org/drawingml/2006/table">
            <a:tbl>
              <a:tblPr>
                <a:noFill/>
                <a:tableStyleId>{7AE24895-53B1-47DF-85FC-D9DE78A796F6}</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2019</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2022</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2023</a:t>
                      </a:r>
                      <a:endParaRPr sz="2900" u="none" strike="noStrike" cap="none"/>
                    </a:p>
                  </a:txBody>
                  <a:tcPr marL="91425" marR="91425" marT="91425" marB="91425"/>
                </a:tc>
                <a:extLst>
                  <a:ext uri="{0D108BD9-81ED-4DB2-BD59-A6C34878D82A}">
                    <a16:rowId xmlns:a16="http://schemas.microsoft.com/office/drawing/2014/main" val="10000"/>
                  </a:ext>
                </a:extLst>
              </a:tr>
              <a:tr h="381000">
                <a:tc gridSpan="3">
                  <a:txBody>
                    <a:bodyPr/>
                    <a:lstStyle/>
                    <a:p>
                      <a:pPr marL="0" marR="0" lvl="0" indent="0" algn="l" rtl="0">
                        <a:lnSpc>
                          <a:spcPct val="100000"/>
                        </a:lnSpc>
                        <a:spcBef>
                          <a:spcPts val="0"/>
                        </a:spcBef>
                        <a:spcAft>
                          <a:spcPts val="0"/>
                        </a:spcAft>
                        <a:buClr>
                          <a:srgbClr val="000000"/>
                        </a:buClr>
                        <a:buSzPts val="2900"/>
                        <a:buFont typeface="Arial"/>
                        <a:buNone/>
                      </a:pPr>
                      <a:r>
                        <a:rPr lang="en-GB" sz="2900" b="1" u="none" strike="noStrike" cap="none"/>
                        <a:t>KS1 Reading Results</a:t>
                      </a:r>
                      <a:endParaRPr sz="2900" b="1" u="none" strike="noStrike" cap="none"/>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81%</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80%</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80%</a:t>
                      </a:r>
                      <a:endParaRPr sz="2900" u="none" strike="noStrike" cap="none"/>
                    </a:p>
                  </a:txBody>
                  <a:tcPr marL="91425" marR="91425" marT="91425" marB="91425"/>
                </a:tc>
                <a:extLst>
                  <a:ext uri="{0D108BD9-81ED-4DB2-BD59-A6C34878D82A}">
                    <a16:rowId xmlns:a16="http://schemas.microsoft.com/office/drawing/2014/main" val="10002"/>
                  </a:ext>
                </a:extLst>
              </a:tr>
              <a:tr h="381000">
                <a:tc gridSpan="3">
                  <a:txBody>
                    <a:bodyPr/>
                    <a:lstStyle/>
                    <a:p>
                      <a:pPr marL="0" marR="0" lvl="0" indent="0" algn="l" rtl="0">
                        <a:lnSpc>
                          <a:spcPct val="100000"/>
                        </a:lnSpc>
                        <a:spcBef>
                          <a:spcPts val="0"/>
                        </a:spcBef>
                        <a:spcAft>
                          <a:spcPts val="0"/>
                        </a:spcAft>
                        <a:buClr>
                          <a:srgbClr val="000000"/>
                        </a:buClr>
                        <a:buSzPts val="2900"/>
                        <a:buFont typeface="Arial"/>
                        <a:buNone/>
                      </a:pPr>
                      <a:r>
                        <a:rPr lang="en-GB" sz="2900" b="1" u="none" strike="noStrike" cap="none"/>
                        <a:t>KS2 Reading Results</a:t>
                      </a:r>
                      <a:endParaRPr sz="2900" b="1" u="none" strike="noStrike" cap="none"/>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89%</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76% </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84% </a:t>
                      </a:r>
                      <a:endParaRPr sz="2900" u="none" strike="noStrike" cap="none"/>
                    </a:p>
                  </a:txBody>
                  <a:tcPr marL="91425" marR="91425" marT="91425" marB="91425"/>
                </a:tc>
                <a:extLst>
                  <a:ext uri="{0D108BD9-81ED-4DB2-BD59-A6C34878D82A}">
                    <a16:rowId xmlns:a16="http://schemas.microsoft.com/office/drawing/2014/main" val="10004"/>
                  </a:ext>
                </a:extLst>
              </a:tr>
              <a:tr h="381000">
                <a:tc gridSpan="3">
                  <a:txBody>
                    <a:bodyPr/>
                    <a:lstStyle/>
                    <a:p>
                      <a:pPr marL="0" marR="0" lvl="0" indent="0" algn="l" rtl="0">
                        <a:lnSpc>
                          <a:spcPct val="100000"/>
                        </a:lnSpc>
                        <a:spcBef>
                          <a:spcPts val="0"/>
                        </a:spcBef>
                        <a:spcAft>
                          <a:spcPts val="0"/>
                        </a:spcAft>
                        <a:buClr>
                          <a:srgbClr val="000000"/>
                        </a:buClr>
                        <a:buSzPts val="2900"/>
                        <a:buFont typeface="Arial"/>
                        <a:buNone/>
                      </a:pPr>
                      <a:r>
                        <a:rPr lang="en-GB" sz="2900" b="1" u="none" strike="noStrike" cap="none"/>
                        <a:t>Reading Progress</a:t>
                      </a:r>
                      <a:endParaRPr sz="2900" b="1" u="none" strike="noStrike" cap="none"/>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+2.3</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+0.2</a:t>
                      </a:r>
                      <a:endParaRPr sz="2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2900"/>
                        <a:buFont typeface="Arial"/>
                        <a:buNone/>
                      </a:pPr>
                      <a:r>
                        <a:rPr lang="en-GB" sz="2900" u="none" strike="noStrike" cap="none"/>
                        <a:t>+2.5</a:t>
                      </a:r>
                      <a:endParaRPr sz="29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
          <p:cNvSpPr txBox="1"/>
          <p:nvPr/>
        </p:nvSpPr>
        <p:spPr>
          <a:xfrm>
            <a:off x="420450" y="223350"/>
            <a:ext cx="11351100" cy="52410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GB" sz="3000" b="0" i="0" u="none" strike="noStrike" cap="none">
                <a:solidFill>
                  <a:schemeClr val="dk1"/>
                </a:solidFill>
                <a:latin typeface="Roboto"/>
                <a:ea typeface="Roboto"/>
                <a:cs typeface="Roboto"/>
                <a:sym typeface="Roboto"/>
              </a:rPr>
              <a:t>As a Research School, our </a:t>
            </a:r>
            <a:r>
              <a:rPr lang="en-GB" sz="3000" b="1" i="0" u="none" strike="noStrike" cap="none">
                <a:solidFill>
                  <a:schemeClr val="dk1"/>
                </a:solidFill>
                <a:latin typeface="Roboto"/>
                <a:ea typeface="Roboto"/>
                <a:cs typeface="Roboto"/>
                <a:sym typeface="Roboto"/>
              </a:rPr>
              <a:t>core purpose</a:t>
            </a:r>
            <a:r>
              <a:rPr lang="en-GB" sz="3000" b="0" i="0" u="none" strike="noStrike" cap="none">
                <a:solidFill>
                  <a:schemeClr val="dk1"/>
                </a:solidFill>
                <a:latin typeface="Roboto"/>
                <a:ea typeface="Roboto"/>
                <a:cs typeface="Roboto"/>
                <a:sym typeface="Roboto"/>
              </a:rPr>
              <a:t> is to:</a:t>
            </a:r>
            <a:endParaRPr sz="3000" b="0" i="0" u="none" strike="noStrike" cap="none">
              <a:solidFill>
                <a:schemeClr val="dk1"/>
              </a:solidFill>
              <a:latin typeface="Roboto"/>
              <a:ea typeface="Roboto"/>
              <a:cs typeface="Roboto"/>
              <a:sym typeface="Roboto"/>
            </a:endParaRPr>
          </a:p>
          <a:p>
            <a:pPr marL="457200" marR="0" lvl="0" indent="-228600" algn="l" rtl="0">
              <a:lnSpc>
                <a:spcPct val="115000"/>
              </a:lnSpc>
              <a:spcBef>
                <a:spcPts val="2700"/>
              </a:spcBef>
              <a:spcAft>
                <a:spcPts val="0"/>
              </a:spcAft>
              <a:buClr>
                <a:schemeClr val="dk1"/>
              </a:buClr>
              <a:buSzPts val="3000"/>
              <a:buFont typeface="Roboto"/>
              <a:buNone/>
            </a:pPr>
            <a:r>
              <a:rPr lang="en-GB" sz="3000" b="0" i="0" u="none" strike="noStrike" cap="none">
                <a:solidFill>
                  <a:schemeClr val="dk1"/>
                </a:solidFill>
                <a:latin typeface="Roboto"/>
                <a:ea typeface="Roboto"/>
                <a:cs typeface="Roboto"/>
                <a:sym typeface="Roboto"/>
              </a:rPr>
              <a:t>- share and disseminate the very best of </a:t>
            </a:r>
            <a:r>
              <a:rPr lang="en-GB" sz="3000" b="1" i="0" u="none" strike="noStrike" cap="none">
                <a:solidFill>
                  <a:schemeClr val="dk1"/>
                </a:solidFill>
                <a:latin typeface="Roboto"/>
                <a:ea typeface="Roboto"/>
                <a:cs typeface="Roboto"/>
                <a:sym typeface="Roboto"/>
              </a:rPr>
              <a:t>evidence-informed practice </a:t>
            </a:r>
            <a:r>
              <a:rPr lang="en-GB" sz="3000" b="0" i="0" u="none" strike="noStrike" cap="none">
                <a:solidFill>
                  <a:schemeClr val="dk1"/>
                </a:solidFill>
                <a:latin typeface="Roboto"/>
                <a:ea typeface="Roboto"/>
                <a:cs typeface="Roboto"/>
                <a:sym typeface="Roboto"/>
              </a:rPr>
              <a:t>to schools and teachers across the South of England</a:t>
            </a:r>
            <a:endParaRPr sz="3000" b="0" i="0" u="none" strike="noStrike" cap="none">
              <a:solidFill>
                <a:schemeClr val="dk1"/>
              </a:solidFill>
              <a:latin typeface="Roboto"/>
              <a:ea typeface="Roboto"/>
              <a:cs typeface="Roboto"/>
              <a:sym typeface="Roboto"/>
            </a:endParaRPr>
          </a:p>
          <a:p>
            <a:pPr marL="457200" marR="0" lvl="0" indent="-228600" algn="l" rtl="0">
              <a:lnSpc>
                <a:spcPct val="115000"/>
              </a:lnSpc>
              <a:spcBef>
                <a:spcPts val="0"/>
              </a:spcBef>
              <a:spcAft>
                <a:spcPts val="0"/>
              </a:spcAft>
              <a:buClr>
                <a:schemeClr val="dk1"/>
              </a:buClr>
              <a:buSzPts val="3000"/>
              <a:buFont typeface="Roboto"/>
              <a:buNone/>
            </a:pPr>
            <a:endParaRPr sz="3000" b="0" i="0" u="none" strike="noStrike" cap="none">
              <a:solidFill>
                <a:schemeClr val="dk1"/>
              </a:solidFill>
              <a:latin typeface="Roboto"/>
              <a:ea typeface="Roboto"/>
              <a:cs typeface="Roboto"/>
              <a:sym typeface="Roboto"/>
            </a:endParaRPr>
          </a:p>
          <a:p>
            <a:pPr marL="457200" marR="0" lvl="0" indent="-228600" algn="l" rtl="0">
              <a:lnSpc>
                <a:spcPct val="115000"/>
              </a:lnSpc>
              <a:spcBef>
                <a:spcPts val="0"/>
              </a:spcBef>
              <a:spcAft>
                <a:spcPts val="0"/>
              </a:spcAft>
              <a:buClr>
                <a:schemeClr val="dk1"/>
              </a:buClr>
              <a:buSzPts val="3000"/>
              <a:buFont typeface="Roboto"/>
              <a:buNone/>
            </a:pPr>
            <a:r>
              <a:rPr lang="en-GB" sz="3000" b="0" i="0" u="none" strike="noStrike" cap="none">
                <a:solidFill>
                  <a:schemeClr val="dk1"/>
                </a:solidFill>
                <a:latin typeface="Roboto"/>
                <a:ea typeface="Roboto"/>
                <a:cs typeface="Roboto"/>
                <a:sym typeface="Roboto"/>
              </a:rPr>
              <a:t>- help teachers and leaders to </a:t>
            </a:r>
            <a:r>
              <a:rPr lang="en-GB" sz="3000" b="1" i="0" u="none" strike="noStrike" cap="none">
                <a:solidFill>
                  <a:schemeClr val="dk1"/>
                </a:solidFill>
                <a:latin typeface="Roboto"/>
                <a:ea typeface="Roboto"/>
                <a:cs typeface="Roboto"/>
                <a:sym typeface="Roboto"/>
              </a:rPr>
              <a:t>mobilise the research evidence</a:t>
            </a:r>
            <a:r>
              <a:rPr lang="en-GB" sz="3000" b="0" i="0" u="none" strike="noStrike" cap="none">
                <a:solidFill>
                  <a:schemeClr val="dk1"/>
                </a:solidFill>
                <a:latin typeface="Roboto"/>
                <a:ea typeface="Roboto"/>
                <a:cs typeface="Roboto"/>
                <a:sym typeface="Roboto"/>
              </a:rPr>
              <a:t> that is out there, into their classrooms</a:t>
            </a:r>
            <a:endParaRPr sz="3000" b="0" i="0" u="none" strike="noStrike" cap="none">
              <a:solidFill>
                <a:schemeClr val="dk1"/>
              </a:solidFill>
              <a:latin typeface="Roboto"/>
              <a:ea typeface="Roboto"/>
              <a:cs typeface="Roboto"/>
              <a:sym typeface="Roboto"/>
            </a:endParaRPr>
          </a:p>
          <a:p>
            <a:pPr marL="457200" marR="0" lvl="0" indent="-228600" algn="l" rtl="0">
              <a:lnSpc>
                <a:spcPct val="115000"/>
              </a:lnSpc>
              <a:spcBef>
                <a:spcPts val="0"/>
              </a:spcBef>
              <a:spcAft>
                <a:spcPts val="0"/>
              </a:spcAft>
              <a:buClr>
                <a:schemeClr val="dk1"/>
              </a:buClr>
              <a:buSzPts val="3000"/>
              <a:buFont typeface="Roboto"/>
              <a:buNone/>
            </a:pPr>
            <a:endParaRPr sz="3000" b="0" i="0" u="none" strike="noStrike" cap="none">
              <a:solidFill>
                <a:schemeClr val="dk1"/>
              </a:solidFill>
              <a:latin typeface="Roboto"/>
              <a:ea typeface="Roboto"/>
              <a:cs typeface="Roboto"/>
              <a:sym typeface="Roboto"/>
            </a:endParaRPr>
          </a:p>
          <a:p>
            <a:pPr marL="457200" marR="0" lvl="0" indent="-228600" algn="l" rtl="0">
              <a:lnSpc>
                <a:spcPct val="115000"/>
              </a:lnSpc>
              <a:spcBef>
                <a:spcPts val="0"/>
              </a:spcBef>
              <a:spcAft>
                <a:spcPts val="0"/>
              </a:spcAft>
              <a:buClr>
                <a:schemeClr val="dk1"/>
              </a:buClr>
              <a:buSzPts val="3000"/>
              <a:buFont typeface="Roboto"/>
              <a:buNone/>
            </a:pPr>
            <a:r>
              <a:rPr lang="en-GB" sz="3000" b="0" i="0" u="none" strike="noStrike" cap="none">
                <a:solidFill>
                  <a:schemeClr val="dk1"/>
                </a:solidFill>
                <a:latin typeface="Roboto"/>
                <a:ea typeface="Roboto"/>
                <a:cs typeface="Roboto"/>
                <a:sym typeface="Roboto"/>
              </a:rPr>
              <a:t>- provide </a:t>
            </a:r>
            <a:r>
              <a:rPr lang="en-GB" sz="3000" b="1" i="0" u="none" strike="noStrike" cap="none">
                <a:solidFill>
                  <a:schemeClr val="dk1"/>
                </a:solidFill>
                <a:latin typeface="Roboto"/>
                <a:ea typeface="Roboto"/>
                <a:cs typeface="Roboto"/>
                <a:sym typeface="Roboto"/>
              </a:rPr>
              <a:t>evidence-informed training</a:t>
            </a:r>
            <a:r>
              <a:rPr lang="en-GB" sz="3000" b="0" i="0" u="none" strike="noStrike" cap="none">
                <a:solidFill>
                  <a:schemeClr val="dk1"/>
                </a:solidFill>
                <a:latin typeface="Roboto"/>
                <a:ea typeface="Roboto"/>
                <a:cs typeface="Roboto"/>
                <a:sym typeface="Roboto"/>
              </a:rPr>
              <a:t> around a range of themes</a:t>
            </a:r>
            <a:endParaRPr sz="3000" b="0" i="0" u="none" strike="noStrike" cap="none">
              <a:solidFill>
                <a:schemeClr val="dk1"/>
              </a:solidFill>
              <a:latin typeface="Roboto"/>
              <a:ea typeface="Roboto"/>
              <a:cs typeface="Roboto"/>
              <a:sym typeface="Roboto"/>
            </a:endParaRPr>
          </a:p>
          <a:p>
            <a:pPr marL="457200" marR="0" lvl="0" indent="-228600" algn="l" rtl="0">
              <a:lnSpc>
                <a:spcPct val="115000"/>
              </a:lnSpc>
              <a:spcBef>
                <a:spcPts val="0"/>
              </a:spcBef>
              <a:spcAft>
                <a:spcPts val="0"/>
              </a:spcAft>
              <a:buClr>
                <a:schemeClr val="dk1"/>
              </a:buClr>
              <a:buSzPts val="3000"/>
              <a:buFont typeface="Roboto"/>
              <a:buNone/>
            </a:pPr>
            <a:r>
              <a:rPr lang="en-GB" sz="3000" b="0" i="0" u="none" strike="noStrike" cap="none">
                <a:solidFill>
                  <a:schemeClr val="dk1"/>
                </a:solidFill>
                <a:latin typeface="Roboto"/>
                <a:ea typeface="Roboto"/>
                <a:cs typeface="Roboto"/>
                <a:sym typeface="Roboto"/>
              </a:rPr>
              <a:t>- </a:t>
            </a:r>
            <a:r>
              <a:rPr lang="en-GB" sz="3000" b="1" i="0" u="none" strike="noStrike" cap="none">
                <a:solidFill>
                  <a:schemeClr val="dk1"/>
                </a:solidFill>
                <a:latin typeface="Roboto"/>
                <a:ea typeface="Roboto"/>
                <a:cs typeface="Roboto"/>
                <a:sym typeface="Roboto"/>
              </a:rPr>
              <a:t>support </a:t>
            </a:r>
            <a:r>
              <a:rPr lang="en-GB" sz="3000" b="0" i="0" u="none" strike="noStrike" cap="none">
                <a:solidFill>
                  <a:schemeClr val="dk1"/>
                </a:solidFill>
                <a:latin typeface="Roboto"/>
                <a:ea typeface="Roboto"/>
                <a:cs typeface="Roboto"/>
                <a:sym typeface="Roboto"/>
              </a:rPr>
              <a:t>schools in the region.</a:t>
            </a:r>
            <a:endParaRPr sz="3000" b="0" i="0" u="none" strike="noStrike" cap="none">
              <a:solidFill>
                <a:schemeClr val="dk1"/>
              </a:solidFill>
              <a:latin typeface="Roboto"/>
              <a:ea typeface="Roboto"/>
              <a:cs typeface="Roboto"/>
              <a:sym typeface="Roboto"/>
            </a:endParaRPr>
          </a:p>
        </p:txBody>
      </p:sp>
      <p:pic>
        <p:nvPicPr>
          <p:cNvPr id="186" name="Google Shape;186;p3"/>
          <p:cNvPicPr preferRelativeResize="0"/>
          <p:nvPr/>
        </p:nvPicPr>
        <p:blipFill rotWithShape="1">
          <a:blip r:embed="rId3">
            <a:alphaModFix/>
          </a:blip>
          <a:srcRect/>
          <a:stretch/>
        </p:blipFill>
        <p:spPr>
          <a:xfrm>
            <a:off x="9887625" y="5936949"/>
            <a:ext cx="2054774" cy="921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4"/>
          <p:cNvSpPr txBox="1">
            <a:spLocks noGrp="1"/>
          </p:cNvSpPr>
          <p:nvPr>
            <p:ph type="title"/>
          </p:nvPr>
        </p:nvSpPr>
        <p:spPr>
          <a:xfrm>
            <a:off x="241750" y="90713"/>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What is your school’s approach?</a:t>
            </a:r>
            <a:endParaRPr/>
          </a:p>
        </p:txBody>
      </p:sp>
      <p:pic>
        <p:nvPicPr>
          <p:cNvPr id="401" name="Google Shape;401;p24"/>
          <p:cNvPicPr preferRelativeResize="0">
            <a:picLocks noGrp="1"/>
          </p:cNvPicPr>
          <p:nvPr>
            <p:ph type="body" idx="1"/>
          </p:nvPr>
        </p:nvPicPr>
        <p:blipFill rotWithShape="1">
          <a:blip r:embed="rId3">
            <a:alphaModFix/>
          </a:blip>
          <a:srcRect/>
          <a:stretch/>
        </p:blipFill>
        <p:spPr>
          <a:xfrm>
            <a:off x="1177150" y="1927558"/>
            <a:ext cx="3251100" cy="2215800"/>
          </a:xfrm>
          <a:prstGeom prst="rect">
            <a:avLst/>
          </a:prstGeom>
          <a:noFill/>
          <a:ln>
            <a:noFill/>
          </a:ln>
        </p:spPr>
      </p:pic>
      <p:sp>
        <p:nvSpPr>
          <p:cNvPr id="402" name="Google Shape;402;p24"/>
          <p:cNvSpPr txBox="1">
            <a:spLocks noGrp="1"/>
          </p:cNvSpPr>
          <p:nvPr>
            <p:ph type="body" idx="2"/>
          </p:nvPr>
        </p:nvSpPr>
        <p:spPr>
          <a:xfrm>
            <a:off x="4975775" y="1481950"/>
            <a:ext cx="6493500" cy="45261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800"/>
              <a:buChar char="●"/>
            </a:pPr>
            <a:r>
              <a:rPr lang="en-GB"/>
              <a:t>Does your school have a clear rationale for teaching reading?</a:t>
            </a:r>
            <a:endParaRPr/>
          </a:p>
          <a:p>
            <a:pPr marL="342900" lvl="0" indent="0" algn="l" rtl="0">
              <a:lnSpc>
                <a:spcPct val="100000"/>
              </a:lnSpc>
              <a:spcBef>
                <a:spcPts val="0"/>
              </a:spcBef>
              <a:spcAft>
                <a:spcPts val="0"/>
              </a:spcAft>
              <a:buSzPts val="2800"/>
              <a:buNone/>
            </a:pPr>
            <a:endParaRPr/>
          </a:p>
          <a:p>
            <a:pPr marL="342900" lvl="0" indent="-342900" algn="l" rtl="0">
              <a:lnSpc>
                <a:spcPct val="100000"/>
              </a:lnSpc>
              <a:spcBef>
                <a:spcPts val="560"/>
              </a:spcBef>
              <a:spcAft>
                <a:spcPts val="0"/>
              </a:spcAft>
              <a:buClr>
                <a:schemeClr val="dk1"/>
              </a:buClr>
              <a:buSzPts val="2800"/>
              <a:buChar char="●"/>
            </a:pPr>
            <a:r>
              <a:rPr lang="en-GB"/>
              <a:t>Are a range of teaching approaches used?</a:t>
            </a:r>
            <a:endParaRPr/>
          </a:p>
          <a:p>
            <a:pPr marL="342900" lvl="0" indent="0" algn="l" rtl="0">
              <a:lnSpc>
                <a:spcPct val="100000"/>
              </a:lnSpc>
              <a:spcBef>
                <a:spcPts val="560"/>
              </a:spcBef>
              <a:spcAft>
                <a:spcPts val="0"/>
              </a:spcAft>
              <a:buSzPts val="2800"/>
              <a:buNone/>
            </a:pPr>
            <a:endParaRPr/>
          </a:p>
          <a:p>
            <a:pPr marL="342900" lvl="0" indent="-342900" algn="l" rtl="0">
              <a:lnSpc>
                <a:spcPct val="100000"/>
              </a:lnSpc>
              <a:spcBef>
                <a:spcPts val="560"/>
              </a:spcBef>
              <a:spcAft>
                <a:spcPts val="0"/>
              </a:spcAft>
              <a:buClr>
                <a:schemeClr val="dk1"/>
              </a:buClr>
              <a:buSzPts val="2800"/>
              <a:buChar char="●"/>
            </a:pPr>
            <a:r>
              <a:rPr lang="en-GB"/>
              <a:t>Are you meeting the needs of all your pupils in the way reading is taught?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e9597edc57_0_210"/>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408" name="Google Shape;408;g2e9597edc57_0_210"/>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endParaRPr/>
          </a:p>
        </p:txBody>
      </p:sp>
      <p:pic>
        <p:nvPicPr>
          <p:cNvPr id="409" name="Google Shape;409;g2e9597edc57_0_210"/>
          <p:cNvPicPr preferRelativeResize="0"/>
          <p:nvPr/>
        </p:nvPicPr>
        <p:blipFill>
          <a:blip r:embed="rId3">
            <a:alphaModFix/>
          </a:blip>
          <a:stretch>
            <a:fillRect/>
          </a:stretch>
        </p:blipFill>
        <p:spPr>
          <a:xfrm>
            <a:off x="0" y="0"/>
            <a:ext cx="12191996" cy="6858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4"/>
          <p:cNvPicPr preferRelativeResize="0"/>
          <p:nvPr/>
        </p:nvPicPr>
        <p:blipFill rotWithShape="1">
          <a:blip r:embed="rId3">
            <a:alphaModFix/>
          </a:blip>
          <a:srcRect/>
          <a:stretch/>
        </p:blipFill>
        <p:spPr>
          <a:xfrm>
            <a:off x="152400" y="362600"/>
            <a:ext cx="3524804" cy="4963500"/>
          </a:xfrm>
          <a:prstGeom prst="rect">
            <a:avLst/>
          </a:prstGeom>
          <a:noFill/>
          <a:ln>
            <a:noFill/>
          </a:ln>
        </p:spPr>
      </p:pic>
      <p:pic>
        <p:nvPicPr>
          <p:cNvPr id="193" name="Google Shape;193;p4"/>
          <p:cNvPicPr preferRelativeResize="0"/>
          <p:nvPr/>
        </p:nvPicPr>
        <p:blipFill rotWithShape="1">
          <a:blip r:embed="rId4">
            <a:alphaModFix/>
          </a:blip>
          <a:srcRect/>
          <a:stretch/>
        </p:blipFill>
        <p:spPr>
          <a:xfrm>
            <a:off x="3343504" y="362600"/>
            <a:ext cx="3524804" cy="4963500"/>
          </a:xfrm>
          <a:prstGeom prst="rect">
            <a:avLst/>
          </a:prstGeom>
          <a:noFill/>
          <a:ln>
            <a:noFill/>
          </a:ln>
        </p:spPr>
      </p:pic>
      <p:pic>
        <p:nvPicPr>
          <p:cNvPr id="194" name="Google Shape;194;p4"/>
          <p:cNvPicPr preferRelativeResize="0"/>
          <p:nvPr/>
        </p:nvPicPr>
        <p:blipFill rotWithShape="1">
          <a:blip r:embed="rId5">
            <a:alphaModFix/>
          </a:blip>
          <a:srcRect/>
          <a:stretch/>
        </p:blipFill>
        <p:spPr>
          <a:xfrm>
            <a:off x="9887625" y="5936949"/>
            <a:ext cx="2054774" cy="921050"/>
          </a:xfrm>
          <a:prstGeom prst="rect">
            <a:avLst/>
          </a:prstGeom>
          <a:noFill/>
          <a:ln>
            <a:noFill/>
          </a:ln>
        </p:spPr>
      </p:pic>
      <p:pic>
        <p:nvPicPr>
          <p:cNvPr id="195" name="Google Shape;195;p4"/>
          <p:cNvPicPr preferRelativeResize="0"/>
          <p:nvPr/>
        </p:nvPicPr>
        <p:blipFill rotWithShape="1">
          <a:blip r:embed="rId6">
            <a:alphaModFix/>
          </a:blip>
          <a:srcRect/>
          <a:stretch/>
        </p:blipFill>
        <p:spPr>
          <a:xfrm>
            <a:off x="6868300" y="362600"/>
            <a:ext cx="3566632" cy="496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
          <p:cNvPicPr preferRelativeResize="0"/>
          <p:nvPr/>
        </p:nvPicPr>
        <p:blipFill rotWithShape="1">
          <a:blip r:embed="rId3">
            <a:alphaModFix/>
          </a:blip>
          <a:srcRect/>
          <a:stretch/>
        </p:blipFill>
        <p:spPr>
          <a:xfrm>
            <a:off x="2562879" y="76200"/>
            <a:ext cx="9523995" cy="6705601"/>
          </a:xfrm>
          <a:prstGeom prst="rect">
            <a:avLst/>
          </a:prstGeom>
          <a:noFill/>
          <a:ln>
            <a:noFill/>
          </a:ln>
        </p:spPr>
      </p:pic>
      <p:pic>
        <p:nvPicPr>
          <p:cNvPr id="202" name="Google Shape;202;p5"/>
          <p:cNvPicPr preferRelativeResize="0"/>
          <p:nvPr/>
        </p:nvPicPr>
        <p:blipFill rotWithShape="1">
          <a:blip r:embed="rId4">
            <a:alphaModFix/>
          </a:blip>
          <a:srcRect/>
          <a:stretch/>
        </p:blipFill>
        <p:spPr>
          <a:xfrm>
            <a:off x="152400" y="152400"/>
            <a:ext cx="2258079" cy="36099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a:spLocks noGrp="1"/>
          </p:cNvSpPr>
          <p:nvPr>
            <p:ph type="title"/>
          </p:nvPr>
        </p:nvSpPr>
        <p:spPr>
          <a:xfrm>
            <a:off x="205400" y="12041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a:t>EEF - Key Findings</a:t>
            </a:r>
            <a:endParaRPr/>
          </a:p>
        </p:txBody>
      </p:sp>
      <p:sp>
        <p:nvSpPr>
          <p:cNvPr id="209" name="Google Shape;209;p6"/>
          <p:cNvSpPr txBox="1">
            <a:spLocks noGrp="1"/>
          </p:cNvSpPr>
          <p:nvPr>
            <p:ph type="body" idx="1"/>
          </p:nvPr>
        </p:nvSpPr>
        <p:spPr>
          <a:xfrm>
            <a:off x="205400" y="883925"/>
            <a:ext cx="6192900" cy="49098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0"/>
              </a:spcBef>
              <a:spcAft>
                <a:spcPts val="0"/>
              </a:spcAft>
              <a:buClr>
                <a:schemeClr val="dk1"/>
              </a:buClr>
              <a:buSzPts val="2600"/>
              <a:buFont typeface="Roboto"/>
              <a:buChar char="●"/>
            </a:pPr>
            <a:r>
              <a:rPr lang="en-GB" sz="2600">
                <a:solidFill>
                  <a:schemeClr val="dk1"/>
                </a:solidFill>
                <a:highlight>
                  <a:schemeClr val="lt1"/>
                </a:highlight>
                <a:latin typeface="Roboto"/>
                <a:ea typeface="Roboto"/>
                <a:cs typeface="Roboto"/>
                <a:sym typeface="Roboto"/>
              </a:rPr>
              <a:t>Reading comprehension strategies are high impact on average (+6 months). Alongside phonics it is a crucial component of early reading instruction</a:t>
            </a:r>
            <a:endParaRPr sz="2600">
              <a:solidFill>
                <a:schemeClr val="dk1"/>
              </a:solidFill>
              <a:highlight>
                <a:schemeClr val="lt1"/>
              </a:highlight>
              <a:latin typeface="Roboto"/>
              <a:ea typeface="Roboto"/>
              <a:cs typeface="Roboto"/>
              <a:sym typeface="Roboto"/>
            </a:endParaRPr>
          </a:p>
          <a:p>
            <a:pPr marL="457200" lvl="0" indent="-393700" algn="l" rtl="0">
              <a:lnSpc>
                <a:spcPct val="100000"/>
              </a:lnSpc>
              <a:spcBef>
                <a:spcPts val="0"/>
              </a:spcBef>
              <a:spcAft>
                <a:spcPts val="0"/>
              </a:spcAft>
              <a:buClr>
                <a:schemeClr val="dk1"/>
              </a:buClr>
              <a:buSzPts val="2600"/>
              <a:buFont typeface="Roboto"/>
              <a:buChar char="●"/>
            </a:pPr>
            <a:r>
              <a:rPr lang="en-GB" sz="2600">
                <a:solidFill>
                  <a:schemeClr val="dk1"/>
                </a:solidFill>
                <a:highlight>
                  <a:schemeClr val="lt1"/>
                </a:highlight>
                <a:latin typeface="Roboto"/>
                <a:ea typeface="Roboto"/>
                <a:cs typeface="Roboto"/>
                <a:sym typeface="Roboto"/>
              </a:rPr>
              <a:t>Effective diagnosis of reading difficulties is important in identifying possible solutions</a:t>
            </a:r>
            <a:endParaRPr sz="2600">
              <a:solidFill>
                <a:schemeClr val="dk1"/>
              </a:solidFill>
              <a:highlight>
                <a:schemeClr val="lt1"/>
              </a:highlight>
              <a:latin typeface="Roboto"/>
              <a:ea typeface="Roboto"/>
              <a:cs typeface="Roboto"/>
              <a:sym typeface="Roboto"/>
            </a:endParaRPr>
          </a:p>
          <a:p>
            <a:pPr marL="457200" lvl="0" indent="-393700" algn="l" rtl="0">
              <a:lnSpc>
                <a:spcPct val="100000"/>
              </a:lnSpc>
              <a:spcBef>
                <a:spcPts val="0"/>
              </a:spcBef>
              <a:spcAft>
                <a:spcPts val="0"/>
              </a:spcAft>
              <a:buClr>
                <a:schemeClr val="dk1"/>
              </a:buClr>
              <a:buSzPts val="2600"/>
              <a:buFont typeface="Roboto"/>
              <a:buChar char="●"/>
            </a:pPr>
            <a:r>
              <a:rPr lang="en-GB" sz="2600">
                <a:solidFill>
                  <a:schemeClr val="dk1"/>
                </a:solidFill>
                <a:highlight>
                  <a:schemeClr val="lt1"/>
                </a:highlight>
                <a:latin typeface="Roboto"/>
                <a:ea typeface="Roboto"/>
                <a:cs typeface="Roboto"/>
                <a:sym typeface="Roboto"/>
              </a:rPr>
              <a:t>A wide range of strategies and approaches can be successful, but they need to be taught explicitly and consistently</a:t>
            </a:r>
            <a:endParaRPr sz="2600">
              <a:solidFill>
                <a:schemeClr val="dk1"/>
              </a:solidFill>
              <a:highlight>
                <a:schemeClr val="lt1"/>
              </a:highlight>
              <a:latin typeface="Roboto"/>
              <a:ea typeface="Roboto"/>
              <a:cs typeface="Roboto"/>
              <a:sym typeface="Roboto"/>
            </a:endParaRPr>
          </a:p>
        </p:txBody>
      </p:sp>
      <p:pic>
        <p:nvPicPr>
          <p:cNvPr id="210" name="Google Shape;210;p6"/>
          <p:cNvPicPr preferRelativeResize="0"/>
          <p:nvPr/>
        </p:nvPicPr>
        <p:blipFill rotWithShape="1">
          <a:blip r:embed="rId3">
            <a:alphaModFix/>
          </a:blip>
          <a:srcRect/>
          <a:stretch/>
        </p:blipFill>
        <p:spPr>
          <a:xfrm>
            <a:off x="9887625" y="5936949"/>
            <a:ext cx="2054774" cy="921050"/>
          </a:xfrm>
          <a:prstGeom prst="rect">
            <a:avLst/>
          </a:prstGeom>
          <a:noFill/>
          <a:ln>
            <a:noFill/>
          </a:ln>
        </p:spPr>
      </p:pic>
      <p:pic>
        <p:nvPicPr>
          <p:cNvPr id="211" name="Google Shape;211;p6"/>
          <p:cNvPicPr preferRelativeResize="0"/>
          <p:nvPr/>
        </p:nvPicPr>
        <p:blipFill rotWithShape="1">
          <a:blip r:embed="rId4">
            <a:alphaModFix/>
          </a:blip>
          <a:srcRect/>
          <a:stretch/>
        </p:blipFill>
        <p:spPr>
          <a:xfrm>
            <a:off x="6253650" y="1471800"/>
            <a:ext cx="5688751" cy="2936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74074"/>
              <a:buNone/>
            </a:pPr>
            <a:br>
              <a:rPr lang="en-GB" sz="2700" b="1" i="1">
                <a:latin typeface="Arial"/>
                <a:ea typeface="Arial"/>
                <a:cs typeface="Arial"/>
                <a:sym typeface="Arial"/>
              </a:rPr>
            </a:br>
            <a:br>
              <a:rPr lang="en-GB" sz="2700" b="1" i="1">
                <a:latin typeface="Arial"/>
                <a:ea typeface="Arial"/>
                <a:cs typeface="Arial"/>
                <a:sym typeface="Arial"/>
              </a:rPr>
            </a:br>
            <a:br>
              <a:rPr lang="en-GB"/>
            </a:br>
            <a:endParaRPr b="1">
              <a:solidFill>
                <a:schemeClr val="accent2"/>
              </a:solidFill>
            </a:endParaRPr>
          </a:p>
        </p:txBody>
      </p:sp>
      <p:sp>
        <p:nvSpPr>
          <p:cNvPr id="218" name="Google Shape;218;p7"/>
          <p:cNvSpPr txBox="1">
            <a:spLocks noGrp="1"/>
          </p:cNvSpPr>
          <p:nvPr>
            <p:ph type="body" idx="1"/>
          </p:nvPr>
        </p:nvSpPr>
        <p:spPr>
          <a:xfrm>
            <a:off x="271773" y="181200"/>
            <a:ext cx="10515600" cy="5984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GB" sz="4400" b="1"/>
              <a:t>Comprehension focus</a:t>
            </a:r>
            <a:endParaRPr sz="4400" b="1"/>
          </a:p>
          <a:p>
            <a:pPr marL="0" lvl="0" indent="0" algn="l" rtl="0">
              <a:lnSpc>
                <a:spcPct val="90000"/>
              </a:lnSpc>
              <a:spcBef>
                <a:spcPts val="1000"/>
              </a:spcBef>
              <a:spcAft>
                <a:spcPts val="0"/>
              </a:spcAft>
              <a:buSzPts val="1800"/>
              <a:buNone/>
            </a:pPr>
            <a:r>
              <a:rPr lang="en-GB" sz="4000" i="1"/>
              <a:t>‘Reading without reflecting is like eating without digesting.’</a:t>
            </a:r>
            <a:endParaRPr sz="3600" b="1" i="1"/>
          </a:p>
          <a:p>
            <a:pPr marL="0" lvl="0" indent="0" algn="l" rtl="0">
              <a:lnSpc>
                <a:spcPct val="90000"/>
              </a:lnSpc>
              <a:spcBef>
                <a:spcPts val="1000"/>
              </a:spcBef>
              <a:spcAft>
                <a:spcPts val="0"/>
              </a:spcAft>
              <a:buSzPts val="1800"/>
              <a:buNone/>
            </a:pPr>
            <a:r>
              <a:rPr lang="en-GB" sz="2400" i="1"/>
              <a:t>Attributed to Edmund Burke- 1729-1797</a:t>
            </a:r>
            <a:endParaRPr/>
          </a:p>
        </p:txBody>
      </p:sp>
      <p:pic>
        <p:nvPicPr>
          <p:cNvPr id="219" name="Google Shape;219;p7"/>
          <p:cNvPicPr preferRelativeResize="0"/>
          <p:nvPr/>
        </p:nvPicPr>
        <p:blipFill rotWithShape="1">
          <a:blip r:embed="rId3">
            <a:alphaModFix/>
          </a:blip>
          <a:srcRect/>
          <a:stretch/>
        </p:blipFill>
        <p:spPr>
          <a:xfrm>
            <a:off x="9887625" y="5936949"/>
            <a:ext cx="2054774" cy="921050"/>
          </a:xfrm>
          <a:prstGeom prst="rect">
            <a:avLst/>
          </a:prstGeom>
          <a:noFill/>
          <a:ln>
            <a:noFill/>
          </a:ln>
        </p:spPr>
      </p:pic>
      <p:pic>
        <p:nvPicPr>
          <p:cNvPr id="220" name="Google Shape;220;p7"/>
          <p:cNvPicPr preferRelativeResize="0"/>
          <p:nvPr/>
        </p:nvPicPr>
        <p:blipFill rotWithShape="1">
          <a:blip r:embed="rId4">
            <a:alphaModFix/>
          </a:blip>
          <a:srcRect/>
          <a:stretch/>
        </p:blipFill>
        <p:spPr>
          <a:xfrm>
            <a:off x="5782250" y="2693275"/>
            <a:ext cx="6409750" cy="41647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e9597edc57_0_0"/>
          <p:cNvSpPr txBox="1">
            <a:spLocks noGrp="1"/>
          </p:cNvSpPr>
          <p:nvPr>
            <p:ph type="title"/>
          </p:nvPr>
        </p:nvSpPr>
        <p:spPr>
          <a:xfrm>
            <a:off x="198000" y="276966"/>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GB" sz="3200"/>
              <a:t>The Components of Reading</a:t>
            </a:r>
            <a:endParaRPr sz="3200"/>
          </a:p>
        </p:txBody>
      </p:sp>
      <p:pic>
        <p:nvPicPr>
          <p:cNvPr id="227" name="Google Shape;227;g2e9597edc57_0_0"/>
          <p:cNvPicPr preferRelativeResize="0"/>
          <p:nvPr/>
        </p:nvPicPr>
        <p:blipFill rotWithShape="1">
          <a:blip r:embed="rId3">
            <a:alphaModFix/>
          </a:blip>
          <a:srcRect/>
          <a:stretch/>
        </p:blipFill>
        <p:spPr>
          <a:xfrm>
            <a:off x="198000" y="974767"/>
            <a:ext cx="11772718" cy="5475033"/>
          </a:xfrm>
          <a:prstGeom prst="rect">
            <a:avLst/>
          </a:prstGeom>
          <a:noFill/>
          <a:ln>
            <a:noFill/>
          </a:ln>
        </p:spPr>
      </p:pic>
      <p:pic>
        <p:nvPicPr>
          <p:cNvPr id="228" name="Google Shape;228;g2e9597edc57_0_0"/>
          <p:cNvPicPr preferRelativeResize="0"/>
          <p:nvPr/>
        </p:nvPicPr>
        <p:blipFill rotWithShape="1">
          <a:blip r:embed="rId4">
            <a:alphaModFix/>
          </a:blip>
          <a:srcRect/>
          <a:stretch/>
        </p:blipFill>
        <p:spPr>
          <a:xfrm rot="-10129633">
            <a:off x="4861123" y="5143675"/>
            <a:ext cx="1231454" cy="1198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e9597edc57_0_65"/>
          <p:cNvSpPr txBox="1">
            <a:spLocks noGrp="1"/>
          </p:cNvSpPr>
          <p:nvPr>
            <p:ph type="title"/>
          </p:nvPr>
        </p:nvSpPr>
        <p:spPr>
          <a:xfrm>
            <a:off x="628650" y="273844"/>
            <a:ext cx="7886700" cy="99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600"/>
              <a:buNone/>
            </a:pPr>
            <a:endParaRPr/>
          </a:p>
        </p:txBody>
      </p:sp>
      <p:sp>
        <p:nvSpPr>
          <p:cNvPr id="235" name="Google Shape;235;g2e9597edc57_0_65"/>
          <p:cNvSpPr txBox="1">
            <a:spLocks noGrp="1"/>
          </p:cNvSpPr>
          <p:nvPr>
            <p:ph type="body" idx="1"/>
          </p:nvPr>
        </p:nvSpPr>
        <p:spPr>
          <a:xfrm>
            <a:off x="628650" y="1369219"/>
            <a:ext cx="7886700" cy="326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SzPts val="1900"/>
              <a:buNone/>
            </a:pPr>
            <a:endParaRPr/>
          </a:p>
        </p:txBody>
      </p:sp>
      <p:pic>
        <p:nvPicPr>
          <p:cNvPr id="236" name="Google Shape;236;g2e9597edc57_0_65"/>
          <p:cNvPicPr preferRelativeResize="0"/>
          <p:nvPr/>
        </p:nvPicPr>
        <p:blipFill rotWithShape="1">
          <a:blip r:embed="rId3">
            <a:alphaModFix/>
          </a:blip>
          <a:srcRect/>
          <a:stretch/>
        </p:blipFill>
        <p:spPr>
          <a:xfrm>
            <a:off x="358396" y="195233"/>
            <a:ext cx="11475232" cy="6467549"/>
          </a:xfrm>
          <a:prstGeom prst="rect">
            <a:avLst/>
          </a:prstGeom>
          <a:noFill/>
          <a:ln>
            <a:noFill/>
          </a:ln>
        </p:spPr>
      </p:pic>
    </p:spTree>
  </p:cSld>
  <p:clrMapOvr>
    <a:masterClrMapping/>
  </p:clrMapOvr>
</p:sld>
</file>

<file path=ppt/theme/theme1.xml><?xml version="1.0" encoding="utf-8"?>
<a:theme xmlns:a="http://schemas.openxmlformats.org/drawingml/2006/main" name="Heading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2394</Words>
  <Application>Microsoft Office PowerPoint</Application>
  <PresentationFormat>Widescreen</PresentationFormat>
  <Paragraphs>193</Paragraphs>
  <Slides>31</Slides>
  <Notes>31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Roboto</vt:lpstr>
      <vt:lpstr>Montserrat</vt:lpstr>
      <vt:lpstr>Arial</vt:lpstr>
      <vt:lpstr>Calibri</vt:lpstr>
      <vt:lpstr>Comic Sans MS</vt:lpstr>
      <vt:lpstr>Helvetica Neue</vt:lpstr>
      <vt:lpstr>Heading slides</vt:lpstr>
      <vt:lpstr>Content slides</vt:lpstr>
      <vt:lpstr>Simple Light</vt:lpstr>
      <vt:lpstr>  Hampshire Research School</vt:lpstr>
      <vt:lpstr>PowerPoint Presentation</vt:lpstr>
      <vt:lpstr>PowerPoint Presentation</vt:lpstr>
      <vt:lpstr>PowerPoint Presentation</vt:lpstr>
      <vt:lpstr>PowerPoint Presentation</vt:lpstr>
      <vt:lpstr>EEF - Key Findings</vt:lpstr>
      <vt:lpstr>   </vt:lpstr>
      <vt:lpstr>The Components of Reading</vt:lpstr>
      <vt:lpstr>PowerPoint Presentation</vt:lpstr>
      <vt:lpstr>How do we increase motivation?</vt:lpstr>
      <vt:lpstr>How do we increase motivation?</vt:lpstr>
      <vt:lpstr>How do we increase motivation?</vt:lpstr>
      <vt:lpstr>How do we increase motivation?</vt:lpstr>
      <vt:lpstr>What are reading comprehension strategies and how do they work?</vt:lpstr>
      <vt:lpstr>Portrait of a strategic reader</vt:lpstr>
      <vt:lpstr>PowerPoint Presentation</vt:lpstr>
      <vt:lpstr>Prediction</vt:lpstr>
      <vt:lpstr>What do we know about Winter?  Summarise what you know.</vt:lpstr>
      <vt:lpstr>Questioning</vt:lpstr>
      <vt:lpstr>Similarities and differences……</vt:lpstr>
      <vt:lpstr>PowerPoint Presentation</vt:lpstr>
      <vt:lpstr>PowerPoint Presentation</vt:lpstr>
      <vt:lpstr>PowerPoint Presentation</vt:lpstr>
      <vt:lpstr>Read aloud-think aloud</vt:lpstr>
      <vt:lpstr>PowerPoint Presentation</vt:lpstr>
      <vt:lpstr>PowerPoint Presentation</vt:lpstr>
      <vt:lpstr>PowerPoint Presentation</vt:lpstr>
      <vt:lpstr>PowerPoint Presentation</vt:lpstr>
      <vt:lpstr>PowerPoint Presentation</vt:lpstr>
      <vt:lpstr>What is your school’s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Hampshire Research School</dc:title>
  <dc:creator>Longmore, Laura</dc:creator>
  <cp:lastModifiedBy>Longmore, Laura</cp:lastModifiedBy>
  <cp:revision>1</cp:revision>
  <dcterms:modified xsi:type="dcterms:W3CDTF">2024-07-01T10:29:04Z</dcterms:modified>
</cp:coreProperties>
</file>