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  <p:embeddedFont>
      <p:font typeface="Lato Light"/>
      <p:regular r:id="rId30"/>
      <p:bold r:id="rId31"/>
      <p:italic r:id="rId32"/>
      <p:boldItalic r:id="rId33"/>
    </p:embeddedFont>
    <p:embeddedFont>
      <p:font typeface="Barlow"/>
      <p:regular r:id="rId34"/>
      <p:bold r:id="rId35"/>
      <p:italic r:id="rId36"/>
      <p:boldItalic r:id="rId37"/>
    </p:embeddedFon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slide" Target="slides/slide15.xml"/><Relationship Id="rId41" Type="http://schemas.openxmlformats.org/officeDocument/2006/relationships/font" Target="fonts/OpenSans-boldItalic.fntdata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Light-bold.fntdata"/><Relationship Id="rId30" Type="http://schemas.openxmlformats.org/officeDocument/2006/relationships/font" Target="fonts/LatoLight-regular.fntdata"/><Relationship Id="rId11" Type="http://schemas.openxmlformats.org/officeDocument/2006/relationships/slide" Target="slides/slide6.xml"/><Relationship Id="rId33" Type="http://schemas.openxmlformats.org/officeDocument/2006/relationships/font" Target="fonts/LatoLight-boldItalic.fntdata"/><Relationship Id="rId10" Type="http://schemas.openxmlformats.org/officeDocument/2006/relationships/slide" Target="slides/slide5.xml"/><Relationship Id="rId32" Type="http://schemas.openxmlformats.org/officeDocument/2006/relationships/font" Target="fonts/LatoLight-italic.fntdata"/><Relationship Id="rId13" Type="http://schemas.openxmlformats.org/officeDocument/2006/relationships/slide" Target="slides/slide8.xml"/><Relationship Id="rId35" Type="http://schemas.openxmlformats.org/officeDocument/2006/relationships/font" Target="fonts/Barlow-bold.fntdata"/><Relationship Id="rId12" Type="http://schemas.openxmlformats.org/officeDocument/2006/relationships/slide" Target="slides/slide7.xml"/><Relationship Id="rId34" Type="http://schemas.openxmlformats.org/officeDocument/2006/relationships/font" Target="fonts/Barlow-regular.fntdata"/><Relationship Id="rId15" Type="http://schemas.openxmlformats.org/officeDocument/2006/relationships/slide" Target="slides/slide10.xml"/><Relationship Id="rId37" Type="http://schemas.openxmlformats.org/officeDocument/2006/relationships/font" Target="fonts/Barlow-boldItalic.fntdata"/><Relationship Id="rId14" Type="http://schemas.openxmlformats.org/officeDocument/2006/relationships/slide" Target="slides/slide9.xml"/><Relationship Id="rId36" Type="http://schemas.openxmlformats.org/officeDocument/2006/relationships/font" Target="fonts/Barlow-italic.fntdata"/><Relationship Id="rId17" Type="http://schemas.openxmlformats.org/officeDocument/2006/relationships/slide" Target="slides/slide12.xml"/><Relationship Id="rId39" Type="http://schemas.openxmlformats.org/officeDocument/2006/relationships/font" Target="fonts/OpenSans-bold.fntdata"/><Relationship Id="rId16" Type="http://schemas.openxmlformats.org/officeDocument/2006/relationships/slide" Target="slides/slide11.xml"/><Relationship Id="rId38" Type="http://schemas.openxmlformats.org/officeDocument/2006/relationships/font" Target="fonts/OpenSans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MhPEpRknYbxex2w__yQ-ztKDcCDYwg67RlpXgQGrjsI/edit#slide=id.gcf3380084b_0_17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0743703049_0_28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0743703049_0_28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JRM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0743703049_0_28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0743703049_0_28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06346ad2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06346ad2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06346ad21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06346ad21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06346ad21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06346ad21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06346ad21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06346ad21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06346ad21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06346ad21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07437030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07437030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JRM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074370304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074370304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JRM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743703049_0_28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0743703049_0_28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JRM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074370304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074370304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KLK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074370304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074370304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KLK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074370304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074370304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KLK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0743703049_0_27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0743703049_0_27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KLK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0743703049_0_27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0743703049_0_27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Referring back to this slide may be useful: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https://docs.google.com/presentation/d/1MhPEpRknYbxex2w__yQ-ztKDcCDYwg67RlpXgQGrjsI/edit#slide=id.gcf3380084b_0_17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 Words: Formal, smart, practical, appropriate, professional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rrow Way 2022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43903" y="1676400"/>
            <a:ext cx="5317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43900" y="3729000"/>
            <a:ext cx="5385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10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713225" y="539525"/>
            <a:ext cx="81192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52" name="Google Shape;52;p13"/>
          <p:cNvSpPr/>
          <p:nvPr/>
        </p:nvSpPr>
        <p:spPr>
          <a:xfrm rot="2202364">
            <a:off x="7740260" y="4818533"/>
            <a:ext cx="807822" cy="293404"/>
          </a:xfrm>
          <a:custGeom>
            <a:rect b="b" l="l" r="r" t="t"/>
            <a:pathLst>
              <a:path extrusionOk="0" h="25044" w="68953">
                <a:moveTo>
                  <a:pt x="68952" y="1"/>
                </a:moveTo>
                <a:lnTo>
                  <a:pt x="68952" y="1"/>
                </a:lnTo>
                <a:cubicBezTo>
                  <a:pt x="67128" y="2654"/>
                  <a:pt x="65096" y="5183"/>
                  <a:pt x="62857" y="7547"/>
                </a:cubicBezTo>
                <a:cubicBezTo>
                  <a:pt x="60619" y="9910"/>
                  <a:pt x="58172" y="12025"/>
                  <a:pt x="55602" y="13973"/>
                </a:cubicBezTo>
                <a:cubicBezTo>
                  <a:pt x="52990" y="15839"/>
                  <a:pt x="50212" y="17415"/>
                  <a:pt x="47268" y="18659"/>
                </a:cubicBezTo>
                <a:cubicBezTo>
                  <a:pt x="44241" y="19861"/>
                  <a:pt x="41131" y="20649"/>
                  <a:pt x="37939" y="20981"/>
                </a:cubicBezTo>
                <a:cubicBezTo>
                  <a:pt x="36342" y="21188"/>
                  <a:pt x="34736" y="21291"/>
                  <a:pt x="33129" y="21291"/>
                </a:cubicBezTo>
                <a:cubicBezTo>
                  <a:pt x="31523" y="21291"/>
                  <a:pt x="29916" y="21188"/>
                  <a:pt x="28320" y="20981"/>
                </a:cubicBezTo>
                <a:cubicBezTo>
                  <a:pt x="26744" y="20773"/>
                  <a:pt x="25168" y="20442"/>
                  <a:pt x="23593" y="20110"/>
                </a:cubicBezTo>
                <a:cubicBezTo>
                  <a:pt x="21976" y="19737"/>
                  <a:pt x="20359" y="19446"/>
                  <a:pt x="18700" y="19322"/>
                </a:cubicBezTo>
                <a:cubicBezTo>
                  <a:pt x="18382" y="19299"/>
                  <a:pt x="18064" y="19287"/>
                  <a:pt x="17749" y="19287"/>
                </a:cubicBezTo>
                <a:cubicBezTo>
                  <a:pt x="16380" y="19287"/>
                  <a:pt x="15039" y="19506"/>
                  <a:pt x="13725" y="19944"/>
                </a:cubicBezTo>
                <a:cubicBezTo>
                  <a:pt x="12937" y="20193"/>
                  <a:pt x="12191" y="20483"/>
                  <a:pt x="11403" y="20815"/>
                </a:cubicBezTo>
                <a:lnTo>
                  <a:pt x="9164" y="21685"/>
                </a:lnTo>
                <a:cubicBezTo>
                  <a:pt x="6137" y="22888"/>
                  <a:pt x="3069" y="24007"/>
                  <a:pt x="1" y="25044"/>
                </a:cubicBezTo>
                <a:cubicBezTo>
                  <a:pt x="3152" y="24256"/>
                  <a:pt x="6262" y="23219"/>
                  <a:pt x="9330" y="22224"/>
                </a:cubicBezTo>
                <a:lnTo>
                  <a:pt x="11652" y="21437"/>
                </a:lnTo>
                <a:cubicBezTo>
                  <a:pt x="12440" y="21188"/>
                  <a:pt x="13227" y="20898"/>
                  <a:pt x="13974" y="20690"/>
                </a:cubicBezTo>
                <a:cubicBezTo>
                  <a:pt x="15108" y="20344"/>
                  <a:pt x="16289" y="20189"/>
                  <a:pt x="17482" y="20189"/>
                </a:cubicBezTo>
                <a:cubicBezTo>
                  <a:pt x="17860" y="20189"/>
                  <a:pt x="18239" y="20204"/>
                  <a:pt x="18617" y="20234"/>
                </a:cubicBezTo>
                <a:cubicBezTo>
                  <a:pt x="21769" y="20566"/>
                  <a:pt x="24920" y="21602"/>
                  <a:pt x="28154" y="22059"/>
                </a:cubicBezTo>
                <a:cubicBezTo>
                  <a:pt x="29827" y="22313"/>
                  <a:pt x="31522" y="22437"/>
                  <a:pt x="33217" y="22437"/>
                </a:cubicBezTo>
                <a:cubicBezTo>
                  <a:pt x="34839" y="22437"/>
                  <a:pt x="36461" y="22323"/>
                  <a:pt x="38063" y="22100"/>
                </a:cubicBezTo>
                <a:lnTo>
                  <a:pt x="39266" y="21976"/>
                </a:lnTo>
                <a:cubicBezTo>
                  <a:pt x="39680" y="21893"/>
                  <a:pt x="40095" y="21810"/>
                  <a:pt x="40509" y="21727"/>
                </a:cubicBezTo>
                <a:lnTo>
                  <a:pt x="41712" y="21520"/>
                </a:lnTo>
                <a:cubicBezTo>
                  <a:pt x="42126" y="21437"/>
                  <a:pt x="42500" y="21354"/>
                  <a:pt x="42914" y="21229"/>
                </a:cubicBezTo>
                <a:lnTo>
                  <a:pt x="45319" y="20566"/>
                </a:lnTo>
                <a:cubicBezTo>
                  <a:pt x="46107" y="20317"/>
                  <a:pt x="46853" y="19985"/>
                  <a:pt x="47641" y="19695"/>
                </a:cubicBezTo>
                <a:cubicBezTo>
                  <a:pt x="50668" y="18368"/>
                  <a:pt x="53529" y="16710"/>
                  <a:pt x="56141" y="14720"/>
                </a:cubicBezTo>
                <a:cubicBezTo>
                  <a:pt x="61282" y="10656"/>
                  <a:pt x="65635" y="5640"/>
                  <a:pt x="68952" y="1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3"/>
          <p:cNvSpPr/>
          <p:nvPr/>
        </p:nvSpPr>
        <p:spPr>
          <a:xfrm rot="2202364">
            <a:off x="7534700" y="4746913"/>
            <a:ext cx="294377" cy="89659"/>
          </a:xfrm>
          <a:custGeom>
            <a:rect b="b" l="l" r="r" t="t"/>
            <a:pathLst>
              <a:path extrusionOk="0" h="7653" w="25127">
                <a:moveTo>
                  <a:pt x="25127" y="2312"/>
                </a:moveTo>
                <a:lnTo>
                  <a:pt x="25127" y="2312"/>
                </a:lnTo>
                <a:cubicBezTo>
                  <a:pt x="25124" y="2314"/>
                  <a:pt x="25121" y="2316"/>
                  <a:pt x="25118" y="2318"/>
                </a:cubicBezTo>
                <a:lnTo>
                  <a:pt x="25118" y="2318"/>
                </a:lnTo>
                <a:cubicBezTo>
                  <a:pt x="25124" y="2314"/>
                  <a:pt x="25127" y="2312"/>
                  <a:pt x="25127" y="2312"/>
                </a:cubicBezTo>
                <a:close/>
                <a:moveTo>
                  <a:pt x="25118" y="2318"/>
                </a:moveTo>
                <a:lnTo>
                  <a:pt x="25118" y="2318"/>
                </a:lnTo>
                <a:cubicBezTo>
                  <a:pt x="25105" y="2327"/>
                  <a:pt x="25080" y="2344"/>
                  <a:pt x="25042" y="2369"/>
                </a:cubicBezTo>
                <a:lnTo>
                  <a:pt x="25042" y="2369"/>
                </a:lnTo>
                <a:cubicBezTo>
                  <a:pt x="25068" y="2352"/>
                  <a:pt x="25093" y="2335"/>
                  <a:pt x="25118" y="2318"/>
                </a:cubicBezTo>
                <a:close/>
                <a:moveTo>
                  <a:pt x="7774" y="1"/>
                </a:moveTo>
                <a:cubicBezTo>
                  <a:pt x="6201" y="1"/>
                  <a:pt x="4708" y="423"/>
                  <a:pt x="3359" y="1566"/>
                </a:cubicBezTo>
                <a:cubicBezTo>
                  <a:pt x="1" y="4385"/>
                  <a:pt x="2364" y="7163"/>
                  <a:pt x="6137" y="7536"/>
                </a:cubicBezTo>
                <a:cubicBezTo>
                  <a:pt x="6892" y="7615"/>
                  <a:pt x="7642" y="7652"/>
                  <a:pt x="8384" y="7652"/>
                </a:cubicBezTo>
                <a:cubicBezTo>
                  <a:pt x="16803" y="7652"/>
                  <a:pt x="24178" y="2940"/>
                  <a:pt x="25042" y="2369"/>
                </a:cubicBezTo>
                <a:lnTo>
                  <a:pt x="25042" y="2369"/>
                </a:lnTo>
                <a:cubicBezTo>
                  <a:pt x="23973" y="3072"/>
                  <a:pt x="22807" y="3346"/>
                  <a:pt x="21578" y="3346"/>
                </a:cubicBezTo>
                <a:cubicBezTo>
                  <a:pt x="17279" y="3346"/>
                  <a:pt x="12206" y="1"/>
                  <a:pt x="7774" y="1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/>
          <p:nvPr/>
        </p:nvSpPr>
        <p:spPr>
          <a:xfrm rot="2202364">
            <a:off x="7604766" y="4834274"/>
            <a:ext cx="348456" cy="205959"/>
          </a:xfrm>
          <a:custGeom>
            <a:rect b="b" l="l" r="r" t="t"/>
            <a:pathLst>
              <a:path extrusionOk="0" h="17580" w="29743">
                <a:moveTo>
                  <a:pt x="29327" y="1"/>
                </a:moveTo>
                <a:cubicBezTo>
                  <a:pt x="23652" y="1"/>
                  <a:pt x="0" y="14772"/>
                  <a:pt x="2585" y="17074"/>
                </a:cubicBezTo>
                <a:cubicBezTo>
                  <a:pt x="2989" y="17422"/>
                  <a:pt x="3524" y="17579"/>
                  <a:pt x="4154" y="17579"/>
                </a:cubicBezTo>
                <a:cubicBezTo>
                  <a:pt x="7724" y="17579"/>
                  <a:pt x="14352" y="12534"/>
                  <a:pt x="17594" y="8657"/>
                </a:cubicBezTo>
                <a:cubicBezTo>
                  <a:pt x="21367" y="4096"/>
                  <a:pt x="29742" y="33"/>
                  <a:pt x="29742" y="33"/>
                </a:cubicBezTo>
                <a:cubicBezTo>
                  <a:pt x="29617" y="11"/>
                  <a:pt x="29479" y="1"/>
                  <a:pt x="29327" y="1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 rot="2202364">
            <a:off x="7777583" y="4770903"/>
            <a:ext cx="201039" cy="90772"/>
          </a:xfrm>
          <a:custGeom>
            <a:rect b="b" l="l" r="r" t="t"/>
            <a:pathLst>
              <a:path extrusionOk="0" h="7748" w="17160">
                <a:moveTo>
                  <a:pt x="1327" y="1"/>
                </a:moveTo>
                <a:cubicBezTo>
                  <a:pt x="435" y="1"/>
                  <a:pt x="0" y="429"/>
                  <a:pt x="284" y="1486"/>
                </a:cubicBezTo>
                <a:cubicBezTo>
                  <a:pt x="1777" y="7042"/>
                  <a:pt x="17159" y="7747"/>
                  <a:pt x="17159" y="7747"/>
                </a:cubicBezTo>
                <a:cubicBezTo>
                  <a:pt x="17159" y="7747"/>
                  <a:pt x="5118" y="1"/>
                  <a:pt x="1327" y="1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 rot="2202364">
            <a:off x="7718666" y="4945636"/>
            <a:ext cx="371910" cy="216433"/>
          </a:xfrm>
          <a:custGeom>
            <a:rect b="b" l="l" r="r" t="t"/>
            <a:pathLst>
              <a:path extrusionOk="0" h="18474" w="31745">
                <a:moveTo>
                  <a:pt x="30735" y="0"/>
                </a:moveTo>
                <a:cubicBezTo>
                  <a:pt x="21509" y="0"/>
                  <a:pt x="0" y="15498"/>
                  <a:pt x="2555" y="17734"/>
                </a:cubicBezTo>
                <a:cubicBezTo>
                  <a:pt x="3114" y="18232"/>
                  <a:pt x="3865" y="18474"/>
                  <a:pt x="4755" y="18474"/>
                </a:cubicBezTo>
                <a:cubicBezTo>
                  <a:pt x="8092" y="18474"/>
                  <a:pt x="13397" y="15073"/>
                  <a:pt x="17979" y="8985"/>
                </a:cubicBezTo>
                <a:cubicBezTo>
                  <a:pt x="21338" y="4466"/>
                  <a:pt x="26230" y="1273"/>
                  <a:pt x="31745" y="71"/>
                </a:cubicBezTo>
                <a:cubicBezTo>
                  <a:pt x="31428" y="23"/>
                  <a:pt x="31090" y="0"/>
                  <a:pt x="30735" y="0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 rot="2202364">
            <a:off x="7934768" y="4882573"/>
            <a:ext cx="322892" cy="144628"/>
          </a:xfrm>
          <a:custGeom>
            <a:rect b="b" l="l" r="r" t="t"/>
            <a:pathLst>
              <a:path extrusionOk="0" h="12345" w="27561">
                <a:moveTo>
                  <a:pt x="4252" y="0"/>
                </a:moveTo>
                <a:cubicBezTo>
                  <a:pt x="1748" y="0"/>
                  <a:pt x="0" y="4595"/>
                  <a:pt x="6373" y="8662"/>
                </a:cubicBezTo>
                <a:cubicBezTo>
                  <a:pt x="11255" y="11769"/>
                  <a:pt x="18389" y="12344"/>
                  <a:pt x="23003" y="12344"/>
                </a:cubicBezTo>
                <a:cubicBezTo>
                  <a:pt x="25717" y="12344"/>
                  <a:pt x="27560" y="12145"/>
                  <a:pt x="27560" y="12145"/>
                </a:cubicBezTo>
                <a:lnTo>
                  <a:pt x="27560" y="12145"/>
                </a:lnTo>
                <a:cubicBezTo>
                  <a:pt x="27424" y="12149"/>
                  <a:pt x="27287" y="12150"/>
                  <a:pt x="27151" y="12150"/>
                </a:cubicBezTo>
                <a:cubicBezTo>
                  <a:pt x="17413" y="12150"/>
                  <a:pt x="8944" y="3483"/>
                  <a:pt x="5959" y="743"/>
                </a:cubicBezTo>
                <a:cubicBezTo>
                  <a:pt x="5406" y="229"/>
                  <a:pt x="4810" y="0"/>
                  <a:pt x="4252" y="0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 rot="2202364">
            <a:off x="8151011" y="5001947"/>
            <a:ext cx="234944" cy="68677"/>
          </a:xfrm>
          <a:custGeom>
            <a:rect b="b" l="l" r="r" t="t"/>
            <a:pathLst>
              <a:path extrusionOk="0" h="5862" w="20054">
                <a:moveTo>
                  <a:pt x="1757" y="0"/>
                </a:moveTo>
                <a:cubicBezTo>
                  <a:pt x="634" y="0"/>
                  <a:pt x="1" y="327"/>
                  <a:pt x="151" y="1135"/>
                </a:cubicBezTo>
                <a:cubicBezTo>
                  <a:pt x="981" y="5364"/>
                  <a:pt x="20053" y="5861"/>
                  <a:pt x="20053" y="5861"/>
                </a:cubicBezTo>
                <a:cubicBezTo>
                  <a:pt x="20053" y="5861"/>
                  <a:pt x="6513" y="0"/>
                  <a:pt x="1757" y="0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8343750" y="4195239"/>
            <a:ext cx="157764" cy="943041"/>
          </a:xfrm>
          <a:custGeom>
            <a:rect b="b" l="l" r="r" t="t"/>
            <a:pathLst>
              <a:path extrusionOk="0" h="49745" w="8322">
                <a:moveTo>
                  <a:pt x="1" y="0"/>
                </a:moveTo>
                <a:lnTo>
                  <a:pt x="1" y="49744"/>
                </a:lnTo>
                <a:lnTo>
                  <a:pt x="8322" y="49744"/>
                </a:lnTo>
                <a:lnTo>
                  <a:pt x="8322" y="0"/>
                </a:ln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8388566" y="4533445"/>
            <a:ext cx="68721" cy="266618"/>
          </a:xfrm>
          <a:custGeom>
            <a:rect b="b" l="l" r="r" t="t"/>
            <a:pathLst>
              <a:path extrusionOk="0" h="14064" w="3625">
                <a:moveTo>
                  <a:pt x="1813" y="1"/>
                </a:moveTo>
                <a:cubicBezTo>
                  <a:pt x="799" y="1"/>
                  <a:pt x="1" y="3163"/>
                  <a:pt x="1" y="7032"/>
                </a:cubicBezTo>
                <a:cubicBezTo>
                  <a:pt x="1" y="10932"/>
                  <a:pt x="799" y="14064"/>
                  <a:pt x="1813" y="14064"/>
                </a:cubicBezTo>
                <a:cubicBezTo>
                  <a:pt x="2795" y="14064"/>
                  <a:pt x="3624" y="10932"/>
                  <a:pt x="3624" y="7032"/>
                </a:cubicBezTo>
                <a:cubicBezTo>
                  <a:pt x="3624" y="3163"/>
                  <a:pt x="2795" y="1"/>
                  <a:pt x="1813" y="1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8342593" y="4244718"/>
            <a:ext cx="160684" cy="25043"/>
          </a:xfrm>
          <a:custGeom>
            <a:rect b="b" l="l" r="r" t="t"/>
            <a:pathLst>
              <a:path extrusionOk="0" h="1321" w="8476">
                <a:moveTo>
                  <a:pt x="0" y="0"/>
                </a:moveTo>
                <a:lnTo>
                  <a:pt x="0" y="1321"/>
                </a:lnTo>
                <a:lnTo>
                  <a:pt x="8475" y="1321"/>
                </a:lnTo>
                <a:lnTo>
                  <a:pt x="8475" y="0"/>
                </a:lnTo>
                <a:close/>
              </a:path>
            </a:pathLst>
          </a:custGeom>
          <a:solidFill>
            <a:srgbClr val="B9CCEA"/>
          </a:solidFill>
          <a:ln cap="flat" cmpd="sng" w="9525">
            <a:solidFill>
              <a:srgbClr val="B9CC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8342593" y="5056774"/>
            <a:ext cx="160684" cy="24455"/>
          </a:xfrm>
          <a:custGeom>
            <a:rect b="b" l="l" r="r" t="t"/>
            <a:pathLst>
              <a:path extrusionOk="0" h="1290" w="8476">
                <a:moveTo>
                  <a:pt x="0" y="0"/>
                </a:moveTo>
                <a:lnTo>
                  <a:pt x="0" y="1290"/>
                </a:lnTo>
                <a:lnTo>
                  <a:pt x="8475" y="1290"/>
                </a:lnTo>
                <a:lnTo>
                  <a:pt x="8475" y="0"/>
                </a:lnTo>
                <a:close/>
              </a:path>
            </a:pathLst>
          </a:custGeom>
          <a:solidFill>
            <a:srgbClr val="B9CCEA"/>
          </a:solidFill>
          <a:ln cap="flat" cmpd="sng" w="9525">
            <a:solidFill>
              <a:srgbClr val="B9CC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8342593" y="4281383"/>
            <a:ext cx="160684" cy="13422"/>
          </a:xfrm>
          <a:custGeom>
            <a:rect b="b" l="l" r="r" t="t"/>
            <a:pathLst>
              <a:path extrusionOk="0" h="708" w="8476">
                <a:moveTo>
                  <a:pt x="0" y="1"/>
                </a:moveTo>
                <a:lnTo>
                  <a:pt x="0" y="707"/>
                </a:lnTo>
                <a:lnTo>
                  <a:pt x="8475" y="707"/>
                </a:lnTo>
                <a:lnTo>
                  <a:pt x="8475" y="1"/>
                </a:ln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8342593" y="5028831"/>
            <a:ext cx="160684" cy="13403"/>
          </a:xfrm>
          <a:custGeom>
            <a:rect b="b" l="l" r="r" t="t"/>
            <a:pathLst>
              <a:path extrusionOk="0" h="707" w="8476">
                <a:moveTo>
                  <a:pt x="0" y="0"/>
                </a:moveTo>
                <a:lnTo>
                  <a:pt x="0" y="707"/>
                </a:lnTo>
                <a:lnTo>
                  <a:pt x="8475" y="707"/>
                </a:lnTo>
                <a:lnTo>
                  <a:pt x="8475" y="0"/>
                </a:ln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8509649" y="4195239"/>
            <a:ext cx="157783" cy="943041"/>
          </a:xfrm>
          <a:custGeom>
            <a:rect b="b" l="l" r="r" t="t"/>
            <a:pathLst>
              <a:path extrusionOk="0" h="49745" w="8323">
                <a:moveTo>
                  <a:pt x="1" y="0"/>
                </a:moveTo>
                <a:lnTo>
                  <a:pt x="1" y="49744"/>
                </a:lnTo>
                <a:lnTo>
                  <a:pt x="8322" y="49744"/>
                </a:lnTo>
                <a:lnTo>
                  <a:pt x="8322" y="0"/>
                </a:ln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8508493" y="4269743"/>
            <a:ext cx="160684" cy="25062"/>
          </a:xfrm>
          <a:custGeom>
            <a:rect b="b" l="l" r="r" t="t"/>
            <a:pathLst>
              <a:path extrusionOk="0" h="1322" w="8476">
                <a:moveTo>
                  <a:pt x="0" y="1"/>
                </a:moveTo>
                <a:lnTo>
                  <a:pt x="0" y="1321"/>
                </a:lnTo>
                <a:lnTo>
                  <a:pt x="8475" y="1321"/>
                </a:lnTo>
                <a:lnTo>
                  <a:pt x="8475" y="1"/>
                </a:ln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8508493" y="4633580"/>
            <a:ext cx="160684" cy="25043"/>
          </a:xfrm>
          <a:custGeom>
            <a:rect b="b" l="l" r="r" t="t"/>
            <a:pathLst>
              <a:path extrusionOk="0" h="1321" w="8476">
                <a:moveTo>
                  <a:pt x="0" y="0"/>
                </a:moveTo>
                <a:lnTo>
                  <a:pt x="0" y="1320"/>
                </a:lnTo>
                <a:lnTo>
                  <a:pt x="8475" y="1320"/>
                </a:lnTo>
                <a:lnTo>
                  <a:pt x="8475" y="0"/>
                </a:ln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8508493" y="4306426"/>
            <a:ext cx="160684" cy="13403"/>
          </a:xfrm>
          <a:custGeom>
            <a:rect b="b" l="l" r="r" t="t"/>
            <a:pathLst>
              <a:path extrusionOk="0" h="707" w="8476">
                <a:moveTo>
                  <a:pt x="0" y="0"/>
                </a:moveTo>
                <a:lnTo>
                  <a:pt x="0" y="707"/>
                </a:lnTo>
                <a:lnTo>
                  <a:pt x="8475" y="707"/>
                </a:lnTo>
                <a:lnTo>
                  <a:pt x="8475" y="0"/>
                </a:ln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8508493" y="4241799"/>
            <a:ext cx="160684" cy="13422"/>
          </a:xfrm>
          <a:custGeom>
            <a:rect b="b" l="l" r="r" t="t"/>
            <a:pathLst>
              <a:path extrusionOk="0" h="708" w="8476">
                <a:moveTo>
                  <a:pt x="0" y="1"/>
                </a:moveTo>
                <a:lnTo>
                  <a:pt x="0" y="707"/>
                </a:lnTo>
                <a:lnTo>
                  <a:pt x="8475" y="707"/>
                </a:lnTo>
                <a:lnTo>
                  <a:pt x="8475" y="1"/>
                </a:ln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8508493" y="4606205"/>
            <a:ext cx="160684" cy="13422"/>
          </a:xfrm>
          <a:custGeom>
            <a:rect b="b" l="l" r="r" t="t"/>
            <a:pathLst>
              <a:path extrusionOk="0" h="708" w="8476">
                <a:moveTo>
                  <a:pt x="0" y="1"/>
                </a:moveTo>
                <a:lnTo>
                  <a:pt x="0" y="707"/>
                </a:lnTo>
                <a:lnTo>
                  <a:pt x="8475" y="707"/>
                </a:lnTo>
                <a:lnTo>
                  <a:pt x="8475" y="1"/>
                </a:ln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8508493" y="4673733"/>
            <a:ext cx="160684" cy="13403"/>
          </a:xfrm>
          <a:custGeom>
            <a:rect b="b" l="l" r="r" t="t"/>
            <a:pathLst>
              <a:path extrusionOk="0" h="707" w="8476">
                <a:moveTo>
                  <a:pt x="0" y="1"/>
                </a:moveTo>
                <a:lnTo>
                  <a:pt x="0" y="707"/>
                </a:lnTo>
                <a:lnTo>
                  <a:pt x="8475" y="707"/>
                </a:lnTo>
                <a:lnTo>
                  <a:pt x="8475" y="1"/>
                </a:ln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8676136" y="4195239"/>
            <a:ext cx="157783" cy="943041"/>
          </a:xfrm>
          <a:custGeom>
            <a:rect b="b" l="l" r="r" t="t"/>
            <a:pathLst>
              <a:path extrusionOk="0" h="49745" w="8323">
                <a:moveTo>
                  <a:pt x="1" y="0"/>
                </a:moveTo>
                <a:lnTo>
                  <a:pt x="1" y="49744"/>
                </a:lnTo>
                <a:lnTo>
                  <a:pt x="8322" y="49744"/>
                </a:lnTo>
                <a:lnTo>
                  <a:pt x="8322" y="0"/>
                </a:ln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/>
          <p:nvPr/>
        </p:nvSpPr>
        <p:spPr>
          <a:xfrm>
            <a:off x="8674392" y="4248207"/>
            <a:ext cx="160684" cy="25062"/>
          </a:xfrm>
          <a:custGeom>
            <a:rect b="b" l="l" r="r" t="t"/>
            <a:pathLst>
              <a:path extrusionOk="0" h="1322" w="8476">
                <a:moveTo>
                  <a:pt x="1" y="1"/>
                </a:moveTo>
                <a:lnTo>
                  <a:pt x="1" y="1321"/>
                </a:lnTo>
                <a:lnTo>
                  <a:pt x="8475" y="1321"/>
                </a:lnTo>
                <a:lnTo>
                  <a:pt x="8475" y="1"/>
                </a:ln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/>
          <p:nvPr/>
        </p:nvSpPr>
        <p:spPr>
          <a:xfrm>
            <a:off x="8674392" y="4348910"/>
            <a:ext cx="160684" cy="25062"/>
          </a:xfrm>
          <a:custGeom>
            <a:rect b="b" l="l" r="r" t="t"/>
            <a:pathLst>
              <a:path extrusionOk="0" h="1322" w="8476">
                <a:moveTo>
                  <a:pt x="1" y="1"/>
                </a:moveTo>
                <a:lnTo>
                  <a:pt x="1" y="1321"/>
                </a:lnTo>
                <a:lnTo>
                  <a:pt x="8475" y="1321"/>
                </a:lnTo>
                <a:lnTo>
                  <a:pt x="8475" y="1"/>
                </a:ln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8674392" y="4286634"/>
            <a:ext cx="160684" cy="48910"/>
          </a:xfrm>
          <a:custGeom>
            <a:rect b="b" l="l" r="r" t="t"/>
            <a:pathLst>
              <a:path extrusionOk="0" h="2580" w="8476">
                <a:moveTo>
                  <a:pt x="1" y="0"/>
                </a:moveTo>
                <a:lnTo>
                  <a:pt x="1" y="2580"/>
                </a:lnTo>
                <a:lnTo>
                  <a:pt x="8475" y="2580"/>
                </a:lnTo>
                <a:lnTo>
                  <a:pt x="8475" y="0"/>
                </a:ln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8714564" y="4875159"/>
            <a:ext cx="85005" cy="218883"/>
          </a:xfrm>
          <a:custGeom>
            <a:rect b="b" l="l" r="r" t="t"/>
            <a:pathLst>
              <a:path extrusionOk="0" h="11546" w="4484">
                <a:moveTo>
                  <a:pt x="2119" y="0"/>
                </a:moveTo>
                <a:cubicBezTo>
                  <a:pt x="952" y="0"/>
                  <a:pt x="0" y="952"/>
                  <a:pt x="0" y="2119"/>
                </a:cubicBezTo>
                <a:lnTo>
                  <a:pt x="0" y="9427"/>
                </a:lnTo>
                <a:cubicBezTo>
                  <a:pt x="0" y="10594"/>
                  <a:pt x="952" y="11545"/>
                  <a:pt x="2119" y="11545"/>
                </a:cubicBezTo>
                <a:lnTo>
                  <a:pt x="2365" y="11545"/>
                </a:lnTo>
                <a:cubicBezTo>
                  <a:pt x="3531" y="11545"/>
                  <a:pt x="4483" y="10594"/>
                  <a:pt x="4483" y="9427"/>
                </a:cubicBezTo>
                <a:lnTo>
                  <a:pt x="4483" y="2119"/>
                </a:lnTo>
                <a:cubicBezTo>
                  <a:pt x="4483" y="952"/>
                  <a:pt x="3531" y="0"/>
                  <a:pt x="2365" y="0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8848443" y="4190575"/>
            <a:ext cx="310277" cy="952937"/>
          </a:xfrm>
          <a:custGeom>
            <a:rect b="b" l="l" r="r" t="t"/>
            <a:pathLst>
              <a:path extrusionOk="0" h="50267" w="16367">
                <a:moveTo>
                  <a:pt x="8261" y="1"/>
                </a:moveTo>
                <a:lnTo>
                  <a:pt x="1" y="1045"/>
                </a:lnTo>
                <a:lnTo>
                  <a:pt x="8107" y="50266"/>
                </a:lnTo>
                <a:lnTo>
                  <a:pt x="16367" y="49222"/>
                </a:lnTo>
                <a:lnTo>
                  <a:pt x="8261" y="1"/>
                </a:lnTo>
                <a:close/>
              </a:path>
            </a:pathLst>
          </a:custGeom>
          <a:solidFill>
            <a:srgbClr val="FDB7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8872311" y="4216775"/>
            <a:ext cx="261974" cy="900538"/>
          </a:xfrm>
          <a:custGeom>
            <a:rect b="b" l="l" r="r" t="t"/>
            <a:pathLst>
              <a:path extrusionOk="0" fill="none" h="47503" w="13819">
                <a:moveTo>
                  <a:pt x="13818" y="46735"/>
                </a:moveTo>
                <a:lnTo>
                  <a:pt x="7708" y="47503"/>
                </a:lnTo>
                <a:lnTo>
                  <a:pt x="1" y="768"/>
                </a:lnTo>
                <a:lnTo>
                  <a:pt x="6142" y="1"/>
                </a:lnTo>
                <a:close/>
              </a:path>
            </a:pathLst>
          </a:custGeom>
          <a:noFill/>
          <a:ln cap="flat" cmpd="sng" w="9975">
            <a:solidFill>
              <a:srgbClr val="FFE18D"/>
            </a:solidFill>
            <a:prstDash val="solid"/>
            <a:miter lim="307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3"/>
          <p:cNvSpPr/>
          <p:nvPr/>
        </p:nvSpPr>
        <p:spPr>
          <a:xfrm>
            <a:off x="8854263" y="4231903"/>
            <a:ext cx="160684" cy="31469"/>
          </a:xfrm>
          <a:custGeom>
            <a:rect b="b" l="l" r="r" t="t"/>
            <a:pathLst>
              <a:path extrusionOk="0" h="1660" w="8476">
                <a:moveTo>
                  <a:pt x="8383" y="1"/>
                </a:moveTo>
                <a:lnTo>
                  <a:pt x="1" y="1076"/>
                </a:lnTo>
                <a:lnTo>
                  <a:pt x="93" y="1659"/>
                </a:lnTo>
                <a:lnTo>
                  <a:pt x="8476" y="584"/>
                </a:lnTo>
                <a:lnTo>
                  <a:pt x="8383" y="1"/>
                </a:lnTo>
                <a:close/>
              </a:path>
            </a:pathLst>
          </a:custGeom>
          <a:solidFill>
            <a:srgbClr val="FFE1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8861827" y="4276738"/>
            <a:ext cx="160684" cy="31450"/>
          </a:xfrm>
          <a:custGeom>
            <a:rect b="b" l="l" r="r" t="t"/>
            <a:pathLst>
              <a:path extrusionOk="0" h="1659" w="8476">
                <a:moveTo>
                  <a:pt x="8384" y="0"/>
                </a:moveTo>
                <a:lnTo>
                  <a:pt x="1" y="1075"/>
                </a:lnTo>
                <a:lnTo>
                  <a:pt x="93" y="1658"/>
                </a:lnTo>
                <a:lnTo>
                  <a:pt x="8476" y="584"/>
                </a:lnTo>
                <a:lnTo>
                  <a:pt x="8384" y="0"/>
                </a:lnTo>
                <a:close/>
              </a:path>
            </a:pathLst>
          </a:custGeom>
          <a:solidFill>
            <a:srgbClr val="FFE1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8857183" y="4248794"/>
            <a:ext cx="162428" cy="41934"/>
          </a:xfrm>
          <a:custGeom>
            <a:rect b="b" l="l" r="r" t="t"/>
            <a:pathLst>
              <a:path extrusionOk="0" h="2212" w="8568">
                <a:moveTo>
                  <a:pt x="8383" y="0"/>
                </a:moveTo>
                <a:lnTo>
                  <a:pt x="0" y="1075"/>
                </a:lnTo>
                <a:lnTo>
                  <a:pt x="185" y="2211"/>
                </a:lnTo>
                <a:lnTo>
                  <a:pt x="8567" y="1167"/>
                </a:lnTo>
                <a:lnTo>
                  <a:pt x="8383" y="0"/>
                </a:ln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3"/>
          <p:cNvSpPr/>
          <p:nvPr/>
        </p:nvSpPr>
        <p:spPr>
          <a:xfrm>
            <a:off x="8983498" y="5019522"/>
            <a:ext cx="161271" cy="31450"/>
          </a:xfrm>
          <a:custGeom>
            <a:rect b="b" l="l" r="r" t="t"/>
            <a:pathLst>
              <a:path extrusionOk="0" h="1659" w="8507">
                <a:moveTo>
                  <a:pt x="8383" y="0"/>
                </a:moveTo>
                <a:lnTo>
                  <a:pt x="0" y="1075"/>
                </a:lnTo>
                <a:lnTo>
                  <a:pt x="123" y="1658"/>
                </a:lnTo>
                <a:lnTo>
                  <a:pt x="8506" y="583"/>
                </a:lnTo>
                <a:lnTo>
                  <a:pt x="8383" y="0"/>
                </a:lnTo>
                <a:close/>
              </a:path>
            </a:pathLst>
          </a:custGeom>
          <a:solidFill>
            <a:srgbClr val="FFE1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8991063" y="5064338"/>
            <a:ext cx="160684" cy="31450"/>
          </a:xfrm>
          <a:custGeom>
            <a:rect b="b" l="l" r="r" t="t"/>
            <a:pathLst>
              <a:path extrusionOk="0" h="1659" w="8476">
                <a:moveTo>
                  <a:pt x="8383" y="0"/>
                </a:moveTo>
                <a:lnTo>
                  <a:pt x="1" y="1075"/>
                </a:lnTo>
                <a:lnTo>
                  <a:pt x="93" y="1659"/>
                </a:lnTo>
                <a:lnTo>
                  <a:pt x="8476" y="584"/>
                </a:lnTo>
                <a:lnTo>
                  <a:pt x="8383" y="0"/>
                </a:lnTo>
                <a:close/>
              </a:path>
            </a:pathLst>
          </a:custGeom>
          <a:solidFill>
            <a:srgbClr val="FFE1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8986418" y="5036395"/>
            <a:ext cx="162409" cy="41934"/>
          </a:xfrm>
          <a:custGeom>
            <a:rect b="b" l="l" r="r" t="t"/>
            <a:pathLst>
              <a:path extrusionOk="0" h="2212" w="8567">
                <a:moveTo>
                  <a:pt x="8383" y="1"/>
                </a:moveTo>
                <a:lnTo>
                  <a:pt x="0" y="1075"/>
                </a:lnTo>
                <a:lnTo>
                  <a:pt x="184" y="2211"/>
                </a:lnTo>
                <a:lnTo>
                  <a:pt x="8567" y="1167"/>
                </a:lnTo>
                <a:lnTo>
                  <a:pt x="8383" y="1"/>
                </a:ln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8907819" y="4353688"/>
            <a:ext cx="190959" cy="624403"/>
          </a:xfrm>
          <a:custGeom>
            <a:rect b="b" l="l" r="r" t="t"/>
            <a:pathLst>
              <a:path extrusionOk="0" h="32937" w="10073">
                <a:moveTo>
                  <a:pt x="2709" y="0"/>
                </a:moveTo>
                <a:cubicBezTo>
                  <a:pt x="2585" y="0"/>
                  <a:pt x="2460" y="8"/>
                  <a:pt x="2334" y="25"/>
                </a:cubicBezTo>
                <a:cubicBezTo>
                  <a:pt x="953" y="209"/>
                  <a:pt x="1" y="1315"/>
                  <a:pt x="185" y="2543"/>
                </a:cubicBezTo>
                <a:lnTo>
                  <a:pt x="4883" y="31038"/>
                </a:lnTo>
                <a:cubicBezTo>
                  <a:pt x="5078" y="32127"/>
                  <a:pt x="6136" y="32936"/>
                  <a:pt x="7365" y="32936"/>
                </a:cubicBezTo>
                <a:cubicBezTo>
                  <a:pt x="7488" y="32936"/>
                  <a:pt x="7613" y="32928"/>
                  <a:pt x="7739" y="32911"/>
                </a:cubicBezTo>
                <a:cubicBezTo>
                  <a:pt x="9120" y="32727"/>
                  <a:pt x="10072" y="31622"/>
                  <a:pt x="9888" y="30393"/>
                </a:cubicBezTo>
                <a:lnTo>
                  <a:pt x="5190" y="1898"/>
                </a:lnTo>
                <a:cubicBezTo>
                  <a:pt x="5023" y="810"/>
                  <a:pt x="3942" y="0"/>
                  <a:pt x="2709" y="0"/>
                </a:cubicBezTo>
                <a:close/>
              </a:path>
            </a:pathLst>
          </a:custGeom>
          <a:solidFill>
            <a:srgbClr val="FFE1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05650" y="445025"/>
            <a:ext cx="632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05650" y="445025"/>
            <a:ext cx="632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05650" y="445025"/>
            <a:ext cx="632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05650" y="445025"/>
            <a:ext cx="6326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b="1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idx="1" type="subTitle"/>
          </p:nvPr>
        </p:nvSpPr>
        <p:spPr>
          <a:xfrm>
            <a:off x="0" y="2900475"/>
            <a:ext cx="5710800" cy="18048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-GB" sz="1979"/>
              <a:t>Tutor Reading Programme:</a:t>
            </a:r>
            <a:endParaRPr b="1" sz="1979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 sz="1979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-GB" sz="1979"/>
              <a:t>Jonathan Mann - Assistant Headteacher and Director of Literacy</a:t>
            </a:r>
            <a:endParaRPr b="1" sz="1979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 sz="1979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-GB" sz="1979"/>
              <a:t>Kallista Kilby - English Teacher/ Literacy Programme Lead</a:t>
            </a:r>
            <a:endParaRPr b="1" sz="1979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/>
        </p:nvSpPr>
        <p:spPr>
          <a:xfrm>
            <a:off x="2333350" y="569975"/>
            <a:ext cx="66774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Impact on Harrow Way Community School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386800" y="1216975"/>
            <a:ext cx="7770000" cy="341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-GB" sz="1500">
                <a:solidFill>
                  <a:srgbClr val="007A8C"/>
                </a:solidFill>
                <a:latin typeface="Open Sans"/>
                <a:ea typeface="Open Sans"/>
                <a:cs typeface="Open Sans"/>
                <a:sym typeface="Open Sans"/>
              </a:rPr>
              <a:t>Reading gritty and ‘real life’ stories have had a positive impact on student attitudes.</a:t>
            </a:r>
            <a:br>
              <a:rPr lang="en-GB" sz="1500">
                <a:solidFill>
                  <a:srgbClr val="007A8C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500">
              <a:solidFill>
                <a:srgbClr val="007A8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7A8C"/>
              </a:buClr>
              <a:buSzPts val="1500"/>
              <a:buFont typeface="Open Sans"/>
              <a:buChar char="●"/>
            </a:pPr>
            <a:r>
              <a:rPr lang="en-GB" sz="1500">
                <a:solidFill>
                  <a:srgbClr val="007A8C"/>
                </a:solidFill>
                <a:latin typeface="Open Sans"/>
                <a:ea typeface="Open Sans"/>
                <a:cs typeface="Open Sans"/>
                <a:sym typeface="Open Sans"/>
              </a:rPr>
              <a:t>Literacy prefects collated student voice at the end of Year 1. Students asked for modern and more engaging texts.</a:t>
            </a:r>
            <a:endParaRPr sz="1500">
              <a:solidFill>
                <a:srgbClr val="007A8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7A8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7A8C"/>
              </a:buClr>
              <a:buSzPts val="1500"/>
              <a:buFont typeface="Open Sans"/>
              <a:buChar char="●"/>
            </a:pPr>
            <a:r>
              <a:rPr lang="en-GB" sz="1500">
                <a:solidFill>
                  <a:srgbClr val="007A8C"/>
                </a:solidFill>
                <a:latin typeface="Open Sans"/>
                <a:ea typeface="Open Sans"/>
                <a:cs typeface="Open Sans"/>
                <a:sym typeface="Open Sans"/>
              </a:rPr>
              <a:t>Reading Data - students in Year 8 have been re-tested this year. 74% have maintained previous reading ages and continued to make gains beyond their age related reading levels. </a:t>
            </a:r>
            <a:br>
              <a:rPr lang="en-GB" sz="1500">
                <a:solidFill>
                  <a:srgbClr val="007A8C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500">
              <a:solidFill>
                <a:srgbClr val="007A8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7A8C"/>
              </a:buClr>
              <a:buSzPts val="1500"/>
              <a:buFont typeface="Open Sans"/>
              <a:buChar char="●"/>
            </a:pPr>
            <a:r>
              <a:rPr lang="en-GB" sz="1500">
                <a:solidFill>
                  <a:srgbClr val="007A8C"/>
                </a:solidFill>
                <a:latin typeface="Open Sans"/>
                <a:ea typeface="Open Sans"/>
                <a:cs typeface="Open Sans"/>
                <a:sym typeface="Open Sans"/>
              </a:rPr>
              <a:t>Data set has been used to identify bottom 20%.  Deep dive analysis into results has enabled targeted and precise interventions to be put in place. </a:t>
            </a:r>
            <a:br>
              <a:rPr lang="en-GB" sz="1500">
                <a:solidFill>
                  <a:srgbClr val="007A8C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500">
              <a:solidFill>
                <a:srgbClr val="007A8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7A8C"/>
              </a:buClr>
              <a:buSzPts val="1500"/>
              <a:buFont typeface="Open Sans"/>
              <a:buChar char="●"/>
            </a:pPr>
            <a:r>
              <a:rPr lang="en-GB" sz="1500">
                <a:solidFill>
                  <a:srgbClr val="007A8C"/>
                </a:solidFill>
                <a:latin typeface="Open Sans"/>
                <a:ea typeface="Open Sans"/>
                <a:cs typeface="Open Sans"/>
                <a:sym typeface="Open Sans"/>
              </a:rPr>
              <a:t>Ongoing reading ages will now be shared with teaching staff.   </a:t>
            </a:r>
            <a:endParaRPr sz="1500">
              <a:solidFill>
                <a:srgbClr val="007A8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>
            <p:ph idx="1" type="subTitle"/>
          </p:nvPr>
        </p:nvSpPr>
        <p:spPr>
          <a:xfrm>
            <a:off x="243900" y="3729000"/>
            <a:ext cx="6214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-GB" sz="2380"/>
              <a:t>Reading Interventions and Bottom 20% - </a:t>
            </a:r>
            <a:endParaRPr b="1" sz="238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-GB" sz="2380"/>
              <a:t>Sharon Burningham LRC Manager and HLTA</a:t>
            </a:r>
            <a:endParaRPr b="1" sz="238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>
            <p:ph type="title"/>
          </p:nvPr>
        </p:nvSpPr>
        <p:spPr>
          <a:xfrm>
            <a:off x="2505650" y="445025"/>
            <a:ext cx="632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0" lang="en-GB">
                <a:latin typeface="Arial"/>
                <a:ea typeface="Arial"/>
                <a:cs typeface="Arial"/>
                <a:sym typeface="Arial"/>
              </a:rPr>
              <a:t>HOW ASSESSED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All year 7’s took an Autumn term online test during English lessons - 30 minutes to answer 60 multiple choice questions.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Reading Skills - literal comprehension, vocabulary, comprehension requiring inference or prediction and opinions, comprehension requiring analysis.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Results - standardised scores, reading ages, percentiles, average scores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/>
          <p:nvPr>
            <p:ph type="title"/>
          </p:nvPr>
        </p:nvSpPr>
        <p:spPr>
          <a:xfrm>
            <a:off x="2505650" y="445025"/>
            <a:ext cx="632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0" lang="en-GB">
                <a:latin typeface="Arial"/>
                <a:ea typeface="Arial"/>
                <a:cs typeface="Arial"/>
                <a:sym typeface="Arial"/>
              </a:rPr>
              <a:t>BEFORE INTERVENTIONS BEGAN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7478"/>
              <a:t>Sourced appropriate texts and purchased ( Barrington Stoke, Badger Learning)</a:t>
            </a:r>
            <a:endParaRPr sz="7478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7478"/>
              <a:t>Read and annotated a facilitator copy to ‘ lead  ‘ the sessions.</a:t>
            </a:r>
            <a:endParaRPr sz="7478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7478"/>
              <a:t>Collated ‘extra ’ data on each student - not just reading ages. E.g. SEN, PP, CATS, EHC</a:t>
            </a:r>
            <a:endParaRPr sz="7478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7478"/>
              <a:t>Produce an activity pack/ graphic organiser for each book - brings a literacy element to the sessions</a:t>
            </a:r>
            <a:endParaRPr sz="7478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7478"/>
              <a:t>Letter home to parents/carers ( SENCO, English Lead)</a:t>
            </a:r>
            <a:endParaRPr sz="7478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/>
          <p:nvPr>
            <p:ph type="title"/>
          </p:nvPr>
        </p:nvSpPr>
        <p:spPr>
          <a:xfrm>
            <a:off x="2505650" y="445025"/>
            <a:ext cx="632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0" lang="en-GB">
                <a:latin typeface="Arial"/>
                <a:ea typeface="Arial"/>
                <a:cs typeface="Arial"/>
                <a:sym typeface="Arial"/>
              </a:rPr>
              <a:t>IMPLEMENTATION - Session Format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Consistent routines and expectations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Do Now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All read twice ( random order and not over-corrected)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Peer feedback ( PV0 - positive vibes only)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Linking back to reading skills ( the Golden Nuggets ) and strategies e.g decoding through soundtalking, blending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Facilitator stop at annotations in text and generate discussion ( robust vocabulary, prediction, inference, some grammar and punctuation)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 Self-esteem, confidence, encouragement, praise, tips and hints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/>
          <p:nvPr>
            <p:ph type="title"/>
          </p:nvPr>
        </p:nvSpPr>
        <p:spPr>
          <a:xfrm>
            <a:off x="2505650" y="445025"/>
            <a:ext cx="632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EEF - Simple view of reading</a:t>
            </a:r>
            <a:endParaRPr/>
          </a:p>
        </p:txBody>
      </p:sp>
      <p:sp>
        <p:nvSpPr>
          <p:cNvPr id="213" name="Google Shape;213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4" name="Google Shape;21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4375" y="1278375"/>
            <a:ext cx="7035099" cy="307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/>
          <p:nvPr>
            <p:ph type="title"/>
          </p:nvPr>
        </p:nvSpPr>
        <p:spPr>
          <a:xfrm>
            <a:off x="2505650" y="445025"/>
            <a:ext cx="632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Reading: Research and Support</a:t>
            </a:r>
            <a:endParaRPr/>
          </a:p>
        </p:txBody>
      </p:sp>
      <p:sp>
        <p:nvSpPr>
          <p:cNvPr id="220" name="Google Shape;220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Greenshaw Learning Trust / Research School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Education Endowment Foundation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National Literacy Trust, Book Trust and Scottish Book Trust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Jess Ricketts, Royal Holloway University, </a:t>
            </a:r>
            <a:r>
              <a:rPr lang="en-GB" sz="1750">
                <a:solidFill>
                  <a:srgbClr val="4D5156"/>
                </a:solidFill>
                <a:highlight>
                  <a:srgbClr val="FFFFFF"/>
                </a:highlight>
              </a:rPr>
              <a:t>LARA Lab Director. ( Reading and oral language development )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Alex Quigley, Author of Closing the Reading Gap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Alice Visser-Furay, Reading Specialist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Kenny Pieper, Author of How to Teach Reading for Pleasure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Pixl Reading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Professor Teresa Cremin, Professor of Education at The Open University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311700" y="1430900"/>
            <a:ext cx="8520600" cy="15618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Roboto"/>
                <a:ea typeface="Roboto"/>
                <a:cs typeface="Roboto"/>
                <a:sym typeface="Roboto"/>
              </a:rPr>
              <a:t>Literacy enables people to have a greater degree of control over their own lives. 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indent="-360045" lvl="0" marL="457200" rtl="0" algn="ctr">
              <a:spcBef>
                <a:spcPts val="0"/>
              </a:spcBef>
              <a:spcAft>
                <a:spcPts val="0"/>
              </a:spcAft>
              <a:buSzPct val="100000"/>
              <a:buFont typeface="Roboto"/>
              <a:buChar char="-"/>
            </a:pPr>
            <a:r>
              <a:rPr lang="en-GB" sz="2300">
                <a:latin typeface="Roboto"/>
                <a:ea typeface="Roboto"/>
                <a:cs typeface="Roboto"/>
                <a:sym typeface="Roboto"/>
              </a:rPr>
              <a:t>Yusuf Kassam 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/>
        </p:nvSpPr>
        <p:spPr>
          <a:xfrm>
            <a:off x="515700" y="118400"/>
            <a:ext cx="81126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Impact on an Individual - The National Literacy Trust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262175" y="580100"/>
            <a:ext cx="3912300" cy="441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Profile of a person with poor literacy 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i="1" lang="en-GB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More likely to be permanently excluded from school.</a:t>
            </a:r>
            <a:br>
              <a:rPr i="1" lang="en-GB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b="1"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i="1" lang="en-GB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More likely to live in a non-working household or work in low paying jobs.</a:t>
            </a:r>
            <a:br>
              <a:rPr i="1" lang="en-GB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i="1"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i="1" lang="en-GB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More likely to live in overcrowded housing.</a:t>
            </a:r>
            <a:br>
              <a:rPr lang="en-GB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i="1" lang="en-GB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Less likely to live in a house with access to technology.</a:t>
            </a:r>
            <a:br>
              <a:rPr i="1" lang="en-GB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i="1"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i="1" lang="en-GB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Less likely to vote.</a:t>
            </a:r>
            <a:br>
              <a:rPr i="1" lang="en-GB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i="1"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i="1" lang="en-GB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Adults with low literacy levels are more likely to suffer from poor health.</a:t>
            </a:r>
            <a:br>
              <a:rPr i="1" lang="en-GB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i="1"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i="1" lang="en-GB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Adults with low literacy levels are more likely to suffer with depression, this increases five-fold if you are female. 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4414275" y="716425"/>
            <a:ext cx="39123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Profile of a person with improved literacy 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i="1" lang="en-GB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Becomes less likely to be on state benefits.</a:t>
            </a:r>
            <a:endParaRPr i="1"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i="1" lang="en-GB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Becomes more likely to own their own home. </a:t>
            </a:r>
            <a:endParaRPr i="1"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i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Becomes more likely to use a PC at work.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i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Becomes more involved in democratic processes.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/>
        </p:nvSpPr>
        <p:spPr>
          <a:xfrm>
            <a:off x="4241125" y="363350"/>
            <a:ext cx="43872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Book Choices 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1125" y="1325500"/>
            <a:ext cx="2013275" cy="2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3625" y="1299713"/>
            <a:ext cx="1570246" cy="233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554300" y="1325500"/>
            <a:ext cx="3106800" cy="233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Implementation: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Research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Video and staff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Budget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Deciding texts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often?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Leading 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Constant vigilance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249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/>
          <p:nvPr/>
        </p:nvSpPr>
        <p:spPr>
          <a:xfrm>
            <a:off x="0" y="0"/>
            <a:ext cx="9144000" cy="2572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 rot="-156123">
            <a:off x="2153842" y="1143655"/>
            <a:ext cx="4546388" cy="3211212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2306212" y="991287"/>
            <a:ext cx="4546500" cy="32112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" name="Google Shape;119;p18"/>
          <p:cNvGrpSpPr/>
          <p:nvPr/>
        </p:nvGrpSpPr>
        <p:grpSpPr>
          <a:xfrm rot="-468310">
            <a:off x="2195941" y="841936"/>
            <a:ext cx="4752129" cy="3509874"/>
            <a:chOff x="2163405" y="1008757"/>
            <a:chExt cx="4752300" cy="3510000"/>
          </a:xfrm>
        </p:grpSpPr>
        <p:sp>
          <p:nvSpPr>
            <p:cNvPr id="120" name="Google Shape;120;p18"/>
            <p:cNvSpPr/>
            <p:nvPr/>
          </p:nvSpPr>
          <p:spPr>
            <a:xfrm rot="231561">
              <a:off x="2266400" y="1158111"/>
              <a:ext cx="4546310" cy="3211293"/>
            </a:xfrm>
            <a:prstGeom prst="roundRect">
              <a:avLst>
                <a:gd fmla="val 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8"/>
            <p:cNvSpPr txBox="1"/>
            <p:nvPr/>
          </p:nvSpPr>
          <p:spPr>
            <a:xfrm rot="324741">
              <a:off x="2518558" y="1300880"/>
              <a:ext cx="2649412" cy="638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999999"/>
                  </a:solidFill>
                  <a:latin typeface="Lato"/>
                  <a:ea typeface="Lato"/>
                  <a:cs typeface="Lato"/>
                  <a:sym typeface="Lato"/>
                </a:rPr>
                <a:t>The Devil Walks</a:t>
              </a:r>
              <a:endParaRPr sz="12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999999"/>
                  </a:solidFill>
                  <a:latin typeface="Lato"/>
                  <a:ea typeface="Lato"/>
                  <a:cs typeface="Lato"/>
                  <a:sym typeface="Lato"/>
                </a:rPr>
                <a:t>Word of the Day 17</a:t>
              </a:r>
              <a:endParaRPr sz="12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22" name="Google Shape;122;p18"/>
          <p:cNvSpPr txBox="1"/>
          <p:nvPr/>
        </p:nvSpPr>
        <p:spPr>
          <a:xfrm rot="-151039">
            <a:off x="2462400" y="1788122"/>
            <a:ext cx="4248500" cy="2390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 rot="-143691">
            <a:off x="122568" y="102438"/>
            <a:ext cx="2649214" cy="566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Stages 1 - 3 - Predict, question and clarify </a:t>
            </a:r>
            <a:endParaRPr sz="12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 rot="-151039">
            <a:off x="2462400" y="1788122"/>
            <a:ext cx="4248500" cy="2390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 rot="-151039">
            <a:off x="2462400" y="1788122"/>
            <a:ext cx="4248500" cy="2390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Transport</a:t>
            </a:r>
            <a:endParaRPr b="1" sz="3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Root word = port</a:t>
            </a:r>
            <a:endParaRPr i="1" sz="17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Definition = to move/carry something from one place to another</a:t>
            </a:r>
            <a:endParaRPr sz="17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174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 txBox="1"/>
          <p:nvPr/>
        </p:nvSpPr>
        <p:spPr>
          <a:xfrm rot="-143691">
            <a:off x="117168" y="102563"/>
            <a:ext cx="2649214" cy="3164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Stage 4 - Summarise</a:t>
            </a:r>
            <a:endParaRPr sz="12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1643200" y="465184"/>
            <a:ext cx="6213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Transport</a:t>
            </a:r>
            <a:endParaRPr b="1" sz="3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135" name="Google Shape;135;p19"/>
          <p:cNvSpPr/>
          <p:nvPr/>
        </p:nvSpPr>
        <p:spPr>
          <a:xfrm rot="-7706209">
            <a:off x="6091400" y="2453081"/>
            <a:ext cx="1312151" cy="392484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9"/>
          <p:cNvSpPr/>
          <p:nvPr/>
        </p:nvSpPr>
        <p:spPr>
          <a:xfrm rot="-3566169">
            <a:off x="1695011" y="2425021"/>
            <a:ext cx="1312099" cy="392465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9"/>
          <p:cNvSpPr txBox="1"/>
          <p:nvPr/>
        </p:nvSpPr>
        <p:spPr>
          <a:xfrm>
            <a:off x="652475" y="3061625"/>
            <a:ext cx="211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 txBox="1"/>
          <p:nvPr/>
        </p:nvSpPr>
        <p:spPr>
          <a:xfrm>
            <a:off x="3689950" y="3837625"/>
            <a:ext cx="211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 txBox="1"/>
          <p:nvPr/>
        </p:nvSpPr>
        <p:spPr>
          <a:xfrm>
            <a:off x="6645850" y="3061525"/>
            <a:ext cx="211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750600" y="3384225"/>
            <a:ext cx="221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9"/>
          <p:cNvSpPr txBox="1"/>
          <p:nvPr/>
        </p:nvSpPr>
        <p:spPr>
          <a:xfrm>
            <a:off x="6645850" y="3384225"/>
            <a:ext cx="221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142" name="Google Shape;142;p19"/>
          <p:cNvSpPr txBox="1"/>
          <p:nvPr/>
        </p:nvSpPr>
        <p:spPr>
          <a:xfrm>
            <a:off x="915150" y="3453725"/>
            <a:ext cx="258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Trans = across</a:t>
            </a:r>
            <a:endParaRPr/>
          </a:p>
        </p:txBody>
      </p:sp>
      <p:sp>
        <p:nvSpPr>
          <p:cNvPr id="143" name="Google Shape;143;p19"/>
          <p:cNvSpPr txBox="1"/>
          <p:nvPr/>
        </p:nvSpPr>
        <p:spPr>
          <a:xfrm>
            <a:off x="6504150" y="3441275"/>
            <a:ext cx="171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port = carry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0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0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0"/>
          <p:cNvSpPr txBox="1"/>
          <p:nvPr/>
        </p:nvSpPr>
        <p:spPr>
          <a:xfrm rot="-143691">
            <a:off x="117168" y="102563"/>
            <a:ext cx="2649214" cy="3164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Stage 4 - Summarise</a:t>
            </a:r>
            <a:endParaRPr sz="12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5070613" y="3430550"/>
            <a:ext cx="4025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Example: An aeroplane transports passengers from one country to another.</a:t>
            </a:r>
            <a:endParaRPr/>
          </a:p>
        </p:txBody>
      </p:sp>
      <p:sp>
        <p:nvSpPr>
          <p:cNvPr id="153" name="Google Shape;153;p20"/>
          <p:cNvSpPr txBox="1"/>
          <p:nvPr/>
        </p:nvSpPr>
        <p:spPr>
          <a:xfrm rot="-151039">
            <a:off x="619125" y="1376297"/>
            <a:ext cx="4248500" cy="23909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Transport</a:t>
            </a:r>
            <a:endParaRPr b="1" sz="3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9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Root word = port</a:t>
            </a:r>
            <a:endParaRPr i="1" sz="17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Definition = to move/carry something from one place to another</a:t>
            </a:r>
            <a:endParaRPr sz="17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6425" y="1824647"/>
            <a:ext cx="3611975" cy="119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174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/>
          <p:nvPr/>
        </p:nvSpPr>
        <p:spPr>
          <a:xfrm>
            <a:off x="9250" y="-49650"/>
            <a:ext cx="9144000" cy="25725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1"/>
          <p:cNvSpPr/>
          <p:nvPr/>
        </p:nvSpPr>
        <p:spPr>
          <a:xfrm rot="-156123">
            <a:off x="2153842" y="1143655"/>
            <a:ext cx="4546388" cy="3211212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1"/>
          <p:cNvSpPr/>
          <p:nvPr/>
        </p:nvSpPr>
        <p:spPr>
          <a:xfrm>
            <a:off x="2306212" y="991287"/>
            <a:ext cx="4546500" cy="32112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1"/>
          <p:cNvSpPr/>
          <p:nvPr/>
        </p:nvSpPr>
        <p:spPr>
          <a:xfrm rot="-236797">
            <a:off x="2298923" y="966127"/>
            <a:ext cx="4546181" cy="32113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1"/>
          <p:cNvSpPr txBox="1"/>
          <p:nvPr/>
        </p:nvSpPr>
        <p:spPr>
          <a:xfrm rot="-151039">
            <a:off x="2457000" y="1668940"/>
            <a:ext cx="4248500" cy="2493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 rot="-143691">
            <a:off x="122568" y="102438"/>
            <a:ext cx="2649214" cy="566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Retrieval 1</a:t>
            </a:r>
            <a:endParaRPr sz="12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 rot="-179484">
            <a:off x="2396135" y="1340345"/>
            <a:ext cx="4351730" cy="24628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List as many words as you can which end in  this  morpheme?</a:t>
            </a:r>
            <a:endParaRPr b="1" sz="16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Like (to show an approval or support)</a:t>
            </a:r>
            <a:endParaRPr sz="16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What were the most common words within your tutor group?</a:t>
            </a:r>
            <a:endParaRPr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How often  do you use the words you have discussed?</a:t>
            </a:r>
            <a:endParaRPr sz="1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2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174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/>
          <p:nvPr/>
        </p:nvSpPr>
        <p:spPr>
          <a:xfrm>
            <a:off x="9250" y="-49650"/>
            <a:ext cx="9144000" cy="25725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2"/>
          <p:cNvSpPr/>
          <p:nvPr/>
        </p:nvSpPr>
        <p:spPr>
          <a:xfrm rot="-156123">
            <a:off x="2153842" y="1143655"/>
            <a:ext cx="4546388" cy="3211212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2"/>
          <p:cNvSpPr/>
          <p:nvPr/>
        </p:nvSpPr>
        <p:spPr>
          <a:xfrm>
            <a:off x="2306212" y="991287"/>
            <a:ext cx="4546500" cy="32112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2"/>
          <p:cNvSpPr/>
          <p:nvPr/>
        </p:nvSpPr>
        <p:spPr>
          <a:xfrm rot="-236797">
            <a:off x="2298923" y="966127"/>
            <a:ext cx="4546181" cy="32113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2"/>
          <p:cNvSpPr txBox="1"/>
          <p:nvPr/>
        </p:nvSpPr>
        <p:spPr>
          <a:xfrm rot="-151039">
            <a:off x="2457000" y="1668940"/>
            <a:ext cx="4248500" cy="2493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 rot="-143691">
            <a:off x="122568" y="102438"/>
            <a:ext cx="2649214" cy="566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Retrieval 2</a:t>
            </a:r>
            <a:endParaRPr sz="12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 rot="-179484">
            <a:off x="2372385" y="1121417"/>
            <a:ext cx="4351730" cy="26475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Businesslike</a:t>
            </a:r>
            <a:endParaRPr b="1" sz="3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What synonyms could you associate with this term? </a:t>
            </a:r>
            <a:endParaRPr sz="17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Synonyms = differents words that share the same or similar meanings</a:t>
            </a:r>
            <a:endParaRPr sz="17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