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20" r:id="rId2"/>
    <p:sldId id="308" r:id="rId3"/>
    <p:sldId id="309" r:id="rId4"/>
    <p:sldId id="257" r:id="rId5"/>
    <p:sldId id="310" r:id="rId6"/>
    <p:sldId id="290" r:id="rId7"/>
    <p:sldId id="266" r:id="rId8"/>
    <p:sldId id="311" r:id="rId9"/>
    <p:sldId id="312" r:id="rId10"/>
    <p:sldId id="265" r:id="rId11"/>
    <p:sldId id="269" r:id="rId12"/>
    <p:sldId id="267" r:id="rId13"/>
    <p:sldId id="268" r:id="rId14"/>
    <p:sldId id="313" r:id="rId15"/>
    <p:sldId id="314" r:id="rId16"/>
    <p:sldId id="274" r:id="rId17"/>
    <p:sldId id="273" r:id="rId18"/>
    <p:sldId id="271" r:id="rId19"/>
    <p:sldId id="282" r:id="rId20"/>
    <p:sldId id="276" r:id="rId21"/>
    <p:sldId id="277" r:id="rId22"/>
    <p:sldId id="278" r:id="rId23"/>
    <p:sldId id="279" r:id="rId24"/>
    <p:sldId id="283" r:id="rId25"/>
    <p:sldId id="285" r:id="rId26"/>
    <p:sldId id="286" r:id="rId27"/>
    <p:sldId id="287" r:id="rId28"/>
    <p:sldId id="315" r:id="rId29"/>
    <p:sldId id="316" r:id="rId30"/>
    <p:sldId id="306" r:id="rId31"/>
    <p:sldId id="318" r:id="rId32"/>
    <p:sldId id="288" r:id="rId33"/>
    <p:sldId id="299" r:id="rId34"/>
    <p:sldId id="296" r:id="rId35"/>
    <p:sldId id="317" r:id="rId36"/>
    <p:sldId id="297" r:id="rId37"/>
    <p:sldId id="302" r:id="rId38"/>
    <p:sldId id="305" r:id="rId39"/>
    <p:sldId id="319" r:id="rId40"/>
    <p:sldId id="291" r:id="rId41"/>
    <p:sldId id="3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9B4"/>
    <a:srgbClr val="FEE5A8"/>
    <a:srgbClr val="FEEAB8"/>
    <a:srgbClr val="FEECBE"/>
    <a:srgbClr val="FEEDC2"/>
    <a:srgbClr val="FEF1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4336C8-D9A0-454A-8F09-2E794690C09C}" v="41" dt="2024-02-23T14:26:38.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en Bartle" userId="640090a616f332df" providerId="LiveId" clId="{694336C8-D9A0-454A-8F09-2E794690C09C}"/>
    <pc:docChg chg="custSel modSld">
      <pc:chgData name="Keven Bartle" userId="640090a616f332df" providerId="LiveId" clId="{694336C8-D9A0-454A-8F09-2E794690C09C}" dt="2024-02-23T14:34:42.245" v="116" actId="20577"/>
      <pc:docMkLst>
        <pc:docMk/>
      </pc:docMkLst>
      <pc:sldChg chg="modSp mod">
        <pc:chgData name="Keven Bartle" userId="640090a616f332df" providerId="LiveId" clId="{694336C8-D9A0-454A-8F09-2E794690C09C}" dt="2024-02-23T14:15:15.456" v="31" actId="14100"/>
        <pc:sldMkLst>
          <pc:docMk/>
          <pc:sldMk cId="3476240917" sldId="265"/>
        </pc:sldMkLst>
        <pc:spChg chg="mod">
          <ac:chgData name="Keven Bartle" userId="640090a616f332df" providerId="LiveId" clId="{694336C8-D9A0-454A-8F09-2E794690C09C}" dt="2024-02-23T14:15:15.456" v="31" actId="14100"/>
          <ac:spMkLst>
            <pc:docMk/>
            <pc:sldMk cId="3476240917" sldId="265"/>
            <ac:spMk id="8" creationId="{675C2453-9CE1-0A5E-21A6-6F340F3937B1}"/>
          </ac:spMkLst>
        </pc:spChg>
      </pc:sldChg>
      <pc:sldChg chg="modSp">
        <pc:chgData name="Keven Bartle" userId="640090a616f332df" providerId="LiveId" clId="{694336C8-D9A0-454A-8F09-2E794690C09C}" dt="2024-02-23T14:18:16.366" v="42" actId="404"/>
        <pc:sldMkLst>
          <pc:docMk/>
          <pc:sldMk cId="4163855499" sldId="266"/>
        </pc:sldMkLst>
        <pc:spChg chg="mod">
          <ac:chgData name="Keven Bartle" userId="640090a616f332df" providerId="LiveId" clId="{694336C8-D9A0-454A-8F09-2E794690C09C}" dt="2024-02-23T14:18:16.366" v="42" actId="404"/>
          <ac:spMkLst>
            <pc:docMk/>
            <pc:sldMk cId="4163855499" sldId="266"/>
            <ac:spMk id="8" creationId="{675C2453-9CE1-0A5E-21A6-6F340F3937B1}"/>
          </ac:spMkLst>
        </pc:spChg>
      </pc:sldChg>
      <pc:sldChg chg="modSp">
        <pc:chgData name="Keven Bartle" userId="640090a616f332df" providerId="LiveId" clId="{694336C8-D9A0-454A-8F09-2E794690C09C}" dt="2024-02-23T14:17:01.361" v="40" actId="20577"/>
        <pc:sldMkLst>
          <pc:docMk/>
          <pc:sldMk cId="3813783877" sldId="267"/>
        </pc:sldMkLst>
        <pc:spChg chg="mod">
          <ac:chgData name="Keven Bartle" userId="640090a616f332df" providerId="LiveId" clId="{694336C8-D9A0-454A-8F09-2E794690C09C}" dt="2024-02-23T14:17:01.361" v="40" actId="20577"/>
          <ac:spMkLst>
            <pc:docMk/>
            <pc:sldMk cId="3813783877" sldId="267"/>
            <ac:spMk id="8" creationId="{675C2453-9CE1-0A5E-21A6-6F340F3937B1}"/>
          </ac:spMkLst>
        </pc:spChg>
      </pc:sldChg>
      <pc:sldChg chg="modSp">
        <pc:chgData name="Keven Bartle" userId="640090a616f332df" providerId="LiveId" clId="{694336C8-D9A0-454A-8F09-2E794690C09C}" dt="2024-02-23T14:19:35.497" v="43" actId="113"/>
        <pc:sldMkLst>
          <pc:docMk/>
          <pc:sldMk cId="3633960865" sldId="269"/>
        </pc:sldMkLst>
        <pc:spChg chg="mod">
          <ac:chgData name="Keven Bartle" userId="640090a616f332df" providerId="LiveId" clId="{694336C8-D9A0-454A-8F09-2E794690C09C}" dt="2024-02-23T14:19:35.497" v="43" actId="113"/>
          <ac:spMkLst>
            <pc:docMk/>
            <pc:sldMk cId="3633960865" sldId="269"/>
            <ac:spMk id="8" creationId="{675C2453-9CE1-0A5E-21A6-6F340F3937B1}"/>
          </ac:spMkLst>
        </pc:spChg>
      </pc:sldChg>
      <pc:sldChg chg="modSp">
        <pc:chgData name="Keven Bartle" userId="640090a616f332df" providerId="LiveId" clId="{694336C8-D9A0-454A-8F09-2E794690C09C}" dt="2024-02-23T14:26:00.140" v="70" actId="255"/>
        <pc:sldMkLst>
          <pc:docMk/>
          <pc:sldMk cId="99928462" sldId="296"/>
        </pc:sldMkLst>
        <pc:spChg chg="mod">
          <ac:chgData name="Keven Bartle" userId="640090a616f332df" providerId="LiveId" clId="{694336C8-D9A0-454A-8F09-2E794690C09C}" dt="2024-02-23T14:26:00.140" v="70" actId="255"/>
          <ac:spMkLst>
            <pc:docMk/>
            <pc:sldMk cId="99928462" sldId="296"/>
            <ac:spMk id="8" creationId="{675C2453-9CE1-0A5E-21A6-6F340F3937B1}"/>
          </ac:spMkLst>
        </pc:spChg>
      </pc:sldChg>
      <pc:sldChg chg="modSp">
        <pc:chgData name="Keven Bartle" userId="640090a616f332df" providerId="LiveId" clId="{694336C8-D9A0-454A-8F09-2E794690C09C}" dt="2024-02-23T14:26:38.505" v="72" actId="255"/>
        <pc:sldMkLst>
          <pc:docMk/>
          <pc:sldMk cId="2411213722" sldId="302"/>
        </pc:sldMkLst>
        <pc:spChg chg="mod">
          <ac:chgData name="Keven Bartle" userId="640090a616f332df" providerId="LiveId" clId="{694336C8-D9A0-454A-8F09-2E794690C09C}" dt="2024-02-23T14:26:38.505" v="72" actId="255"/>
          <ac:spMkLst>
            <pc:docMk/>
            <pc:sldMk cId="2411213722" sldId="302"/>
            <ac:spMk id="8" creationId="{675C2453-9CE1-0A5E-21A6-6F340F3937B1}"/>
          </ac:spMkLst>
        </pc:spChg>
      </pc:sldChg>
      <pc:sldChg chg="modSp mod">
        <pc:chgData name="Keven Bartle" userId="640090a616f332df" providerId="LiveId" clId="{694336C8-D9A0-454A-8F09-2E794690C09C}" dt="2024-02-23T14:17:53.359" v="41" actId="403"/>
        <pc:sldMkLst>
          <pc:docMk/>
          <pc:sldMk cId="618342367" sldId="311"/>
        </pc:sldMkLst>
        <pc:spChg chg="mod">
          <ac:chgData name="Keven Bartle" userId="640090a616f332df" providerId="LiveId" clId="{694336C8-D9A0-454A-8F09-2E794690C09C}" dt="2024-02-23T14:17:53.359" v="41" actId="403"/>
          <ac:spMkLst>
            <pc:docMk/>
            <pc:sldMk cId="618342367" sldId="311"/>
            <ac:spMk id="8" creationId="{675C2453-9CE1-0A5E-21A6-6F340F3937B1}"/>
          </ac:spMkLst>
        </pc:spChg>
      </pc:sldChg>
      <pc:sldChg chg="modSp mod">
        <pc:chgData name="Keven Bartle" userId="640090a616f332df" providerId="LiveId" clId="{694336C8-D9A0-454A-8F09-2E794690C09C}" dt="2024-02-23T14:14:06.084" v="15" actId="255"/>
        <pc:sldMkLst>
          <pc:docMk/>
          <pc:sldMk cId="883254883" sldId="312"/>
        </pc:sldMkLst>
        <pc:spChg chg="mod">
          <ac:chgData name="Keven Bartle" userId="640090a616f332df" providerId="LiveId" clId="{694336C8-D9A0-454A-8F09-2E794690C09C}" dt="2024-02-23T14:14:06.084" v="15" actId="255"/>
          <ac:spMkLst>
            <pc:docMk/>
            <pc:sldMk cId="883254883" sldId="312"/>
            <ac:spMk id="8" creationId="{675C2453-9CE1-0A5E-21A6-6F340F3937B1}"/>
          </ac:spMkLst>
        </pc:spChg>
      </pc:sldChg>
      <pc:sldChg chg="modSp mod modAnim">
        <pc:chgData name="Keven Bartle" userId="640090a616f332df" providerId="LiveId" clId="{694336C8-D9A0-454A-8F09-2E794690C09C}" dt="2024-02-23T14:24:50.764" v="69"/>
        <pc:sldMkLst>
          <pc:docMk/>
          <pc:sldMk cId="1263366134" sldId="318"/>
        </pc:sldMkLst>
        <pc:spChg chg="mod">
          <ac:chgData name="Keven Bartle" userId="640090a616f332df" providerId="LiveId" clId="{694336C8-D9A0-454A-8F09-2E794690C09C}" dt="2024-02-23T14:23:52" v="65" actId="120"/>
          <ac:spMkLst>
            <pc:docMk/>
            <pc:sldMk cId="1263366134" sldId="318"/>
            <ac:spMk id="2" creationId="{EC920131-0ADF-9D29-4E9D-FC754D204176}"/>
          </ac:spMkLst>
        </pc:spChg>
        <pc:spChg chg="mod">
          <ac:chgData name="Keven Bartle" userId="640090a616f332df" providerId="LiveId" clId="{694336C8-D9A0-454A-8F09-2E794690C09C}" dt="2024-02-23T14:24:18.018" v="66" actId="1076"/>
          <ac:spMkLst>
            <pc:docMk/>
            <pc:sldMk cId="1263366134" sldId="318"/>
            <ac:spMk id="3" creationId="{FFA73E5D-5446-E82F-330C-7EAB9B2C22CE}"/>
          </ac:spMkLst>
        </pc:spChg>
      </pc:sldChg>
      <pc:sldChg chg="modSp mod">
        <pc:chgData name="Keven Bartle" userId="640090a616f332df" providerId="LiveId" clId="{694336C8-D9A0-454A-8F09-2E794690C09C}" dt="2024-02-23T14:34:42.245" v="116" actId="20577"/>
        <pc:sldMkLst>
          <pc:docMk/>
          <pc:sldMk cId="279695918" sldId="320"/>
        </pc:sldMkLst>
        <pc:spChg chg="mod">
          <ac:chgData name="Keven Bartle" userId="640090a616f332df" providerId="LiveId" clId="{694336C8-D9A0-454A-8F09-2E794690C09C}" dt="2024-02-23T14:34:42.245" v="116" actId="20577"/>
          <ac:spMkLst>
            <pc:docMk/>
            <pc:sldMk cId="279695918" sldId="320"/>
            <ac:spMk id="2" creationId="{B94DA654-270F-CFDB-FA3E-14F672D957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33EEF-3A17-4AED-A5E1-F8E437C1BFDE}" type="datetimeFigureOut">
              <a:rPr lang="en-GB" smtClean="0"/>
              <a:t>23/02/2024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218F9-D120-42AF-8928-A6D7632E47F3}" type="slidenum">
              <a:rPr lang="en-GB" smtClean="0"/>
              <a:t>‹#›</a:t>
            </a:fld>
            <a:endParaRPr lang="en-GB"/>
          </a:p>
        </p:txBody>
      </p:sp>
    </p:spTree>
    <p:extLst>
      <p:ext uri="{BB962C8B-B14F-4D97-AF65-F5344CB8AC3E}">
        <p14:creationId xmlns:p14="http://schemas.microsoft.com/office/powerpoint/2010/main" val="2921287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5</a:t>
            </a:fld>
            <a:endParaRPr lang="en-US"/>
          </a:p>
        </p:txBody>
      </p:sp>
    </p:spTree>
    <p:extLst>
      <p:ext uri="{BB962C8B-B14F-4D97-AF65-F5344CB8AC3E}">
        <p14:creationId xmlns:p14="http://schemas.microsoft.com/office/powerpoint/2010/main" val="2972497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16</a:t>
            </a:fld>
            <a:endParaRPr lang="en-US"/>
          </a:p>
        </p:txBody>
      </p:sp>
    </p:spTree>
    <p:extLst>
      <p:ext uri="{BB962C8B-B14F-4D97-AF65-F5344CB8AC3E}">
        <p14:creationId xmlns:p14="http://schemas.microsoft.com/office/powerpoint/2010/main" val="77927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17</a:t>
            </a:fld>
            <a:endParaRPr lang="en-US"/>
          </a:p>
        </p:txBody>
      </p:sp>
    </p:spTree>
    <p:extLst>
      <p:ext uri="{BB962C8B-B14F-4D97-AF65-F5344CB8AC3E}">
        <p14:creationId xmlns:p14="http://schemas.microsoft.com/office/powerpoint/2010/main" val="2718914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18</a:t>
            </a:fld>
            <a:endParaRPr lang="en-US"/>
          </a:p>
        </p:txBody>
      </p:sp>
    </p:spTree>
    <p:extLst>
      <p:ext uri="{BB962C8B-B14F-4D97-AF65-F5344CB8AC3E}">
        <p14:creationId xmlns:p14="http://schemas.microsoft.com/office/powerpoint/2010/main" val="2687026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19</a:t>
            </a:fld>
            <a:endParaRPr lang="en-US"/>
          </a:p>
        </p:txBody>
      </p:sp>
    </p:spTree>
    <p:extLst>
      <p:ext uri="{BB962C8B-B14F-4D97-AF65-F5344CB8AC3E}">
        <p14:creationId xmlns:p14="http://schemas.microsoft.com/office/powerpoint/2010/main" val="4183734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20</a:t>
            </a:fld>
            <a:endParaRPr lang="en-US"/>
          </a:p>
        </p:txBody>
      </p:sp>
    </p:spTree>
    <p:extLst>
      <p:ext uri="{BB962C8B-B14F-4D97-AF65-F5344CB8AC3E}">
        <p14:creationId xmlns:p14="http://schemas.microsoft.com/office/powerpoint/2010/main" val="168303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21</a:t>
            </a:fld>
            <a:endParaRPr lang="en-US"/>
          </a:p>
        </p:txBody>
      </p:sp>
    </p:spTree>
    <p:extLst>
      <p:ext uri="{BB962C8B-B14F-4D97-AF65-F5344CB8AC3E}">
        <p14:creationId xmlns:p14="http://schemas.microsoft.com/office/powerpoint/2010/main" val="973220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22</a:t>
            </a:fld>
            <a:endParaRPr lang="en-US"/>
          </a:p>
        </p:txBody>
      </p:sp>
    </p:spTree>
    <p:extLst>
      <p:ext uri="{BB962C8B-B14F-4D97-AF65-F5344CB8AC3E}">
        <p14:creationId xmlns:p14="http://schemas.microsoft.com/office/powerpoint/2010/main" val="3654939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23</a:t>
            </a:fld>
            <a:endParaRPr lang="en-US"/>
          </a:p>
        </p:txBody>
      </p:sp>
    </p:spTree>
    <p:extLst>
      <p:ext uri="{BB962C8B-B14F-4D97-AF65-F5344CB8AC3E}">
        <p14:creationId xmlns:p14="http://schemas.microsoft.com/office/powerpoint/2010/main" val="284732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24</a:t>
            </a:fld>
            <a:endParaRPr lang="en-US"/>
          </a:p>
        </p:txBody>
      </p:sp>
    </p:spTree>
    <p:extLst>
      <p:ext uri="{BB962C8B-B14F-4D97-AF65-F5344CB8AC3E}">
        <p14:creationId xmlns:p14="http://schemas.microsoft.com/office/powerpoint/2010/main" val="3977033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25</a:t>
            </a:fld>
            <a:endParaRPr lang="en-US"/>
          </a:p>
        </p:txBody>
      </p:sp>
    </p:spTree>
    <p:extLst>
      <p:ext uri="{BB962C8B-B14F-4D97-AF65-F5344CB8AC3E}">
        <p14:creationId xmlns:p14="http://schemas.microsoft.com/office/powerpoint/2010/main" val="65977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6</a:t>
            </a:fld>
            <a:endParaRPr lang="en-US"/>
          </a:p>
        </p:txBody>
      </p:sp>
    </p:spTree>
    <p:extLst>
      <p:ext uri="{BB962C8B-B14F-4D97-AF65-F5344CB8AC3E}">
        <p14:creationId xmlns:p14="http://schemas.microsoft.com/office/powerpoint/2010/main" val="206385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26</a:t>
            </a:fld>
            <a:endParaRPr lang="en-US"/>
          </a:p>
        </p:txBody>
      </p:sp>
    </p:spTree>
    <p:extLst>
      <p:ext uri="{BB962C8B-B14F-4D97-AF65-F5344CB8AC3E}">
        <p14:creationId xmlns:p14="http://schemas.microsoft.com/office/powerpoint/2010/main" val="720750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27</a:t>
            </a:fld>
            <a:endParaRPr lang="en-US"/>
          </a:p>
        </p:txBody>
      </p:sp>
    </p:spTree>
    <p:extLst>
      <p:ext uri="{BB962C8B-B14F-4D97-AF65-F5344CB8AC3E}">
        <p14:creationId xmlns:p14="http://schemas.microsoft.com/office/powerpoint/2010/main" val="923121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82BEBF-90FF-684D-9F6A-36365A83980C}" type="slidenum">
              <a:rPr lang="en-US" smtClean="0"/>
              <a:t>28</a:t>
            </a:fld>
            <a:endParaRPr lang="en-US"/>
          </a:p>
        </p:txBody>
      </p:sp>
    </p:spTree>
    <p:extLst>
      <p:ext uri="{BB962C8B-B14F-4D97-AF65-F5344CB8AC3E}">
        <p14:creationId xmlns:p14="http://schemas.microsoft.com/office/powerpoint/2010/main" val="47938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32</a:t>
            </a:fld>
            <a:endParaRPr lang="en-US"/>
          </a:p>
        </p:txBody>
      </p:sp>
    </p:spTree>
    <p:extLst>
      <p:ext uri="{BB962C8B-B14F-4D97-AF65-F5344CB8AC3E}">
        <p14:creationId xmlns:p14="http://schemas.microsoft.com/office/powerpoint/2010/main" val="2918332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 </a:t>
            </a:r>
          </a:p>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33</a:t>
            </a:fld>
            <a:endParaRPr lang="en-US"/>
          </a:p>
        </p:txBody>
      </p:sp>
    </p:spTree>
    <p:extLst>
      <p:ext uri="{BB962C8B-B14F-4D97-AF65-F5344CB8AC3E}">
        <p14:creationId xmlns:p14="http://schemas.microsoft.com/office/powerpoint/2010/main" val="3419125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000000"/>
              </a:solidFill>
              <a:effectLst/>
            </a:endParaRPr>
          </a:p>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34</a:t>
            </a:fld>
            <a:endParaRPr lang="en-US"/>
          </a:p>
        </p:txBody>
      </p:sp>
    </p:spTree>
    <p:extLst>
      <p:ext uri="{BB962C8B-B14F-4D97-AF65-F5344CB8AC3E}">
        <p14:creationId xmlns:p14="http://schemas.microsoft.com/office/powerpoint/2010/main" val="4043776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000000"/>
              </a:solidFill>
              <a:effectLst/>
            </a:endParaRPr>
          </a:p>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36</a:t>
            </a:fld>
            <a:endParaRPr lang="en-US"/>
          </a:p>
        </p:txBody>
      </p:sp>
    </p:spTree>
    <p:extLst>
      <p:ext uri="{BB962C8B-B14F-4D97-AF65-F5344CB8AC3E}">
        <p14:creationId xmlns:p14="http://schemas.microsoft.com/office/powerpoint/2010/main" val="600315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000000"/>
              </a:solidFill>
              <a:effectLst/>
            </a:endParaRPr>
          </a:p>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37</a:t>
            </a:fld>
            <a:endParaRPr lang="en-US"/>
          </a:p>
        </p:txBody>
      </p:sp>
    </p:spTree>
    <p:extLst>
      <p:ext uri="{BB962C8B-B14F-4D97-AF65-F5344CB8AC3E}">
        <p14:creationId xmlns:p14="http://schemas.microsoft.com/office/powerpoint/2010/main" val="207872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40</a:t>
            </a:fld>
            <a:endParaRPr lang="en-US"/>
          </a:p>
        </p:txBody>
      </p:sp>
    </p:spTree>
    <p:extLst>
      <p:ext uri="{BB962C8B-B14F-4D97-AF65-F5344CB8AC3E}">
        <p14:creationId xmlns:p14="http://schemas.microsoft.com/office/powerpoint/2010/main" val="352750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7</a:t>
            </a:fld>
            <a:endParaRPr lang="en-US"/>
          </a:p>
        </p:txBody>
      </p:sp>
    </p:spTree>
    <p:extLst>
      <p:ext uri="{BB962C8B-B14F-4D97-AF65-F5344CB8AC3E}">
        <p14:creationId xmlns:p14="http://schemas.microsoft.com/office/powerpoint/2010/main" val="242203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8</a:t>
            </a:fld>
            <a:endParaRPr lang="en-US"/>
          </a:p>
        </p:txBody>
      </p:sp>
    </p:spTree>
    <p:extLst>
      <p:ext uri="{BB962C8B-B14F-4D97-AF65-F5344CB8AC3E}">
        <p14:creationId xmlns:p14="http://schemas.microsoft.com/office/powerpoint/2010/main" val="34274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Together these outstrip government trust, more funding, reduced workload, improved inspection</a:t>
            </a:r>
          </a:p>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9</a:t>
            </a:fld>
            <a:endParaRPr lang="en-US"/>
          </a:p>
        </p:txBody>
      </p:sp>
    </p:spTree>
    <p:extLst>
      <p:ext uri="{BB962C8B-B14F-4D97-AF65-F5344CB8AC3E}">
        <p14:creationId xmlns:p14="http://schemas.microsoft.com/office/powerpoint/2010/main" val="420484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Sinking up 6%,  Thriving down 7%.</a:t>
            </a:r>
          </a:p>
        </p:txBody>
      </p:sp>
      <p:sp>
        <p:nvSpPr>
          <p:cNvPr id="4" name="Slide Number Placeholder 3"/>
          <p:cNvSpPr>
            <a:spLocks noGrp="1"/>
          </p:cNvSpPr>
          <p:nvPr>
            <p:ph type="sldNum" sz="quarter" idx="5"/>
          </p:nvPr>
        </p:nvSpPr>
        <p:spPr/>
        <p:txBody>
          <a:bodyPr/>
          <a:lstStyle/>
          <a:p>
            <a:fld id="{6682BEBF-90FF-684D-9F6A-36365A83980C}" type="slidenum">
              <a:rPr lang="en-US" smtClean="0"/>
              <a:t>10</a:t>
            </a:fld>
            <a:endParaRPr lang="en-US"/>
          </a:p>
        </p:txBody>
      </p:sp>
    </p:spTree>
    <p:extLst>
      <p:ext uri="{BB962C8B-B14F-4D97-AF65-F5344CB8AC3E}">
        <p14:creationId xmlns:p14="http://schemas.microsoft.com/office/powerpoint/2010/main" val="3993290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11</a:t>
            </a:fld>
            <a:endParaRPr lang="en-US"/>
          </a:p>
        </p:txBody>
      </p:sp>
    </p:spTree>
    <p:extLst>
      <p:ext uri="{BB962C8B-B14F-4D97-AF65-F5344CB8AC3E}">
        <p14:creationId xmlns:p14="http://schemas.microsoft.com/office/powerpoint/2010/main" val="2872154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682BEBF-90FF-684D-9F6A-36365A83980C}" type="slidenum">
              <a:rPr lang="en-US" smtClean="0"/>
              <a:t>12</a:t>
            </a:fld>
            <a:endParaRPr lang="en-US"/>
          </a:p>
        </p:txBody>
      </p:sp>
    </p:spTree>
    <p:extLst>
      <p:ext uri="{BB962C8B-B14F-4D97-AF65-F5344CB8AC3E}">
        <p14:creationId xmlns:p14="http://schemas.microsoft.com/office/powerpoint/2010/main" val="911935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National wellbeing scores in England are 51.4, in Scotland 48.6 and in Wales 48.2.</a:t>
            </a:r>
          </a:p>
          <a:p>
            <a:pPr algn="l"/>
            <a:endParaRPr lang="en-US" dirty="0"/>
          </a:p>
          <a:p>
            <a:pPr algn="l"/>
            <a:r>
              <a:rPr lang="en-US" dirty="0"/>
              <a:t>Scores between 41 and 45 at high risk of psychological distress and increased risk of depression.</a:t>
            </a:r>
          </a:p>
        </p:txBody>
      </p:sp>
      <p:sp>
        <p:nvSpPr>
          <p:cNvPr id="4" name="Slide Number Placeholder 3"/>
          <p:cNvSpPr>
            <a:spLocks noGrp="1"/>
          </p:cNvSpPr>
          <p:nvPr>
            <p:ph type="sldNum" sz="quarter" idx="5"/>
          </p:nvPr>
        </p:nvSpPr>
        <p:spPr/>
        <p:txBody>
          <a:bodyPr/>
          <a:lstStyle/>
          <a:p>
            <a:fld id="{6682BEBF-90FF-684D-9F6A-36365A83980C}" type="slidenum">
              <a:rPr lang="en-US" smtClean="0"/>
              <a:t>13</a:t>
            </a:fld>
            <a:endParaRPr lang="en-US"/>
          </a:p>
        </p:txBody>
      </p:sp>
    </p:spTree>
    <p:extLst>
      <p:ext uri="{BB962C8B-B14F-4D97-AF65-F5344CB8AC3E}">
        <p14:creationId xmlns:p14="http://schemas.microsoft.com/office/powerpoint/2010/main" val="2257247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BB3C-FBFA-44D3-D04B-414D620C3C70}"/>
              </a:ext>
            </a:extLst>
          </p:cNvPr>
          <p:cNvSpPr>
            <a:spLocks noGrp="1"/>
          </p:cNvSpPr>
          <p:nvPr>
            <p:ph type="ctrTitle"/>
          </p:nvPr>
        </p:nvSpPr>
        <p:spPr>
          <a:xfrm>
            <a:off x="113122" y="1122363"/>
            <a:ext cx="7428321"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6515E525-8E47-4F83-D027-3EE8963C376B}"/>
              </a:ext>
            </a:extLst>
          </p:cNvPr>
          <p:cNvSpPr>
            <a:spLocks noGrp="1"/>
          </p:cNvSpPr>
          <p:nvPr>
            <p:ph type="subTitle" idx="1"/>
          </p:nvPr>
        </p:nvSpPr>
        <p:spPr>
          <a:xfrm>
            <a:off x="113122" y="3602038"/>
            <a:ext cx="742832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903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B5E2-AF4F-6A56-8BF1-54338402F96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2D2AF42-0853-E914-D27C-9A6E46425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D2AD0F-671F-7019-6750-2C5F3194B521}"/>
              </a:ext>
            </a:extLst>
          </p:cNvPr>
          <p:cNvSpPr>
            <a:spLocks noGrp="1"/>
          </p:cNvSpPr>
          <p:nvPr>
            <p:ph type="dt" sz="half" idx="10"/>
          </p:nvPr>
        </p:nvSpPr>
        <p:spPr>
          <a:xfrm>
            <a:off x="838200" y="6356350"/>
            <a:ext cx="2743200" cy="365125"/>
          </a:xfrm>
          <a:prstGeom prst="rect">
            <a:avLst/>
          </a:prstGeom>
        </p:spPr>
        <p:txBody>
          <a:bodyPr/>
          <a:lstStyle/>
          <a:p>
            <a:fld id="{E657E9C5-3A44-4BAD-A2E1-9E1A60C17830}" type="datetimeFigureOut">
              <a:rPr lang="en-GB" smtClean="0"/>
              <a:t>23/02/2024</a:t>
            </a:fld>
            <a:endParaRPr lang="en-GB"/>
          </a:p>
        </p:txBody>
      </p:sp>
      <p:sp>
        <p:nvSpPr>
          <p:cNvPr id="5" name="Footer Placeholder 4">
            <a:extLst>
              <a:ext uri="{FF2B5EF4-FFF2-40B4-BE49-F238E27FC236}">
                <a16:creationId xmlns:a16="http://schemas.microsoft.com/office/drawing/2014/main" id="{96BB36B5-6DCA-3C2E-38A1-AE63BCCD5C6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195E652-2452-C7CA-681E-F9EFFD7DFD29}"/>
              </a:ext>
            </a:extLst>
          </p:cNvPr>
          <p:cNvSpPr>
            <a:spLocks noGrp="1"/>
          </p:cNvSpPr>
          <p:nvPr>
            <p:ph type="sldNum" sz="quarter" idx="12"/>
          </p:nvPr>
        </p:nvSpPr>
        <p:spPr>
          <a:xfrm>
            <a:off x="8610600" y="6356350"/>
            <a:ext cx="2743200" cy="365125"/>
          </a:xfrm>
          <a:prstGeom prst="rect">
            <a:avLst/>
          </a:prstGeom>
        </p:spPr>
        <p:txBody>
          <a:bodyPr/>
          <a:lstStyle/>
          <a:p>
            <a:fld id="{B1CFF23A-C37E-4269-9E9F-0AA37ED021E7}" type="slidenum">
              <a:rPr lang="en-GB" smtClean="0"/>
              <a:t>‹#›</a:t>
            </a:fld>
            <a:endParaRPr lang="en-GB"/>
          </a:p>
        </p:txBody>
      </p:sp>
    </p:spTree>
    <p:extLst>
      <p:ext uri="{BB962C8B-B14F-4D97-AF65-F5344CB8AC3E}">
        <p14:creationId xmlns:p14="http://schemas.microsoft.com/office/powerpoint/2010/main" val="1914722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ew bulle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B6C8B9-05B4-4CBA-AE78-93834B04B337}"/>
              </a:ext>
            </a:extLst>
          </p:cNvPr>
          <p:cNvSpPr>
            <a:spLocks noGrp="1"/>
          </p:cNvSpPr>
          <p:nvPr>
            <p:ph type="title"/>
          </p:nvPr>
        </p:nvSpPr>
        <p:spPr>
          <a:xfrm>
            <a:off x="857332" y="1305164"/>
            <a:ext cx="10477335" cy="592811"/>
          </a:xfrm>
          <a:prstGeom prst="rect">
            <a:avLst/>
          </a:prstGeom>
        </p:spPr>
        <p:txBody>
          <a:bodyPr/>
          <a:lstStyle>
            <a:lvl1pPr marL="0" indent="0">
              <a:buFont typeface="Arial" panose="020B0604020202020204" pitchFamily="34" charset="0"/>
              <a:buNone/>
              <a:defRPr>
                <a:solidFill>
                  <a:srgbClr val="000000"/>
                </a:solidFill>
              </a:defRPr>
            </a:lvl1pPr>
          </a:lstStyle>
          <a:p>
            <a:r>
              <a:rPr lang="en-GB"/>
              <a:t>Click to edit Master title style</a:t>
            </a:r>
            <a:endParaRPr lang="en-GB" dirty="0"/>
          </a:p>
        </p:txBody>
      </p:sp>
      <p:sp>
        <p:nvSpPr>
          <p:cNvPr id="8" name="Text Placeholder 4">
            <a:extLst>
              <a:ext uri="{FF2B5EF4-FFF2-40B4-BE49-F238E27FC236}">
                <a16:creationId xmlns:a16="http://schemas.microsoft.com/office/drawing/2014/main" id="{08078896-ECC2-4CB8-961F-FE0987F6AF1A}"/>
              </a:ext>
            </a:extLst>
          </p:cNvPr>
          <p:cNvSpPr>
            <a:spLocks noGrp="1"/>
          </p:cNvSpPr>
          <p:nvPr>
            <p:ph type="body" sz="quarter" idx="10"/>
          </p:nvPr>
        </p:nvSpPr>
        <p:spPr>
          <a:xfrm>
            <a:off x="857321" y="2025147"/>
            <a:ext cx="10477144" cy="2880141"/>
          </a:xfrm>
          <a:prstGeom prst="rect">
            <a:avLst/>
          </a:prstGeom>
        </p:spPr>
        <p:txBody>
          <a:bodyPr/>
          <a:lstStyle>
            <a:lvl1pPr marL="457200" indent="-457200">
              <a:buClr>
                <a:srgbClr val="000000"/>
              </a:buClr>
              <a:buSzPct val="120000"/>
              <a:buFont typeface="Arial" panose="020B0604020202020204" pitchFamily="34" charset="0"/>
              <a:buChar char="•"/>
              <a:defRPr>
                <a:solidFill>
                  <a:srgbClr val="000000"/>
                </a:solidFill>
              </a:defRPr>
            </a:lvl1pPr>
            <a:lvl2pPr>
              <a:buClr>
                <a:srgbClr val="000000"/>
              </a:buClr>
              <a:defRPr>
                <a:solidFill>
                  <a:srgbClr val="000000"/>
                </a:solidFill>
              </a:defRPr>
            </a:lvl2pPr>
            <a:lvl3pPr>
              <a:buClr>
                <a:srgbClr val="000000"/>
              </a:buClr>
              <a:defRPr>
                <a:solidFill>
                  <a:srgbClr val="000000"/>
                </a:solidFill>
              </a:defRPr>
            </a:lvl3pPr>
            <a:lvl4pPr>
              <a:buClr>
                <a:srgbClr val="E41567"/>
              </a:buClr>
              <a:defRPr/>
            </a:lvl4pPr>
            <a:lvl5pPr>
              <a:buClr>
                <a:srgbClr val="E41567"/>
              </a:buClr>
              <a:defRPr/>
            </a:lvl5pPr>
          </a:lstStyle>
          <a:p>
            <a:pPr lvl="0"/>
            <a:r>
              <a:rPr lang="en-GB"/>
              <a:t>Click to edit Master text styles</a:t>
            </a:r>
          </a:p>
        </p:txBody>
      </p:sp>
    </p:spTree>
    <p:extLst>
      <p:ext uri="{BB962C8B-B14F-4D97-AF65-F5344CB8AC3E}">
        <p14:creationId xmlns:p14="http://schemas.microsoft.com/office/powerpoint/2010/main" val="290180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D31F2A-540E-4668-834D-EB7B68102A34}"/>
              </a:ext>
            </a:extLst>
          </p:cNvPr>
          <p:cNvSpPr>
            <a:spLocks noGrp="1"/>
          </p:cNvSpPr>
          <p:nvPr>
            <p:ph type="title"/>
          </p:nvPr>
        </p:nvSpPr>
        <p:spPr>
          <a:xfrm>
            <a:off x="844965" y="518400"/>
            <a:ext cx="10502069" cy="846000"/>
          </a:xfrm>
          <a:prstGeom prst="rect">
            <a:avLst/>
          </a:prstGeom>
        </p:spPr>
        <p:txBody>
          <a:bodyPr anchor="t" anchorCtr="0">
            <a:normAutofit/>
          </a:bodyPr>
          <a:lstStyle>
            <a:lvl1pPr marL="0" indent="0">
              <a:buFont typeface="Arial" panose="020B0604020202020204" pitchFamily="34" charset="0"/>
              <a:buNone/>
              <a:defRPr sz="3200">
                <a:latin typeface="Arial" panose="020B0604020202020204" pitchFamily="34" charset="0"/>
                <a:cs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225514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DAD6-E447-B21A-4DFD-654F278EB8B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849FB1C-8ABE-E0EA-C848-0FEC22CC42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134F1F-C98C-527C-51D3-1EB3A793AF71}"/>
              </a:ext>
            </a:extLst>
          </p:cNvPr>
          <p:cNvSpPr>
            <a:spLocks noGrp="1"/>
          </p:cNvSpPr>
          <p:nvPr>
            <p:ph type="dt" sz="half" idx="10"/>
          </p:nvPr>
        </p:nvSpPr>
        <p:spPr>
          <a:xfrm>
            <a:off x="838200" y="6356350"/>
            <a:ext cx="2743200" cy="365125"/>
          </a:xfrm>
          <a:prstGeom prst="rect">
            <a:avLst/>
          </a:prstGeom>
        </p:spPr>
        <p:txBody>
          <a:bodyPr/>
          <a:lstStyle/>
          <a:p>
            <a:fld id="{E657E9C5-3A44-4BAD-A2E1-9E1A60C17830}" type="datetimeFigureOut">
              <a:rPr lang="en-GB" smtClean="0"/>
              <a:t>23/02/2024</a:t>
            </a:fld>
            <a:endParaRPr lang="en-GB"/>
          </a:p>
        </p:txBody>
      </p:sp>
      <p:sp>
        <p:nvSpPr>
          <p:cNvPr id="5" name="Footer Placeholder 4">
            <a:extLst>
              <a:ext uri="{FF2B5EF4-FFF2-40B4-BE49-F238E27FC236}">
                <a16:creationId xmlns:a16="http://schemas.microsoft.com/office/drawing/2014/main" id="{B22714E2-458D-F9D9-F838-581208FBC71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9DA316A-49DD-B346-653E-3BC4014C29A2}"/>
              </a:ext>
            </a:extLst>
          </p:cNvPr>
          <p:cNvSpPr>
            <a:spLocks noGrp="1"/>
          </p:cNvSpPr>
          <p:nvPr>
            <p:ph type="sldNum" sz="quarter" idx="12"/>
          </p:nvPr>
        </p:nvSpPr>
        <p:spPr>
          <a:xfrm>
            <a:off x="8610600" y="6356350"/>
            <a:ext cx="2743200" cy="365125"/>
          </a:xfrm>
          <a:prstGeom prst="rect">
            <a:avLst/>
          </a:prstGeom>
        </p:spPr>
        <p:txBody>
          <a:bodyPr/>
          <a:lstStyle/>
          <a:p>
            <a:fld id="{B1CFF23A-C37E-4269-9E9F-0AA37ED021E7}" type="slidenum">
              <a:rPr lang="en-GB" smtClean="0"/>
              <a:t>‹#›</a:t>
            </a:fld>
            <a:endParaRPr lang="en-GB"/>
          </a:p>
        </p:txBody>
      </p:sp>
    </p:spTree>
    <p:extLst>
      <p:ext uri="{BB962C8B-B14F-4D97-AF65-F5344CB8AC3E}">
        <p14:creationId xmlns:p14="http://schemas.microsoft.com/office/powerpoint/2010/main" val="18345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C986-1C6E-4C71-12FF-EE8DBC89923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998DAF3-BB3F-7500-0BAF-C8FAD39F92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6C55DD-2733-55DC-DE50-642770B70075}"/>
              </a:ext>
            </a:extLst>
          </p:cNvPr>
          <p:cNvSpPr>
            <a:spLocks noGrp="1"/>
          </p:cNvSpPr>
          <p:nvPr>
            <p:ph type="dt" sz="half" idx="10"/>
          </p:nvPr>
        </p:nvSpPr>
        <p:spPr>
          <a:xfrm>
            <a:off x="838200" y="6356350"/>
            <a:ext cx="2743200" cy="365125"/>
          </a:xfrm>
          <a:prstGeom prst="rect">
            <a:avLst/>
          </a:prstGeom>
        </p:spPr>
        <p:txBody>
          <a:bodyPr/>
          <a:lstStyle/>
          <a:p>
            <a:fld id="{E657E9C5-3A44-4BAD-A2E1-9E1A60C17830}" type="datetimeFigureOut">
              <a:rPr lang="en-GB" smtClean="0"/>
              <a:t>23/02/2024</a:t>
            </a:fld>
            <a:endParaRPr lang="en-GB"/>
          </a:p>
        </p:txBody>
      </p:sp>
      <p:sp>
        <p:nvSpPr>
          <p:cNvPr id="5" name="Footer Placeholder 4">
            <a:extLst>
              <a:ext uri="{FF2B5EF4-FFF2-40B4-BE49-F238E27FC236}">
                <a16:creationId xmlns:a16="http://schemas.microsoft.com/office/drawing/2014/main" id="{F140BF5C-29A3-AD4B-0037-1FC70A8ED5A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0C75F02-F2FA-EB4D-E679-EFBE717D9BEE}"/>
              </a:ext>
            </a:extLst>
          </p:cNvPr>
          <p:cNvSpPr>
            <a:spLocks noGrp="1"/>
          </p:cNvSpPr>
          <p:nvPr>
            <p:ph type="sldNum" sz="quarter" idx="12"/>
          </p:nvPr>
        </p:nvSpPr>
        <p:spPr>
          <a:xfrm>
            <a:off x="8610600" y="6356350"/>
            <a:ext cx="2743200" cy="365125"/>
          </a:xfrm>
          <a:prstGeom prst="rect">
            <a:avLst/>
          </a:prstGeom>
        </p:spPr>
        <p:txBody>
          <a:bodyPr/>
          <a:lstStyle/>
          <a:p>
            <a:fld id="{B1CFF23A-C37E-4269-9E9F-0AA37ED021E7}" type="slidenum">
              <a:rPr lang="en-GB" smtClean="0"/>
              <a:t>‹#›</a:t>
            </a:fld>
            <a:endParaRPr lang="en-GB"/>
          </a:p>
        </p:txBody>
      </p:sp>
    </p:spTree>
    <p:extLst>
      <p:ext uri="{BB962C8B-B14F-4D97-AF65-F5344CB8AC3E}">
        <p14:creationId xmlns:p14="http://schemas.microsoft.com/office/powerpoint/2010/main" val="51743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A3AA-9658-3B5B-AE15-884DDA371F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AA5E806-B2D0-CA0E-64B2-F62BEF8CB6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CA87E21-49B4-4572-78F8-D090CE842B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11929078-3FAB-628C-AF92-AF6AD2017AC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FF20B22-FF89-653C-CBD4-DEE84F366B64}"/>
              </a:ext>
            </a:extLst>
          </p:cNvPr>
          <p:cNvSpPr>
            <a:spLocks noGrp="1"/>
          </p:cNvSpPr>
          <p:nvPr>
            <p:ph type="sldNum" sz="quarter" idx="12"/>
          </p:nvPr>
        </p:nvSpPr>
        <p:spPr>
          <a:xfrm>
            <a:off x="8610600" y="6356350"/>
            <a:ext cx="2743200" cy="365125"/>
          </a:xfrm>
          <a:prstGeom prst="rect">
            <a:avLst/>
          </a:prstGeom>
        </p:spPr>
        <p:txBody>
          <a:bodyPr/>
          <a:lstStyle/>
          <a:p>
            <a:fld id="{B1CFF23A-C37E-4269-9E9F-0AA37ED021E7}" type="slidenum">
              <a:rPr lang="en-GB" smtClean="0"/>
              <a:t>‹#›</a:t>
            </a:fld>
            <a:endParaRPr lang="en-GB"/>
          </a:p>
        </p:txBody>
      </p:sp>
    </p:spTree>
    <p:extLst>
      <p:ext uri="{BB962C8B-B14F-4D97-AF65-F5344CB8AC3E}">
        <p14:creationId xmlns:p14="http://schemas.microsoft.com/office/powerpoint/2010/main" val="2121695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8BF40-3CE2-2C25-F90C-FF0E3989506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233EC74-5D30-B0F1-EE08-5F7AC1A8E9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AEF39DC-F62C-25BD-2CD9-4F47FDD4DFA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F0A730C-3172-EE2F-0D6C-998FABFED4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D8EF728-57CA-CF5A-4983-222382C8E9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9FE9430-3CD0-D06A-F9E8-829584CE9D6D}"/>
              </a:ext>
            </a:extLst>
          </p:cNvPr>
          <p:cNvSpPr>
            <a:spLocks noGrp="1"/>
          </p:cNvSpPr>
          <p:nvPr>
            <p:ph type="dt" sz="half" idx="10"/>
          </p:nvPr>
        </p:nvSpPr>
        <p:spPr>
          <a:xfrm>
            <a:off x="838200" y="6356350"/>
            <a:ext cx="2743200" cy="365125"/>
          </a:xfrm>
          <a:prstGeom prst="rect">
            <a:avLst/>
          </a:prstGeom>
        </p:spPr>
        <p:txBody>
          <a:bodyPr/>
          <a:lstStyle/>
          <a:p>
            <a:fld id="{E657E9C5-3A44-4BAD-A2E1-9E1A60C17830}" type="datetimeFigureOut">
              <a:rPr lang="en-GB" smtClean="0"/>
              <a:t>23/02/2024</a:t>
            </a:fld>
            <a:endParaRPr lang="en-GB"/>
          </a:p>
        </p:txBody>
      </p:sp>
      <p:sp>
        <p:nvSpPr>
          <p:cNvPr id="8" name="Footer Placeholder 7">
            <a:extLst>
              <a:ext uri="{FF2B5EF4-FFF2-40B4-BE49-F238E27FC236}">
                <a16:creationId xmlns:a16="http://schemas.microsoft.com/office/drawing/2014/main" id="{91EF4F9F-B816-4382-0AC3-7817F4977DF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6BB16D18-31B9-7E32-E435-4B3CDAD9E266}"/>
              </a:ext>
            </a:extLst>
          </p:cNvPr>
          <p:cNvSpPr>
            <a:spLocks noGrp="1"/>
          </p:cNvSpPr>
          <p:nvPr>
            <p:ph type="sldNum" sz="quarter" idx="12"/>
          </p:nvPr>
        </p:nvSpPr>
        <p:spPr>
          <a:xfrm>
            <a:off x="8610600" y="6356350"/>
            <a:ext cx="2743200" cy="365125"/>
          </a:xfrm>
          <a:prstGeom prst="rect">
            <a:avLst/>
          </a:prstGeom>
        </p:spPr>
        <p:txBody>
          <a:bodyPr/>
          <a:lstStyle/>
          <a:p>
            <a:fld id="{B1CFF23A-C37E-4269-9E9F-0AA37ED021E7}" type="slidenum">
              <a:rPr lang="en-GB" smtClean="0"/>
              <a:t>‹#›</a:t>
            </a:fld>
            <a:endParaRPr lang="en-GB"/>
          </a:p>
        </p:txBody>
      </p:sp>
    </p:spTree>
    <p:extLst>
      <p:ext uri="{BB962C8B-B14F-4D97-AF65-F5344CB8AC3E}">
        <p14:creationId xmlns:p14="http://schemas.microsoft.com/office/powerpoint/2010/main" val="80907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2728-1707-894F-4456-C595BB32008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C9C3D7F-DA62-86F6-C3A0-C1C7A29ACAFD}"/>
              </a:ext>
            </a:extLst>
          </p:cNvPr>
          <p:cNvSpPr>
            <a:spLocks noGrp="1"/>
          </p:cNvSpPr>
          <p:nvPr>
            <p:ph type="dt" sz="half" idx="10"/>
          </p:nvPr>
        </p:nvSpPr>
        <p:spPr>
          <a:xfrm>
            <a:off x="838200" y="6356350"/>
            <a:ext cx="2743200" cy="365125"/>
          </a:xfrm>
          <a:prstGeom prst="rect">
            <a:avLst/>
          </a:prstGeom>
        </p:spPr>
        <p:txBody>
          <a:bodyPr/>
          <a:lstStyle/>
          <a:p>
            <a:fld id="{E657E9C5-3A44-4BAD-A2E1-9E1A60C17830}" type="datetimeFigureOut">
              <a:rPr lang="en-GB" smtClean="0"/>
              <a:t>23/02/2024</a:t>
            </a:fld>
            <a:endParaRPr lang="en-GB"/>
          </a:p>
        </p:txBody>
      </p:sp>
      <p:sp>
        <p:nvSpPr>
          <p:cNvPr id="4" name="Footer Placeholder 3">
            <a:extLst>
              <a:ext uri="{FF2B5EF4-FFF2-40B4-BE49-F238E27FC236}">
                <a16:creationId xmlns:a16="http://schemas.microsoft.com/office/drawing/2014/main" id="{A164C8C9-4523-9C16-8CBC-443194F7380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95AFE4B8-D7E5-F1AF-8BB8-E1F6360889F7}"/>
              </a:ext>
            </a:extLst>
          </p:cNvPr>
          <p:cNvSpPr>
            <a:spLocks noGrp="1"/>
          </p:cNvSpPr>
          <p:nvPr>
            <p:ph type="sldNum" sz="quarter" idx="12"/>
          </p:nvPr>
        </p:nvSpPr>
        <p:spPr>
          <a:xfrm>
            <a:off x="8610600" y="6356350"/>
            <a:ext cx="2743200" cy="365125"/>
          </a:xfrm>
          <a:prstGeom prst="rect">
            <a:avLst/>
          </a:prstGeom>
        </p:spPr>
        <p:txBody>
          <a:bodyPr/>
          <a:lstStyle/>
          <a:p>
            <a:fld id="{B1CFF23A-C37E-4269-9E9F-0AA37ED021E7}" type="slidenum">
              <a:rPr lang="en-GB" smtClean="0"/>
              <a:t>‹#›</a:t>
            </a:fld>
            <a:endParaRPr lang="en-GB"/>
          </a:p>
        </p:txBody>
      </p:sp>
    </p:spTree>
    <p:extLst>
      <p:ext uri="{BB962C8B-B14F-4D97-AF65-F5344CB8AC3E}">
        <p14:creationId xmlns:p14="http://schemas.microsoft.com/office/powerpoint/2010/main" val="1621411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21A37-A222-685B-B578-00E5BACDB37B}"/>
              </a:ext>
            </a:extLst>
          </p:cNvPr>
          <p:cNvSpPr>
            <a:spLocks noGrp="1"/>
          </p:cNvSpPr>
          <p:nvPr>
            <p:ph type="dt" sz="half" idx="10"/>
          </p:nvPr>
        </p:nvSpPr>
        <p:spPr>
          <a:xfrm>
            <a:off x="838200" y="6356350"/>
            <a:ext cx="2743200" cy="365125"/>
          </a:xfrm>
          <a:prstGeom prst="rect">
            <a:avLst/>
          </a:prstGeom>
        </p:spPr>
        <p:txBody>
          <a:bodyPr/>
          <a:lstStyle/>
          <a:p>
            <a:fld id="{E657E9C5-3A44-4BAD-A2E1-9E1A60C17830}" type="datetimeFigureOut">
              <a:rPr lang="en-GB" smtClean="0"/>
              <a:t>23/02/2024</a:t>
            </a:fld>
            <a:endParaRPr lang="en-GB"/>
          </a:p>
        </p:txBody>
      </p:sp>
      <p:sp>
        <p:nvSpPr>
          <p:cNvPr id="3" name="Footer Placeholder 2">
            <a:extLst>
              <a:ext uri="{FF2B5EF4-FFF2-40B4-BE49-F238E27FC236}">
                <a16:creationId xmlns:a16="http://schemas.microsoft.com/office/drawing/2014/main" id="{8024C8CD-EAAE-5AE9-61DB-4C112F91908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1D2457A9-4720-485F-89AA-B6F999780731}"/>
              </a:ext>
            </a:extLst>
          </p:cNvPr>
          <p:cNvSpPr>
            <a:spLocks noGrp="1"/>
          </p:cNvSpPr>
          <p:nvPr>
            <p:ph type="sldNum" sz="quarter" idx="12"/>
          </p:nvPr>
        </p:nvSpPr>
        <p:spPr>
          <a:xfrm>
            <a:off x="8610600" y="6356350"/>
            <a:ext cx="2743200" cy="365125"/>
          </a:xfrm>
          <a:prstGeom prst="rect">
            <a:avLst/>
          </a:prstGeom>
        </p:spPr>
        <p:txBody>
          <a:bodyPr/>
          <a:lstStyle/>
          <a:p>
            <a:fld id="{B1CFF23A-C37E-4269-9E9F-0AA37ED021E7}" type="slidenum">
              <a:rPr lang="en-GB" smtClean="0"/>
              <a:t>‹#›</a:t>
            </a:fld>
            <a:endParaRPr lang="en-GB"/>
          </a:p>
        </p:txBody>
      </p:sp>
    </p:spTree>
    <p:extLst>
      <p:ext uri="{BB962C8B-B14F-4D97-AF65-F5344CB8AC3E}">
        <p14:creationId xmlns:p14="http://schemas.microsoft.com/office/powerpoint/2010/main" val="254477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36B9-F50C-A6C3-33B0-56A3063FEE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FDB0B13-C2F9-B1BA-4321-235850DE5C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0B1317B-7D21-EA75-ED93-9BEBEC501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AF5C11-B9D9-0A57-439B-4D82383DC1B7}"/>
              </a:ext>
            </a:extLst>
          </p:cNvPr>
          <p:cNvSpPr>
            <a:spLocks noGrp="1"/>
          </p:cNvSpPr>
          <p:nvPr>
            <p:ph type="dt" sz="half" idx="10"/>
          </p:nvPr>
        </p:nvSpPr>
        <p:spPr>
          <a:xfrm>
            <a:off x="838200" y="6356350"/>
            <a:ext cx="2743200" cy="365125"/>
          </a:xfrm>
          <a:prstGeom prst="rect">
            <a:avLst/>
          </a:prstGeom>
        </p:spPr>
        <p:txBody>
          <a:bodyPr/>
          <a:lstStyle/>
          <a:p>
            <a:fld id="{E657E9C5-3A44-4BAD-A2E1-9E1A60C17830}" type="datetimeFigureOut">
              <a:rPr lang="en-GB" smtClean="0"/>
              <a:t>23/02/2024</a:t>
            </a:fld>
            <a:endParaRPr lang="en-GB"/>
          </a:p>
        </p:txBody>
      </p:sp>
      <p:sp>
        <p:nvSpPr>
          <p:cNvPr id="6" name="Footer Placeholder 5">
            <a:extLst>
              <a:ext uri="{FF2B5EF4-FFF2-40B4-BE49-F238E27FC236}">
                <a16:creationId xmlns:a16="http://schemas.microsoft.com/office/drawing/2014/main" id="{0A3E802C-7218-0F99-2DF4-DA58E74A8ED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E03E4CE-A5F3-E495-6671-CB5ADC9BE5DD}"/>
              </a:ext>
            </a:extLst>
          </p:cNvPr>
          <p:cNvSpPr>
            <a:spLocks noGrp="1"/>
          </p:cNvSpPr>
          <p:nvPr>
            <p:ph type="sldNum" sz="quarter" idx="12"/>
          </p:nvPr>
        </p:nvSpPr>
        <p:spPr>
          <a:xfrm>
            <a:off x="8610600" y="6356350"/>
            <a:ext cx="2743200" cy="365125"/>
          </a:xfrm>
          <a:prstGeom prst="rect">
            <a:avLst/>
          </a:prstGeom>
        </p:spPr>
        <p:txBody>
          <a:bodyPr/>
          <a:lstStyle/>
          <a:p>
            <a:fld id="{B1CFF23A-C37E-4269-9E9F-0AA37ED021E7}" type="slidenum">
              <a:rPr lang="en-GB" smtClean="0"/>
              <a:t>‹#›</a:t>
            </a:fld>
            <a:endParaRPr lang="en-GB"/>
          </a:p>
        </p:txBody>
      </p:sp>
    </p:spTree>
    <p:extLst>
      <p:ext uri="{BB962C8B-B14F-4D97-AF65-F5344CB8AC3E}">
        <p14:creationId xmlns:p14="http://schemas.microsoft.com/office/powerpoint/2010/main" val="416176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103D-1F9F-3952-C2B5-573AE522E3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A97AB13-EB01-CA91-C2E7-0E7B36506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C58E06-9A60-EE90-20C5-F204570C0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2A02FE-DD7C-B556-E64D-DE5303A874B4}"/>
              </a:ext>
            </a:extLst>
          </p:cNvPr>
          <p:cNvSpPr>
            <a:spLocks noGrp="1"/>
          </p:cNvSpPr>
          <p:nvPr>
            <p:ph type="dt" sz="half" idx="10"/>
          </p:nvPr>
        </p:nvSpPr>
        <p:spPr>
          <a:xfrm>
            <a:off x="838200" y="6356350"/>
            <a:ext cx="2743200" cy="365125"/>
          </a:xfrm>
          <a:prstGeom prst="rect">
            <a:avLst/>
          </a:prstGeom>
        </p:spPr>
        <p:txBody>
          <a:bodyPr/>
          <a:lstStyle/>
          <a:p>
            <a:fld id="{E657E9C5-3A44-4BAD-A2E1-9E1A60C17830}" type="datetimeFigureOut">
              <a:rPr lang="en-GB" smtClean="0"/>
              <a:t>23/02/2024</a:t>
            </a:fld>
            <a:endParaRPr lang="en-GB"/>
          </a:p>
        </p:txBody>
      </p:sp>
      <p:sp>
        <p:nvSpPr>
          <p:cNvPr id="6" name="Footer Placeholder 5">
            <a:extLst>
              <a:ext uri="{FF2B5EF4-FFF2-40B4-BE49-F238E27FC236}">
                <a16:creationId xmlns:a16="http://schemas.microsoft.com/office/drawing/2014/main" id="{635717CB-F1CC-4137-0991-D9EC850A4A4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B910D62-85B8-44BA-65EE-647216CF3C4E}"/>
              </a:ext>
            </a:extLst>
          </p:cNvPr>
          <p:cNvSpPr>
            <a:spLocks noGrp="1"/>
          </p:cNvSpPr>
          <p:nvPr>
            <p:ph type="sldNum" sz="quarter" idx="12"/>
          </p:nvPr>
        </p:nvSpPr>
        <p:spPr>
          <a:xfrm>
            <a:off x="8610600" y="6356350"/>
            <a:ext cx="2743200" cy="365125"/>
          </a:xfrm>
          <a:prstGeom prst="rect">
            <a:avLst/>
          </a:prstGeom>
        </p:spPr>
        <p:txBody>
          <a:bodyPr/>
          <a:lstStyle/>
          <a:p>
            <a:fld id="{B1CFF23A-C37E-4269-9E9F-0AA37ED021E7}" type="slidenum">
              <a:rPr lang="en-GB" smtClean="0"/>
              <a:t>‹#›</a:t>
            </a:fld>
            <a:endParaRPr lang="en-GB"/>
          </a:p>
        </p:txBody>
      </p:sp>
    </p:spTree>
    <p:extLst>
      <p:ext uri="{BB962C8B-B14F-4D97-AF65-F5344CB8AC3E}">
        <p14:creationId xmlns:p14="http://schemas.microsoft.com/office/powerpoint/2010/main" val="58691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1D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C661A-4122-2328-DF8D-84BCD6B2E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33DD428F-D7F8-CF5A-2C85-3409B3FC49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560CC7E8-3999-BDEE-0604-A2286E82E9CA}"/>
              </a:ext>
            </a:extLst>
          </p:cNvPr>
          <p:cNvPicPr>
            <a:picLocks noChangeAspect="1"/>
          </p:cNvPicPr>
          <p:nvPr userDrawn="1"/>
        </p:nvPicPr>
        <p:blipFill>
          <a:blip r:embed="rId14">
            <a:extLst>
              <a:ext uri="{BEBA8EAE-BF5A-486C-A8C5-ECC9F3942E4B}">
                <a14:imgProps xmlns:a14="http://schemas.microsoft.com/office/drawing/2010/main">
                  <a14:imgLayer r:embed="rId15">
                    <a14:imgEffect>
                      <a14:colorTemperature colorTemp="11200"/>
                    </a14:imgEffect>
                  </a14:imgLayer>
                </a14:imgProps>
              </a:ext>
            </a:extLst>
          </a:blip>
          <a:stretch>
            <a:fillRect/>
          </a:stretch>
        </p:blipFill>
        <p:spPr>
          <a:xfrm>
            <a:off x="75415" y="6176963"/>
            <a:ext cx="2743201" cy="625999"/>
          </a:xfrm>
          <a:prstGeom prst="rect">
            <a:avLst/>
          </a:prstGeom>
          <a:solidFill>
            <a:srgbClr val="FEF1D2"/>
          </a:solidFill>
        </p:spPr>
      </p:pic>
      <p:pic>
        <p:nvPicPr>
          <p:cNvPr id="9" name="Picture 8" descr="A black and white text&#10;&#10;Description automatically generated">
            <a:extLst>
              <a:ext uri="{FF2B5EF4-FFF2-40B4-BE49-F238E27FC236}">
                <a16:creationId xmlns:a16="http://schemas.microsoft.com/office/drawing/2014/main" id="{D480D06A-B222-472C-D502-03BE4D0F6398}"/>
              </a:ext>
            </a:extLst>
          </p:cNvPr>
          <p:cNvPicPr>
            <a:picLocks noChangeAspect="1"/>
          </p:cNvPicPr>
          <p:nvPr userDrawn="1"/>
        </p:nvPicPr>
        <p:blipFill rotWithShape="1">
          <a:blip r:embed="rId16">
            <a:duotone>
              <a:schemeClr val="accent4">
                <a:shade val="45000"/>
                <a:satMod val="135000"/>
              </a:schemeClr>
              <a:prstClr val="white"/>
            </a:duotone>
            <a:alphaModFix amt="9000"/>
            <a:extLst>
              <a:ext uri="{BEBA8EAE-BF5A-486C-A8C5-ECC9F3942E4B}">
                <a14:imgProps xmlns:a14="http://schemas.microsoft.com/office/drawing/2010/main">
                  <a14:imgLayer r:embed="rId17">
                    <a14:imgEffect>
                      <a14:colorTemperature colorTemp="11500"/>
                    </a14:imgEffect>
                    <a14:imgEffect>
                      <a14:saturation sat="15000"/>
                    </a14:imgEffect>
                  </a14:imgLayer>
                </a14:imgProps>
              </a:ext>
              <a:ext uri="{28A0092B-C50C-407E-A947-70E740481C1C}">
                <a14:useLocalDpi xmlns:a14="http://schemas.microsoft.com/office/drawing/2010/main" val="0"/>
              </a:ext>
            </a:extLst>
          </a:blip>
          <a:srcRect l="1778" t="1972" r="86006" b="33313"/>
          <a:stretch/>
        </p:blipFill>
        <p:spPr>
          <a:xfrm>
            <a:off x="6485641" y="-83723"/>
            <a:ext cx="5706359" cy="6898188"/>
          </a:xfrm>
          <a:prstGeom prst="rect">
            <a:avLst/>
          </a:prstGeom>
          <a:solidFill>
            <a:srgbClr val="FEE9B4">
              <a:alpha val="20000"/>
            </a:srgbClr>
          </a:solidFill>
        </p:spPr>
      </p:pic>
    </p:spTree>
    <p:extLst>
      <p:ext uri="{BB962C8B-B14F-4D97-AF65-F5344CB8AC3E}">
        <p14:creationId xmlns:p14="http://schemas.microsoft.com/office/powerpoint/2010/main" val="302242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www.mind-your-head.ne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hyperlink" Target="http://www.mind-your-head.net/"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A654-270F-CFDB-FA3E-14F672D95755}"/>
              </a:ext>
            </a:extLst>
          </p:cNvPr>
          <p:cNvSpPr>
            <a:spLocks noGrp="1"/>
          </p:cNvSpPr>
          <p:nvPr>
            <p:ph type="title"/>
          </p:nvPr>
        </p:nvSpPr>
        <p:spPr/>
        <p:txBody>
          <a:bodyPr>
            <a:noAutofit/>
          </a:bodyPr>
          <a:lstStyle/>
          <a:p>
            <a:pPr algn="ctr"/>
            <a:r>
              <a:rPr lang="en-GB" sz="3600" dirty="0"/>
              <a:t>The Case for a Culture of Reflective Supervision for Headteachers, School Leaders and Staff.</a:t>
            </a:r>
            <a:br>
              <a:rPr lang="en-GB" sz="3600" dirty="0"/>
            </a:br>
            <a:endParaRPr lang="en-GB" sz="3600" dirty="0"/>
          </a:p>
        </p:txBody>
      </p:sp>
      <p:sp>
        <p:nvSpPr>
          <p:cNvPr id="3" name="Text Placeholder 2">
            <a:extLst>
              <a:ext uri="{FF2B5EF4-FFF2-40B4-BE49-F238E27FC236}">
                <a16:creationId xmlns:a16="http://schemas.microsoft.com/office/drawing/2014/main" id="{086D681E-1499-9719-2133-677265EAE146}"/>
              </a:ext>
            </a:extLst>
          </p:cNvPr>
          <p:cNvSpPr>
            <a:spLocks noGrp="1"/>
          </p:cNvSpPr>
          <p:nvPr>
            <p:ph type="body" idx="1"/>
          </p:nvPr>
        </p:nvSpPr>
        <p:spPr/>
        <p:txBody>
          <a:bodyPr/>
          <a:lstStyle/>
          <a:p>
            <a:pPr algn="ctr"/>
            <a:r>
              <a:rPr lang="nb-NO" dirty="0"/>
              <a:t>Dr. Keven Bartle       @kevbartle       www.mind-your-head.net </a:t>
            </a:r>
          </a:p>
          <a:p>
            <a:endParaRPr lang="en-GB" dirty="0"/>
          </a:p>
        </p:txBody>
      </p:sp>
    </p:spTree>
    <p:extLst>
      <p:ext uri="{BB962C8B-B14F-4D97-AF65-F5344CB8AC3E}">
        <p14:creationId xmlns:p14="http://schemas.microsoft.com/office/powerpoint/2010/main" val="27969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8EAC860-2D0E-7B81-E1F2-326A712D0975}"/>
              </a:ext>
            </a:extLst>
          </p:cNvPr>
          <p:cNvPicPr>
            <a:picLocks noGrp="1" noChangeAspect="1"/>
          </p:cNvPicPr>
          <p:nvPr>
            <p:ph sz="half" idx="1"/>
          </p:nvPr>
        </p:nvPicPr>
        <p:blipFill>
          <a:blip r:embed="rId3"/>
          <a:srcRect/>
          <a:stretch/>
        </p:blipFill>
        <p:spPr>
          <a:xfrm>
            <a:off x="488193" y="917835"/>
            <a:ext cx="3573580" cy="5022330"/>
          </a:xfrm>
        </p:spPr>
      </p:pic>
      <p:sp>
        <p:nvSpPr>
          <p:cNvPr id="8" name="Content Placeholder 7">
            <a:extLst>
              <a:ext uri="{FF2B5EF4-FFF2-40B4-BE49-F238E27FC236}">
                <a16:creationId xmlns:a16="http://schemas.microsoft.com/office/drawing/2014/main" id="{675C2453-9CE1-0A5E-21A6-6F340F3937B1}"/>
              </a:ext>
            </a:extLst>
          </p:cNvPr>
          <p:cNvSpPr>
            <a:spLocks noGrp="1"/>
          </p:cNvSpPr>
          <p:nvPr>
            <p:ph sz="half" idx="2"/>
          </p:nvPr>
        </p:nvSpPr>
        <p:spPr>
          <a:xfrm>
            <a:off x="5065776" y="643466"/>
            <a:ext cx="6894576" cy="5958812"/>
          </a:xfrm>
        </p:spPr>
        <p:txBody>
          <a:bodyPr>
            <a:normAutofit/>
          </a:bodyPr>
          <a:lstStyle/>
          <a:p>
            <a:pPr marL="0" indent="0">
              <a:buNone/>
            </a:pPr>
            <a:endParaRPr lang="en-US" sz="2400" b="1" dirty="0"/>
          </a:p>
          <a:p>
            <a:pPr marL="0" indent="0">
              <a:buNone/>
            </a:pPr>
            <a:r>
              <a:rPr lang="en-US" sz="2400" b="1" dirty="0" err="1"/>
              <a:t>Greany</a:t>
            </a:r>
            <a:r>
              <a:rPr lang="en-US" sz="2400" b="1" dirty="0"/>
              <a:t> et al – 2022</a:t>
            </a:r>
          </a:p>
          <a:p>
            <a:pPr marL="0" indent="0">
              <a:buNone/>
            </a:pPr>
            <a:r>
              <a:rPr lang="en-US" sz="2000" b="1" dirty="0"/>
              <a:t>6057 survey responses, 42 AHT/DHT interviews</a:t>
            </a:r>
          </a:p>
          <a:p>
            <a:pPr lvl="1"/>
            <a:endParaRPr lang="en-US" sz="2000" dirty="0"/>
          </a:p>
          <a:p>
            <a:r>
              <a:rPr lang="en-US" sz="2100" b="1" dirty="0"/>
              <a:t>42% </a:t>
            </a:r>
            <a:r>
              <a:rPr lang="en-US" sz="2100" b="1" dirty="0">
                <a:solidFill>
                  <a:schemeClr val="accent1">
                    <a:lumMod val="50000"/>
                  </a:schemeClr>
                </a:solidFill>
              </a:rPr>
              <a:t>“surviving”</a:t>
            </a:r>
            <a:r>
              <a:rPr lang="en-US" sz="2100" b="1" dirty="0"/>
              <a:t>, 29% </a:t>
            </a:r>
            <a:r>
              <a:rPr lang="en-US" sz="2100" b="1" dirty="0">
                <a:solidFill>
                  <a:schemeClr val="accent1">
                    <a:lumMod val="50000"/>
                  </a:schemeClr>
                </a:solidFill>
              </a:rPr>
              <a:t>“sinking”</a:t>
            </a:r>
            <a:r>
              <a:rPr lang="en-US" sz="2100" b="1" dirty="0"/>
              <a:t>,</a:t>
            </a:r>
            <a:r>
              <a:rPr lang="en-US" sz="2100" b="1" dirty="0">
                <a:solidFill>
                  <a:schemeClr val="accent1">
                    <a:lumMod val="50000"/>
                  </a:schemeClr>
                </a:solidFill>
              </a:rPr>
              <a:t> </a:t>
            </a:r>
            <a:r>
              <a:rPr lang="en-US" sz="2100" b="1" dirty="0"/>
              <a:t>28% </a:t>
            </a:r>
            <a:r>
              <a:rPr lang="en-US" sz="2100" b="1" dirty="0">
                <a:solidFill>
                  <a:schemeClr val="accent1">
                    <a:lumMod val="50000"/>
                  </a:schemeClr>
                </a:solidFill>
              </a:rPr>
              <a:t>“thriving”</a:t>
            </a:r>
          </a:p>
          <a:p>
            <a:endParaRPr lang="en-US" sz="2100" dirty="0"/>
          </a:p>
          <a:p>
            <a:r>
              <a:rPr lang="en-US" sz="2100" dirty="0"/>
              <a:t>30% plan to leave profession soon (not retiring)</a:t>
            </a:r>
          </a:p>
          <a:p>
            <a:pPr lvl="1"/>
            <a:r>
              <a:rPr lang="en-US" sz="2000" dirty="0">
                <a:solidFill>
                  <a:srgbClr val="000000"/>
                </a:solidFill>
              </a:rPr>
              <a:t>10% more uncertain</a:t>
            </a:r>
          </a:p>
          <a:p>
            <a:pPr lvl="1"/>
            <a:r>
              <a:rPr lang="en-US" sz="2000" b="1" dirty="0">
                <a:solidFill>
                  <a:schemeClr val="accent1">
                    <a:lumMod val="50000"/>
                  </a:schemeClr>
                </a:solidFill>
              </a:rPr>
              <a:t>“Still worryingly high”</a:t>
            </a:r>
          </a:p>
          <a:p>
            <a:pPr lvl="1"/>
            <a:r>
              <a:rPr lang="en-US" sz="2000" dirty="0">
                <a:solidFill>
                  <a:srgbClr val="000000"/>
                </a:solidFill>
              </a:rPr>
              <a:t>Fatigue, morale, edge of breakdown</a:t>
            </a:r>
          </a:p>
          <a:p>
            <a:pPr lvl="1"/>
            <a:endParaRPr lang="en-US" sz="2100" dirty="0"/>
          </a:p>
          <a:p>
            <a:r>
              <a:rPr lang="en-US" sz="2100" dirty="0"/>
              <a:t>2/3rds of DHTs/AHTs less positive about headship: </a:t>
            </a:r>
          </a:p>
          <a:p>
            <a:pPr lvl="1"/>
            <a:r>
              <a:rPr lang="en-US" sz="2000" dirty="0">
                <a:solidFill>
                  <a:srgbClr val="000000"/>
                </a:solidFill>
              </a:rPr>
              <a:t>Loneliness, risk, value compromise, family impact</a:t>
            </a:r>
          </a:p>
          <a:p>
            <a:pPr lvl="1"/>
            <a:r>
              <a:rPr lang="en-US" sz="2000" b="1" dirty="0">
                <a:solidFill>
                  <a:schemeClr val="accent1">
                    <a:lumMod val="50000"/>
                  </a:schemeClr>
                </a:solidFill>
              </a:rPr>
              <a:t>“Urgent need to focus on school leader support”</a:t>
            </a:r>
          </a:p>
          <a:p>
            <a:endParaRPr lang="en-US" sz="2400" dirty="0"/>
          </a:p>
          <a:p>
            <a:endParaRPr lang="en-US" dirty="0"/>
          </a:p>
        </p:txBody>
      </p:sp>
    </p:spTree>
    <p:extLst>
      <p:ext uri="{BB962C8B-B14F-4D97-AF65-F5344CB8AC3E}">
        <p14:creationId xmlns:p14="http://schemas.microsoft.com/office/powerpoint/2010/main" val="347624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fade">
                                      <p:cBhvr>
                                        <p:cTn id="10" dur="500"/>
                                        <p:tgtEl>
                                          <p:spTgt spid="8">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fade">
                                      <p:cBhvr>
                                        <p:cTn id="13" dur="500"/>
                                        <p:tgtEl>
                                          <p:spTgt spid="8">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fade">
                                      <p:cBhvr>
                                        <p:cTn id="16" dur="500"/>
                                        <p:tgtEl>
                                          <p:spTgt spid="8">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Effect transition="in" filter="fade">
                                      <p:cBhvr>
                                        <p:cTn id="19" dur="500"/>
                                        <p:tgtEl>
                                          <p:spTgt spid="8">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11" end="11"/>
                                            </p:txEl>
                                          </p:spTgt>
                                        </p:tgtEl>
                                        <p:attrNameLst>
                                          <p:attrName>style.visibility</p:attrName>
                                        </p:attrNameLst>
                                      </p:cBhvr>
                                      <p:to>
                                        <p:strVal val="visible"/>
                                      </p:to>
                                    </p:set>
                                    <p:animEffect transition="in" filter="fade">
                                      <p:cBhvr>
                                        <p:cTn id="24" dur="500"/>
                                        <p:tgtEl>
                                          <p:spTgt spid="8">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2" end="12"/>
                                            </p:txEl>
                                          </p:spTgt>
                                        </p:tgtEl>
                                        <p:attrNameLst>
                                          <p:attrName>style.visibility</p:attrName>
                                        </p:attrNameLst>
                                      </p:cBhvr>
                                      <p:to>
                                        <p:strVal val="visible"/>
                                      </p:to>
                                    </p:set>
                                    <p:animEffect transition="in" filter="fade">
                                      <p:cBhvr>
                                        <p:cTn id="27" dur="500"/>
                                        <p:tgtEl>
                                          <p:spTgt spid="8">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3" end="13"/>
                                            </p:txEl>
                                          </p:spTgt>
                                        </p:tgtEl>
                                        <p:attrNameLst>
                                          <p:attrName>style.visibility</p:attrName>
                                        </p:attrNameLst>
                                      </p:cBhvr>
                                      <p:to>
                                        <p:strVal val="visible"/>
                                      </p:to>
                                    </p:set>
                                    <p:animEffect transition="in" filter="fade">
                                      <p:cBhvr>
                                        <p:cTn id="30"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8EAC860-2D0E-7B81-E1F2-326A712D0975}"/>
              </a:ext>
            </a:extLst>
          </p:cNvPr>
          <p:cNvPicPr>
            <a:picLocks noGrp="1" noChangeAspect="1"/>
          </p:cNvPicPr>
          <p:nvPr>
            <p:ph sz="half" idx="1"/>
          </p:nvPr>
        </p:nvPicPr>
        <p:blipFill>
          <a:blip r:embed="rId3"/>
          <a:srcRect/>
          <a:stretch/>
        </p:blipFill>
        <p:spPr>
          <a:xfrm>
            <a:off x="527744" y="925582"/>
            <a:ext cx="3562555" cy="5006835"/>
          </a:xfrm>
        </p:spPr>
      </p:pic>
      <p:sp>
        <p:nvSpPr>
          <p:cNvPr id="8" name="Content Placeholder 7">
            <a:extLst>
              <a:ext uri="{FF2B5EF4-FFF2-40B4-BE49-F238E27FC236}">
                <a16:creationId xmlns:a16="http://schemas.microsoft.com/office/drawing/2014/main" id="{675C2453-9CE1-0A5E-21A6-6F340F3937B1}"/>
              </a:ext>
            </a:extLst>
          </p:cNvPr>
          <p:cNvSpPr>
            <a:spLocks noGrp="1"/>
          </p:cNvSpPr>
          <p:nvPr>
            <p:ph sz="half" idx="2"/>
          </p:nvPr>
        </p:nvSpPr>
        <p:spPr>
          <a:xfrm>
            <a:off x="5115463" y="643468"/>
            <a:ext cx="6852419" cy="5828770"/>
          </a:xfrm>
        </p:spPr>
        <p:txBody>
          <a:bodyPr>
            <a:normAutofit/>
          </a:bodyPr>
          <a:lstStyle/>
          <a:p>
            <a:pPr marL="0" indent="0">
              <a:buNone/>
            </a:pPr>
            <a:endParaRPr lang="en-US" sz="2400" dirty="0"/>
          </a:p>
          <a:p>
            <a:pPr marL="0" indent="0">
              <a:buNone/>
            </a:pPr>
            <a:r>
              <a:rPr lang="en-US" sz="2400" b="1" dirty="0"/>
              <a:t>Headrest – 2023</a:t>
            </a:r>
          </a:p>
          <a:p>
            <a:pPr marL="0" indent="0">
              <a:buNone/>
            </a:pPr>
            <a:r>
              <a:rPr lang="en-US" sz="2000" b="1" dirty="0"/>
              <a:t>Themes arising from calls to helpline</a:t>
            </a:r>
          </a:p>
          <a:p>
            <a:pPr lvl="1"/>
            <a:endParaRPr lang="en-US" sz="1800" dirty="0"/>
          </a:p>
          <a:p>
            <a:r>
              <a:rPr lang="en-US" sz="2200" dirty="0"/>
              <a:t>New themes moving away from managing Covid</a:t>
            </a:r>
          </a:p>
          <a:p>
            <a:pPr lvl="1"/>
            <a:r>
              <a:rPr lang="en-US" sz="2000" dirty="0">
                <a:solidFill>
                  <a:srgbClr val="000000"/>
                </a:solidFill>
              </a:rPr>
              <a:t>Budget erosion</a:t>
            </a:r>
          </a:p>
          <a:p>
            <a:pPr lvl="1"/>
            <a:r>
              <a:rPr lang="en-US" sz="2000" dirty="0">
                <a:solidFill>
                  <a:srgbClr val="000000"/>
                </a:solidFill>
              </a:rPr>
              <a:t>Staff retention and recruitment</a:t>
            </a:r>
          </a:p>
          <a:p>
            <a:pPr lvl="1"/>
            <a:r>
              <a:rPr lang="en-US" sz="2000" dirty="0">
                <a:solidFill>
                  <a:srgbClr val="000000"/>
                </a:solidFill>
              </a:rPr>
              <a:t>Impact of cost-of-living crisis</a:t>
            </a:r>
          </a:p>
          <a:p>
            <a:pPr lvl="1"/>
            <a:r>
              <a:rPr lang="en-US" sz="2000" dirty="0">
                <a:solidFill>
                  <a:srgbClr val="000000"/>
                </a:solidFill>
              </a:rPr>
              <a:t>MH provision for students</a:t>
            </a:r>
          </a:p>
          <a:p>
            <a:pPr lvl="1"/>
            <a:r>
              <a:rPr lang="en-US" sz="2000" dirty="0">
                <a:solidFill>
                  <a:srgbClr val="000000"/>
                </a:solidFill>
              </a:rPr>
              <a:t>Stakeholder pressure</a:t>
            </a:r>
            <a:r>
              <a:rPr lang="en-US" sz="2000" dirty="0"/>
              <a:t>	</a:t>
            </a:r>
          </a:p>
          <a:p>
            <a:pPr lvl="1"/>
            <a:endParaRPr lang="en-US" sz="2200" dirty="0"/>
          </a:p>
          <a:p>
            <a:r>
              <a:rPr lang="en-US" sz="2200" dirty="0"/>
              <a:t>Loss of self-confidence in capabilities</a:t>
            </a:r>
          </a:p>
          <a:p>
            <a:pPr lvl="1"/>
            <a:r>
              <a:rPr lang="en-US" sz="2000" dirty="0">
                <a:solidFill>
                  <a:srgbClr val="000000"/>
                </a:solidFill>
              </a:rPr>
              <a:t>Moral injury, anxiety, burnout, stress</a:t>
            </a:r>
          </a:p>
          <a:p>
            <a:pPr lvl="1"/>
            <a:r>
              <a:rPr lang="en-US" sz="2000" b="1" dirty="0">
                <a:solidFill>
                  <a:schemeClr val="accent1">
                    <a:lumMod val="50000"/>
                  </a:schemeClr>
                </a:solidFill>
              </a:rPr>
              <a:t>“Minimal” support, “unrealistic” expectations</a:t>
            </a:r>
          </a:p>
          <a:p>
            <a:r>
              <a:rPr lang="en-US" sz="2200" dirty="0"/>
              <a:t>Need for funded support for HT wellbeing</a:t>
            </a:r>
          </a:p>
        </p:txBody>
      </p:sp>
    </p:spTree>
    <p:extLst>
      <p:ext uri="{BB962C8B-B14F-4D97-AF65-F5344CB8AC3E}">
        <p14:creationId xmlns:p14="http://schemas.microsoft.com/office/powerpoint/2010/main" val="363396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fade">
                                      <p:cBhvr>
                                        <p:cTn id="16" dur="500"/>
                                        <p:tgtEl>
                                          <p:spTgt spid="8">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fade">
                                      <p:cBhvr>
                                        <p:cTn id="19" dur="500"/>
                                        <p:tgtEl>
                                          <p:spTgt spid="8">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9" end="9"/>
                                            </p:txEl>
                                          </p:spTgt>
                                        </p:tgtEl>
                                        <p:attrNameLst>
                                          <p:attrName>style.visibility</p:attrName>
                                        </p:attrNameLst>
                                      </p:cBhvr>
                                      <p:to>
                                        <p:strVal val="visible"/>
                                      </p:to>
                                    </p:set>
                                    <p:animEffect transition="in" filter="fade">
                                      <p:cBhvr>
                                        <p:cTn id="22" dur="500"/>
                                        <p:tgtEl>
                                          <p:spTgt spid="8">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animEffect transition="in" filter="fade">
                                      <p:cBhvr>
                                        <p:cTn id="27" dur="500"/>
                                        <p:tgtEl>
                                          <p:spTgt spid="8">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2" end="12"/>
                                            </p:txEl>
                                          </p:spTgt>
                                        </p:tgtEl>
                                        <p:attrNameLst>
                                          <p:attrName>style.visibility</p:attrName>
                                        </p:attrNameLst>
                                      </p:cBhvr>
                                      <p:to>
                                        <p:strVal val="visible"/>
                                      </p:to>
                                    </p:set>
                                    <p:animEffect transition="in" filter="fade">
                                      <p:cBhvr>
                                        <p:cTn id="30" dur="500"/>
                                        <p:tgtEl>
                                          <p:spTgt spid="8">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animEffect transition="in" filter="fade">
                                      <p:cBhvr>
                                        <p:cTn id="33" dur="500"/>
                                        <p:tgtEl>
                                          <p:spTgt spid="8">
                                            <p:txEl>
                                              <p:pRg st="13" end="1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14" end="14"/>
                                            </p:txEl>
                                          </p:spTgt>
                                        </p:tgtEl>
                                        <p:attrNameLst>
                                          <p:attrName>style.visibility</p:attrName>
                                        </p:attrNameLst>
                                      </p:cBhvr>
                                      <p:to>
                                        <p:strVal val="visible"/>
                                      </p:to>
                                    </p:set>
                                    <p:animEffect transition="in" filter="fade">
                                      <p:cBhvr>
                                        <p:cTn id="36" dur="5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98211" y="643466"/>
            <a:ext cx="6574586" cy="5958812"/>
          </a:xfrm>
        </p:spPr>
        <p:txBody>
          <a:bodyPr>
            <a:normAutofit/>
          </a:bodyPr>
          <a:lstStyle/>
          <a:p>
            <a:pPr marL="0" indent="0">
              <a:buNone/>
            </a:pPr>
            <a:endParaRPr lang="en-US" sz="2400" b="1" dirty="0"/>
          </a:p>
          <a:p>
            <a:pPr marL="0" indent="0">
              <a:buNone/>
            </a:pPr>
            <a:r>
              <a:rPr lang="en-US" sz="2400" b="1" dirty="0"/>
              <a:t>Education Support – 2023</a:t>
            </a:r>
          </a:p>
          <a:p>
            <a:pPr marL="0" indent="0">
              <a:buNone/>
            </a:pPr>
            <a:r>
              <a:rPr lang="en-US" sz="2000" b="1" dirty="0"/>
              <a:t>3004 survey responses, 769 from school leaders</a:t>
            </a:r>
          </a:p>
          <a:p>
            <a:pPr lvl="1"/>
            <a:endParaRPr lang="en-US" sz="2000" dirty="0"/>
          </a:p>
          <a:p>
            <a:r>
              <a:rPr lang="en-US" sz="2000" b="1" dirty="0"/>
              <a:t>78% </a:t>
            </a:r>
            <a:r>
              <a:rPr lang="en-US" sz="2000" b="1" dirty="0">
                <a:solidFill>
                  <a:schemeClr val="accent1">
                    <a:lumMod val="50000"/>
                  </a:schemeClr>
                </a:solidFill>
              </a:rPr>
              <a:t>“stressed” </a:t>
            </a:r>
            <a:r>
              <a:rPr lang="en-US" sz="2000" dirty="0"/>
              <a:t>– 89% school leaders – 95% HTs</a:t>
            </a:r>
          </a:p>
          <a:p>
            <a:r>
              <a:rPr lang="en-US" sz="2000" b="1" dirty="0"/>
              <a:t>45% </a:t>
            </a:r>
            <a:r>
              <a:rPr lang="en-US" sz="2000" b="1" dirty="0">
                <a:solidFill>
                  <a:schemeClr val="accent1">
                    <a:lumMod val="50000"/>
                  </a:schemeClr>
                </a:solidFill>
              </a:rPr>
              <a:t>“anxious” </a:t>
            </a:r>
            <a:r>
              <a:rPr lang="en-US" sz="2000" dirty="0"/>
              <a:t>compared to 33% of population</a:t>
            </a:r>
          </a:p>
          <a:p>
            <a:r>
              <a:rPr lang="en-US" sz="2000" b="1" dirty="0"/>
              <a:t>81% </a:t>
            </a:r>
            <a:r>
              <a:rPr lang="en-US" sz="2000" b="1" dirty="0">
                <a:solidFill>
                  <a:schemeClr val="accent1">
                    <a:lumMod val="50000"/>
                  </a:schemeClr>
                </a:solidFill>
              </a:rPr>
              <a:t>“symptoms of ill health” </a:t>
            </a:r>
            <a:r>
              <a:rPr lang="en-US" sz="2000" dirty="0"/>
              <a:t>– 84% school leaders</a:t>
            </a:r>
          </a:p>
          <a:p>
            <a:pPr lvl="1"/>
            <a:r>
              <a:rPr lang="en-US" sz="1800" dirty="0">
                <a:solidFill>
                  <a:srgbClr val="000000"/>
                </a:solidFill>
              </a:rPr>
              <a:t>55% of leaders experience insomnia</a:t>
            </a:r>
          </a:p>
          <a:p>
            <a:pPr lvl="1"/>
            <a:r>
              <a:rPr lang="en-US" sz="1800" dirty="0">
                <a:solidFill>
                  <a:srgbClr val="000000"/>
                </a:solidFill>
              </a:rPr>
              <a:t>52% of leaders have mood swings, or are irritable</a:t>
            </a:r>
          </a:p>
          <a:p>
            <a:pPr lvl="1"/>
            <a:endParaRPr lang="en-US" sz="1800" dirty="0"/>
          </a:p>
          <a:p>
            <a:r>
              <a:rPr lang="en-US" sz="2000" dirty="0"/>
              <a:t>55% say school culture negatively effects wellbeing</a:t>
            </a:r>
          </a:p>
          <a:p>
            <a:pPr lvl="1"/>
            <a:r>
              <a:rPr lang="en-US" sz="1800" dirty="0">
                <a:solidFill>
                  <a:srgbClr val="000000"/>
                </a:solidFill>
              </a:rPr>
              <a:t>Fewer sufferers (73% to 90%) in supportive school</a:t>
            </a:r>
          </a:p>
          <a:p>
            <a:pPr lvl="1"/>
            <a:r>
              <a:rPr lang="en-US" sz="1800" dirty="0">
                <a:solidFill>
                  <a:srgbClr val="000000"/>
                </a:solidFill>
              </a:rPr>
              <a:t>More symptoms (62% to 20%) in unsupportive school</a:t>
            </a:r>
            <a:endParaRPr lang="en-US" sz="2000" dirty="0"/>
          </a:p>
          <a:p>
            <a:endParaRPr lang="en-US" dirty="0"/>
          </a:p>
        </p:txBody>
      </p:sp>
      <p:pic>
        <p:nvPicPr>
          <p:cNvPr id="5" name="Picture 4">
            <a:extLst>
              <a:ext uri="{FF2B5EF4-FFF2-40B4-BE49-F238E27FC236}">
                <a16:creationId xmlns:a16="http://schemas.microsoft.com/office/drawing/2014/main" id="{36A77CEF-3DFA-0735-42C8-EC16200C6C7E}"/>
              </a:ext>
            </a:extLst>
          </p:cNvPr>
          <p:cNvPicPr>
            <a:picLocks noChangeAspect="1"/>
          </p:cNvPicPr>
          <p:nvPr/>
        </p:nvPicPr>
        <p:blipFill>
          <a:blip r:embed="rId3"/>
          <a:stretch>
            <a:fillRect/>
          </a:stretch>
        </p:blipFill>
        <p:spPr>
          <a:xfrm>
            <a:off x="519203" y="877737"/>
            <a:ext cx="3591478" cy="5102526"/>
          </a:xfrm>
          <a:prstGeom prst="rect">
            <a:avLst/>
          </a:prstGeom>
        </p:spPr>
      </p:pic>
    </p:spTree>
    <p:extLst>
      <p:ext uri="{BB962C8B-B14F-4D97-AF65-F5344CB8AC3E}">
        <p14:creationId xmlns:p14="http://schemas.microsoft.com/office/powerpoint/2010/main" val="38137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fade">
                                      <p:cBhvr>
                                        <p:cTn id="16" dur="500"/>
                                        <p:tgtEl>
                                          <p:spTgt spid="8">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fade">
                                      <p:cBhvr>
                                        <p:cTn id="19" dur="500"/>
                                        <p:tgtEl>
                                          <p:spTgt spid="8">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10" end="10"/>
                                            </p:txEl>
                                          </p:spTgt>
                                        </p:tgtEl>
                                        <p:attrNameLst>
                                          <p:attrName>style.visibility</p:attrName>
                                        </p:attrNameLst>
                                      </p:cBhvr>
                                      <p:to>
                                        <p:strVal val="visible"/>
                                      </p:to>
                                    </p:set>
                                    <p:animEffect transition="in" filter="fade">
                                      <p:cBhvr>
                                        <p:cTn id="24" dur="500"/>
                                        <p:tgtEl>
                                          <p:spTgt spid="8">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animEffect transition="in" filter="fade">
                                      <p:cBhvr>
                                        <p:cTn id="27" dur="500"/>
                                        <p:tgtEl>
                                          <p:spTgt spid="8">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2" end="12"/>
                                            </p:txEl>
                                          </p:spTgt>
                                        </p:tgtEl>
                                        <p:attrNameLst>
                                          <p:attrName>style.visibility</p:attrName>
                                        </p:attrNameLst>
                                      </p:cBhvr>
                                      <p:to>
                                        <p:strVal val="visible"/>
                                      </p:to>
                                    </p:set>
                                    <p:animEffect transition="in" filter="fade">
                                      <p:cBhvr>
                                        <p:cTn id="30"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0D41FF-FFB4-EE77-E665-4ACB4460B13C}"/>
              </a:ext>
            </a:extLst>
          </p:cNvPr>
          <p:cNvPicPr>
            <a:picLocks noChangeAspect="1"/>
          </p:cNvPicPr>
          <p:nvPr/>
        </p:nvPicPr>
        <p:blipFill>
          <a:blip r:embed="rId3"/>
          <a:stretch>
            <a:fillRect/>
          </a:stretch>
        </p:blipFill>
        <p:spPr>
          <a:xfrm>
            <a:off x="1417183" y="232913"/>
            <a:ext cx="9357634" cy="5891842"/>
          </a:xfrm>
          <a:prstGeom prst="rect">
            <a:avLst/>
          </a:prstGeom>
        </p:spPr>
      </p:pic>
    </p:spTree>
    <p:extLst>
      <p:ext uri="{BB962C8B-B14F-4D97-AF65-F5344CB8AC3E}">
        <p14:creationId xmlns:p14="http://schemas.microsoft.com/office/powerpoint/2010/main" val="632849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5CA90-9EDB-468D-5277-529C32E250B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45D086C-EF42-F7AA-86DD-9BEE3982F7A6}"/>
              </a:ext>
            </a:extLst>
          </p:cNvPr>
          <p:cNvSpPr>
            <a:spLocks noGrp="1"/>
          </p:cNvSpPr>
          <p:nvPr>
            <p:ph type="title"/>
          </p:nvPr>
        </p:nvSpPr>
        <p:spPr/>
        <p:txBody>
          <a:bodyPr>
            <a:normAutofit/>
          </a:bodyPr>
          <a:lstStyle/>
          <a:p>
            <a:r>
              <a:rPr lang="en-US" sz="4000" b="1" dirty="0"/>
              <a:t>Conclusions</a:t>
            </a:r>
          </a:p>
        </p:txBody>
      </p:sp>
      <p:sp>
        <p:nvSpPr>
          <p:cNvPr id="7" name="Content Placeholder 6">
            <a:extLst>
              <a:ext uri="{FF2B5EF4-FFF2-40B4-BE49-F238E27FC236}">
                <a16:creationId xmlns:a16="http://schemas.microsoft.com/office/drawing/2014/main" id="{DB4C6653-142F-9761-D231-0F0C9908A798}"/>
              </a:ext>
            </a:extLst>
          </p:cNvPr>
          <p:cNvSpPr>
            <a:spLocks noGrp="1"/>
          </p:cNvSpPr>
          <p:nvPr>
            <p:ph idx="1"/>
          </p:nvPr>
        </p:nvSpPr>
        <p:spPr>
          <a:xfrm>
            <a:off x="856799" y="2026800"/>
            <a:ext cx="10639875" cy="2880000"/>
          </a:xfrm>
        </p:spPr>
        <p:txBody>
          <a:bodyPr>
            <a:normAutofit/>
          </a:bodyPr>
          <a:lstStyle/>
          <a:p>
            <a:pPr marL="514350" indent="-514350">
              <a:buFont typeface="+mj-lt"/>
              <a:buAutoNum type="arabicPeriod"/>
            </a:pPr>
            <a:endParaRPr lang="en-US" dirty="0"/>
          </a:p>
          <a:p>
            <a:pPr marL="514350" indent="-514350">
              <a:buFont typeface="+mj-lt"/>
              <a:buAutoNum type="arabicPeriod"/>
            </a:pPr>
            <a:r>
              <a:rPr lang="en-US" sz="2400" dirty="0"/>
              <a:t>There is a clear, growing, urgent need for extra support in schools.</a:t>
            </a:r>
          </a:p>
          <a:p>
            <a:pPr marL="514350" indent="-514350">
              <a:buFont typeface="+mj-lt"/>
              <a:buAutoNum type="arabicPeriod"/>
            </a:pPr>
            <a:r>
              <a:rPr lang="en-US" sz="2400" dirty="0"/>
              <a:t>School leaders and headteachers have particularly high need.</a:t>
            </a:r>
          </a:p>
          <a:p>
            <a:pPr marL="514350" indent="-514350">
              <a:buFont typeface="+mj-lt"/>
              <a:buAutoNum type="arabicPeriod"/>
            </a:pPr>
            <a:r>
              <a:rPr lang="en-US" sz="2400" dirty="0"/>
              <a:t>Sustainability of school leadership and effectiveness are at risk.</a:t>
            </a:r>
          </a:p>
          <a:p>
            <a:pPr marL="514350" indent="-514350">
              <a:buFont typeface="+mj-lt"/>
              <a:buAutoNum type="arabicPeriod"/>
            </a:pPr>
            <a:r>
              <a:rPr lang="en-US" sz="2400" dirty="0"/>
              <a:t>Resources for such support will not come from government.</a:t>
            </a:r>
          </a:p>
          <a:p>
            <a:pPr marL="514350" indent="-514350">
              <a:buFont typeface="+mj-lt"/>
              <a:buAutoNum type="arabicPeriod"/>
            </a:pPr>
            <a:endParaRPr lang="en-US" dirty="0"/>
          </a:p>
        </p:txBody>
      </p:sp>
    </p:spTree>
    <p:extLst>
      <p:ext uri="{BB962C8B-B14F-4D97-AF65-F5344CB8AC3E}">
        <p14:creationId xmlns:p14="http://schemas.microsoft.com/office/powerpoint/2010/main" val="35268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347B7-3E25-576C-6F1E-06EA7C098092}"/>
              </a:ext>
            </a:extLst>
          </p:cNvPr>
          <p:cNvSpPr>
            <a:spLocks noGrp="1"/>
          </p:cNvSpPr>
          <p:nvPr>
            <p:ph type="title"/>
          </p:nvPr>
        </p:nvSpPr>
        <p:spPr>
          <a:xfrm>
            <a:off x="831850" y="1709738"/>
            <a:ext cx="10788650" cy="2852737"/>
          </a:xfrm>
        </p:spPr>
        <p:txBody>
          <a:bodyPr>
            <a:normAutofit/>
          </a:bodyPr>
          <a:lstStyle/>
          <a:p>
            <a:r>
              <a:rPr lang="en-US" sz="3600" b="1" dirty="0"/>
              <a:t>Part 2:  What do we mean by ‘supervision’?</a:t>
            </a:r>
          </a:p>
        </p:txBody>
      </p:sp>
    </p:spTree>
    <p:extLst>
      <p:ext uri="{BB962C8B-B14F-4D97-AF65-F5344CB8AC3E}">
        <p14:creationId xmlns:p14="http://schemas.microsoft.com/office/powerpoint/2010/main" val="679003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87644-FB57-11E8-49F6-DB91B4776825}"/>
              </a:ext>
            </a:extLst>
          </p:cNvPr>
          <p:cNvSpPr>
            <a:spLocks noGrp="1"/>
          </p:cNvSpPr>
          <p:nvPr>
            <p:ph type="title"/>
          </p:nvPr>
        </p:nvSpPr>
        <p:spPr/>
        <p:txBody>
          <a:bodyPr/>
          <a:lstStyle/>
          <a:p>
            <a:r>
              <a:rPr lang="en-US" b="1" dirty="0">
                <a:latin typeface="+mj-lt"/>
              </a:rPr>
              <a:t>Online dictionary definitions for ‘supervision’</a:t>
            </a:r>
          </a:p>
        </p:txBody>
      </p:sp>
      <p:sp>
        <p:nvSpPr>
          <p:cNvPr id="2" name="Content Placeholder 1">
            <a:extLst>
              <a:ext uri="{FF2B5EF4-FFF2-40B4-BE49-F238E27FC236}">
                <a16:creationId xmlns:a16="http://schemas.microsoft.com/office/drawing/2014/main" id="{F01A9E63-A69C-4977-1867-8FCC006ED87B}"/>
              </a:ext>
            </a:extLst>
          </p:cNvPr>
          <p:cNvSpPr>
            <a:spLocks noGrp="1"/>
          </p:cNvSpPr>
          <p:nvPr>
            <p:ph idx="4294967295"/>
          </p:nvPr>
        </p:nvSpPr>
        <p:spPr>
          <a:xfrm>
            <a:off x="844965" y="1504950"/>
            <a:ext cx="10494963" cy="3848100"/>
          </a:xfrm>
        </p:spPr>
        <p:txBody>
          <a:bodyPr>
            <a:normAutofit/>
          </a:bodyPr>
          <a:lstStyle/>
          <a:p>
            <a:pPr marL="0" indent="0" algn="l">
              <a:buNone/>
            </a:pPr>
            <a:r>
              <a:rPr lang="en-GB" sz="2200" b="1" i="1" u="none" strike="noStrike" dirty="0">
                <a:solidFill>
                  <a:srgbClr val="000000"/>
                </a:solidFill>
                <a:effectLst/>
              </a:rPr>
              <a:t>Merriam-Webster:</a:t>
            </a:r>
            <a:r>
              <a:rPr lang="en-GB" sz="2200" b="0" i="0" u="none" strike="noStrike" dirty="0">
                <a:solidFill>
                  <a:srgbClr val="000000"/>
                </a:solidFill>
                <a:effectLst/>
              </a:rPr>
              <a:t>   The action, process, or occupation of supervising, especially</a:t>
            </a:r>
            <a:r>
              <a:rPr lang="en-GB" sz="2200" dirty="0"/>
              <a:t> </a:t>
            </a:r>
            <a:r>
              <a:rPr lang="en-GB" sz="2200" b="0" i="0" u="none" strike="noStrike" dirty="0">
                <a:solidFill>
                  <a:srgbClr val="000000"/>
                </a:solidFill>
                <a:effectLst/>
              </a:rPr>
              <a:t>a critical watching and directing.  </a:t>
            </a:r>
            <a:r>
              <a:rPr lang="en-GB" sz="2200" b="1" i="0" u="none" strike="noStrike" dirty="0">
                <a:solidFill>
                  <a:schemeClr val="accent1">
                    <a:lumMod val="50000"/>
                  </a:schemeClr>
                </a:solidFill>
                <a:effectLst/>
              </a:rPr>
              <a:t>“</a:t>
            </a:r>
            <a:r>
              <a:rPr lang="en-GB" sz="2200" b="1" i="1" u="none" strike="noStrike" dirty="0">
                <a:solidFill>
                  <a:schemeClr val="accent1">
                    <a:lumMod val="50000"/>
                  </a:schemeClr>
                </a:solidFill>
                <a:effectLst/>
              </a:rPr>
              <a:t>Young children need constant supervision”.</a:t>
            </a:r>
          </a:p>
          <a:p>
            <a:pPr lvl="2"/>
            <a:endParaRPr lang="en-GB" sz="2200" b="0" i="0" u="none" strike="noStrike" dirty="0">
              <a:solidFill>
                <a:srgbClr val="000000"/>
              </a:solidFill>
              <a:effectLst/>
            </a:endParaRPr>
          </a:p>
          <a:p>
            <a:pPr marL="0" indent="0" algn="l">
              <a:buNone/>
            </a:pPr>
            <a:r>
              <a:rPr lang="en-GB" sz="2200" b="1" i="1" u="none" strike="noStrike" dirty="0">
                <a:solidFill>
                  <a:srgbClr val="000000"/>
                </a:solidFill>
                <a:effectLst/>
              </a:rPr>
              <a:t>Cambridge:</a:t>
            </a:r>
            <a:r>
              <a:rPr lang="en-GB" sz="2200" b="0" i="0" u="none" strike="noStrike" dirty="0">
                <a:solidFill>
                  <a:srgbClr val="000000"/>
                </a:solidFill>
                <a:effectLst/>
              </a:rPr>
              <a:t>  The act of watching a person or activity and making certain that everything is done correctly, safely, etc.  </a:t>
            </a:r>
            <a:r>
              <a:rPr lang="en-GB" sz="2200" b="1" i="0" u="none" strike="noStrike" dirty="0">
                <a:solidFill>
                  <a:schemeClr val="accent1">
                    <a:lumMod val="50000"/>
                  </a:schemeClr>
                </a:solidFill>
                <a:effectLst/>
              </a:rPr>
              <a:t>“</a:t>
            </a:r>
            <a:r>
              <a:rPr lang="en-GB" sz="2200" b="1" i="1" u="none" strike="noStrike" dirty="0">
                <a:solidFill>
                  <a:schemeClr val="accent1">
                    <a:lumMod val="50000"/>
                  </a:schemeClr>
                </a:solidFill>
                <a:effectLst/>
              </a:rPr>
              <a:t>Students are not allowed to handle these chemicals unless they are under the supervision of a teacher.”</a:t>
            </a:r>
          </a:p>
          <a:p>
            <a:pPr marL="1028700" lvl="1" indent="-342900"/>
            <a:endParaRPr lang="en-GB" sz="2200" b="0" i="0" u="none" strike="noStrike" dirty="0">
              <a:solidFill>
                <a:srgbClr val="000000"/>
              </a:solidFill>
              <a:effectLst/>
            </a:endParaRPr>
          </a:p>
          <a:p>
            <a:pPr marL="0" indent="0" algn="l">
              <a:buNone/>
            </a:pPr>
            <a:r>
              <a:rPr lang="en-GB" sz="2200" b="1" i="1" u="none" strike="noStrike" dirty="0">
                <a:solidFill>
                  <a:srgbClr val="000000"/>
                </a:solidFill>
                <a:effectLst/>
              </a:rPr>
              <a:t>Collins:</a:t>
            </a:r>
            <a:r>
              <a:rPr lang="en-GB" sz="2200" b="0" i="0" u="none" strike="noStrike" dirty="0">
                <a:solidFill>
                  <a:srgbClr val="000000"/>
                </a:solidFill>
                <a:effectLst/>
              </a:rPr>
              <a:t>  Supervision is the supervising of people, activities, or places.  </a:t>
            </a:r>
            <a:r>
              <a:rPr lang="en-GB" sz="2200" b="1" i="0" u="none" strike="noStrike" dirty="0">
                <a:solidFill>
                  <a:schemeClr val="accent1">
                    <a:lumMod val="50000"/>
                  </a:schemeClr>
                </a:solidFill>
                <a:effectLst/>
              </a:rPr>
              <a:t>“</a:t>
            </a:r>
            <a:r>
              <a:rPr lang="en-GB" sz="2200" b="1" i="1" u="none" strike="noStrike" dirty="0">
                <a:solidFill>
                  <a:schemeClr val="accent1">
                    <a:lumMod val="50000"/>
                  </a:schemeClr>
                </a:solidFill>
                <a:effectLst/>
              </a:rPr>
              <a:t>A toddler requires close supervision and firm control at all times.”</a:t>
            </a:r>
            <a:endParaRPr lang="en-GB" sz="2200" b="1" i="0" u="none" strike="noStrike" dirty="0">
              <a:solidFill>
                <a:schemeClr val="accent1">
                  <a:lumMod val="50000"/>
                </a:schemeClr>
              </a:solidFill>
              <a:effectLst/>
            </a:endParaRPr>
          </a:p>
          <a:p>
            <a:pPr marL="0" indent="0" algn="l">
              <a:buNone/>
            </a:pPr>
            <a:endParaRPr lang="en-GB" b="0" i="0" u="none" strike="noStrike" dirty="0">
              <a:solidFill>
                <a:srgbClr val="000000"/>
              </a:solidFill>
              <a:effectLst/>
            </a:endParaRPr>
          </a:p>
        </p:txBody>
      </p:sp>
    </p:spTree>
    <p:extLst>
      <p:ext uri="{BB962C8B-B14F-4D97-AF65-F5344CB8AC3E}">
        <p14:creationId xmlns:p14="http://schemas.microsoft.com/office/powerpoint/2010/main" val="58929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87644-FB57-11E8-49F6-DB91B4776825}"/>
              </a:ext>
            </a:extLst>
          </p:cNvPr>
          <p:cNvSpPr>
            <a:spLocks noGrp="1"/>
          </p:cNvSpPr>
          <p:nvPr>
            <p:ph type="title"/>
          </p:nvPr>
        </p:nvSpPr>
        <p:spPr/>
        <p:txBody>
          <a:bodyPr/>
          <a:lstStyle/>
          <a:p>
            <a:r>
              <a:rPr lang="en-US" b="1" dirty="0" err="1">
                <a:latin typeface="+mj-lt"/>
              </a:rPr>
              <a:t>Thesaurus.com</a:t>
            </a:r>
            <a:r>
              <a:rPr lang="en-US" b="1" dirty="0">
                <a:latin typeface="+mj-lt"/>
              </a:rPr>
              <a:t> synonyms for ‘supervision’</a:t>
            </a:r>
          </a:p>
        </p:txBody>
      </p:sp>
      <p:pic>
        <p:nvPicPr>
          <p:cNvPr id="6146" name="Picture 2">
            <a:extLst>
              <a:ext uri="{FF2B5EF4-FFF2-40B4-BE49-F238E27FC236}">
                <a16:creationId xmlns:a16="http://schemas.microsoft.com/office/drawing/2014/main" id="{DABE5B80-5225-7C0D-6575-C3757528FA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07" t="36320" r="2394" b="6289"/>
          <a:stretch/>
        </p:blipFill>
        <p:spPr bwMode="auto">
          <a:xfrm>
            <a:off x="838700" y="1915064"/>
            <a:ext cx="10514598" cy="302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67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E4D42F-8BA9-334B-0EF4-3A3504B5DA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7999" y="1399274"/>
            <a:ext cx="10476000" cy="405945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7287644-FB57-11E8-49F6-DB91B4776825}"/>
              </a:ext>
            </a:extLst>
          </p:cNvPr>
          <p:cNvSpPr>
            <a:spLocks noGrp="1"/>
          </p:cNvSpPr>
          <p:nvPr>
            <p:ph type="title"/>
          </p:nvPr>
        </p:nvSpPr>
        <p:spPr/>
        <p:txBody>
          <a:bodyPr/>
          <a:lstStyle/>
          <a:p>
            <a:r>
              <a:rPr lang="en-US" b="1" dirty="0">
                <a:latin typeface="+mj-lt"/>
              </a:rPr>
              <a:t>Google </a:t>
            </a:r>
            <a:r>
              <a:rPr lang="en-US" b="1" dirty="0" err="1">
                <a:latin typeface="+mj-lt"/>
              </a:rPr>
              <a:t>ngram</a:t>
            </a:r>
            <a:r>
              <a:rPr lang="en-US" b="1" dirty="0">
                <a:latin typeface="+mj-lt"/>
              </a:rPr>
              <a:t> viewer for ‘supervision’</a:t>
            </a:r>
          </a:p>
        </p:txBody>
      </p:sp>
    </p:spTree>
    <p:extLst>
      <p:ext uri="{BB962C8B-B14F-4D97-AF65-F5344CB8AC3E}">
        <p14:creationId xmlns:p14="http://schemas.microsoft.com/office/powerpoint/2010/main" val="196103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87644-FB57-11E8-49F6-DB91B4776825}"/>
              </a:ext>
            </a:extLst>
          </p:cNvPr>
          <p:cNvSpPr>
            <a:spLocks noGrp="1"/>
          </p:cNvSpPr>
          <p:nvPr>
            <p:ph type="title"/>
          </p:nvPr>
        </p:nvSpPr>
        <p:spPr/>
        <p:txBody>
          <a:bodyPr/>
          <a:lstStyle/>
          <a:p>
            <a:r>
              <a:rPr lang="en-US" b="1" dirty="0">
                <a:latin typeface="+mj-lt"/>
              </a:rPr>
              <a:t>Google </a:t>
            </a:r>
            <a:r>
              <a:rPr lang="en-US" b="1" dirty="0" err="1">
                <a:latin typeface="+mj-lt"/>
              </a:rPr>
              <a:t>ngram</a:t>
            </a:r>
            <a:r>
              <a:rPr lang="en-US" b="1" dirty="0">
                <a:latin typeface="+mj-lt"/>
              </a:rPr>
              <a:t> viewer for ‘reflective supervision’</a:t>
            </a:r>
          </a:p>
        </p:txBody>
      </p:sp>
      <p:pic>
        <p:nvPicPr>
          <p:cNvPr id="17410" name="Picture 2">
            <a:extLst>
              <a:ext uri="{FF2B5EF4-FFF2-40B4-BE49-F238E27FC236}">
                <a16:creationId xmlns:a16="http://schemas.microsoft.com/office/drawing/2014/main" id="{B185C78A-0A80-B72D-472E-AD1CE2C35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034" y="1533568"/>
            <a:ext cx="10973930" cy="379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2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6650-B110-E096-9271-C7E4605EFFF1}"/>
              </a:ext>
            </a:extLst>
          </p:cNvPr>
          <p:cNvSpPr>
            <a:spLocks noGrp="1"/>
          </p:cNvSpPr>
          <p:nvPr>
            <p:ph type="title"/>
          </p:nvPr>
        </p:nvSpPr>
        <p:spPr/>
        <p:txBody>
          <a:bodyPr>
            <a:normAutofit/>
          </a:bodyPr>
          <a:lstStyle/>
          <a:p>
            <a:r>
              <a:rPr lang="en-GB" sz="4000" b="1" dirty="0"/>
              <a:t>Aims of this session</a:t>
            </a:r>
          </a:p>
        </p:txBody>
      </p:sp>
      <p:sp>
        <p:nvSpPr>
          <p:cNvPr id="3" name="Content Placeholder 2">
            <a:extLst>
              <a:ext uri="{FF2B5EF4-FFF2-40B4-BE49-F238E27FC236}">
                <a16:creationId xmlns:a16="http://schemas.microsoft.com/office/drawing/2014/main" id="{51C05103-33D6-6715-2A9F-89AC2B479072}"/>
              </a:ext>
            </a:extLst>
          </p:cNvPr>
          <p:cNvSpPr>
            <a:spLocks noGrp="1"/>
          </p:cNvSpPr>
          <p:nvPr>
            <p:ph idx="1"/>
          </p:nvPr>
        </p:nvSpPr>
        <p:spPr/>
        <p:txBody>
          <a:bodyPr>
            <a:normAutofit/>
          </a:bodyPr>
          <a:lstStyle/>
          <a:p>
            <a:pPr marL="514350" indent="-514350">
              <a:buFont typeface="+mj-lt"/>
              <a:buAutoNum type="arabicPeriod"/>
            </a:pPr>
            <a:endParaRPr lang="en-GB" sz="2400" dirty="0"/>
          </a:p>
          <a:p>
            <a:pPr marL="514350" indent="-514350">
              <a:buFont typeface="+mj-lt"/>
              <a:buAutoNum type="arabicPeriod"/>
            </a:pPr>
            <a:r>
              <a:rPr lang="en-GB" sz="2400" dirty="0"/>
              <a:t>To understand what reflective supervision is and how it can support school leaders.</a:t>
            </a:r>
          </a:p>
          <a:p>
            <a:pPr marL="514350" indent="-514350">
              <a:buFont typeface="+mj-lt"/>
              <a:buAutoNum type="arabicPeriod"/>
            </a:pPr>
            <a:r>
              <a:rPr lang="en-GB" sz="2400" dirty="0"/>
              <a:t>To consider how reflective supervision can enhance leaders’ effectiveness in challenging times.</a:t>
            </a:r>
          </a:p>
          <a:p>
            <a:pPr marL="514350" indent="-514350">
              <a:buFont typeface="+mj-lt"/>
              <a:buAutoNum type="arabicPeriod"/>
            </a:pPr>
            <a:r>
              <a:rPr lang="en-GB" sz="2400" dirty="0"/>
              <a:t>To explore how schools and trusts can build a culture of reflective supervision for their staff.</a:t>
            </a:r>
          </a:p>
          <a:p>
            <a:endParaRPr lang="en-GB" dirty="0"/>
          </a:p>
        </p:txBody>
      </p:sp>
    </p:spTree>
    <p:extLst>
      <p:ext uri="{BB962C8B-B14F-4D97-AF65-F5344CB8AC3E}">
        <p14:creationId xmlns:p14="http://schemas.microsoft.com/office/powerpoint/2010/main" val="4105347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8EAC860-2D0E-7B81-E1F2-326A712D0975}"/>
              </a:ext>
            </a:extLst>
          </p:cNvPr>
          <p:cNvPicPr>
            <a:picLocks noGrp="1" noChangeAspect="1"/>
          </p:cNvPicPr>
          <p:nvPr>
            <p:ph sz="half" idx="1"/>
          </p:nvPr>
        </p:nvPicPr>
        <p:blipFill>
          <a:blip r:embed="rId3"/>
          <a:srcRect/>
          <a:stretch/>
        </p:blipFill>
        <p:spPr>
          <a:xfrm>
            <a:off x="516188" y="970110"/>
            <a:ext cx="3499188" cy="4917779"/>
          </a:xfrm>
        </p:spPr>
      </p:pic>
      <p:sp>
        <p:nvSpPr>
          <p:cNvPr id="8" name="Content Placeholder 7">
            <a:extLst>
              <a:ext uri="{FF2B5EF4-FFF2-40B4-BE49-F238E27FC236}">
                <a16:creationId xmlns:a16="http://schemas.microsoft.com/office/drawing/2014/main" id="{675C2453-9CE1-0A5E-21A6-6F340F3937B1}"/>
              </a:ext>
            </a:extLst>
          </p:cNvPr>
          <p:cNvSpPr>
            <a:spLocks noGrp="1"/>
          </p:cNvSpPr>
          <p:nvPr>
            <p:ph sz="half" idx="2"/>
          </p:nvPr>
        </p:nvSpPr>
        <p:spPr>
          <a:xfrm>
            <a:off x="5038344" y="643466"/>
            <a:ext cx="6464808" cy="5772832"/>
          </a:xfrm>
        </p:spPr>
        <p:txBody>
          <a:bodyPr>
            <a:normAutofit/>
          </a:bodyPr>
          <a:lstStyle/>
          <a:p>
            <a:endParaRPr lang="en-US" sz="2400" dirty="0"/>
          </a:p>
          <a:p>
            <a:pPr marL="0" indent="0">
              <a:buNone/>
            </a:pPr>
            <a:r>
              <a:rPr lang="en-US" sz="2400" b="1" dirty="0"/>
              <a:t>Barnardo’s Scotland</a:t>
            </a:r>
          </a:p>
          <a:p>
            <a:pPr lvl="1"/>
            <a:endParaRPr lang="en-US" sz="2000" dirty="0"/>
          </a:p>
          <a:p>
            <a:pPr marL="342900" indent="-342900">
              <a:buFont typeface="Arial" panose="020B0604020202020204" pitchFamily="34" charset="0"/>
              <a:buChar char="•"/>
            </a:pPr>
            <a:r>
              <a:rPr lang="en-US" sz="2000" dirty="0"/>
              <a:t>Limited culture of supervision in education.</a:t>
            </a:r>
          </a:p>
          <a:p>
            <a:pPr lvl="1"/>
            <a:r>
              <a:rPr lang="en-US" sz="1800" b="1" dirty="0">
                <a:solidFill>
                  <a:schemeClr val="accent1">
                    <a:lumMod val="50000"/>
                  </a:schemeClr>
                </a:solidFill>
              </a:rPr>
              <a:t>“Alien concept”</a:t>
            </a:r>
          </a:p>
          <a:p>
            <a:pPr lvl="1"/>
            <a:r>
              <a:rPr lang="en-US" sz="1800" b="1" dirty="0">
                <a:solidFill>
                  <a:schemeClr val="accent1">
                    <a:lumMod val="50000"/>
                  </a:schemeClr>
                </a:solidFill>
              </a:rPr>
              <a:t>“Culture shift” </a:t>
            </a:r>
            <a:r>
              <a:rPr lang="en-US" sz="1800" dirty="0">
                <a:solidFill>
                  <a:srgbClr val="000000"/>
                </a:solidFill>
              </a:rPr>
              <a:t>needed</a:t>
            </a:r>
          </a:p>
          <a:p>
            <a:pPr marL="342900" indent="-342900">
              <a:buFont typeface="Arial" panose="020B0604020202020204" pitchFamily="34" charset="0"/>
              <a:buChar char="•"/>
            </a:pPr>
            <a:r>
              <a:rPr lang="en-US" sz="2000" dirty="0"/>
              <a:t>Seen as lesson observations/annual reviews.</a:t>
            </a:r>
          </a:p>
          <a:p>
            <a:pPr lvl="1"/>
            <a:endParaRPr lang="en-US" sz="1800" dirty="0"/>
          </a:p>
          <a:p>
            <a:pPr marL="0" indent="0" algn="ctr">
              <a:buNone/>
            </a:pPr>
            <a:r>
              <a:rPr lang="en-GB" sz="2000" b="1" i="1" u="none" strike="noStrike" dirty="0">
                <a:solidFill>
                  <a:schemeClr val="accent1">
                    <a:lumMod val="50000"/>
                  </a:schemeClr>
                </a:solidFill>
                <a:effectLst/>
              </a:rPr>
              <a:t>"It could be misunderstood and seen as a burden and more work rather than the opposite; it could be perceived as punitive and…being checked up on."</a:t>
            </a:r>
            <a:endParaRPr lang="en-GB" sz="2000" b="1" i="0" u="none" strike="noStrike" dirty="0">
              <a:solidFill>
                <a:schemeClr val="accent1">
                  <a:lumMod val="50000"/>
                </a:schemeClr>
              </a:solidFill>
              <a:effectLst/>
            </a:endParaRPr>
          </a:p>
        </p:txBody>
      </p:sp>
    </p:spTree>
    <p:extLst>
      <p:ext uri="{BB962C8B-B14F-4D97-AF65-F5344CB8AC3E}">
        <p14:creationId xmlns:p14="http://schemas.microsoft.com/office/powerpoint/2010/main" val="240822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fade">
                                      <p:cBhvr>
                                        <p:cTn id="13" dur="500"/>
                                        <p:tgtEl>
                                          <p:spTgt spid="8">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56631" y="643468"/>
            <a:ext cx="6510529" cy="5571066"/>
          </a:xfrm>
        </p:spPr>
        <p:txBody>
          <a:bodyPr>
            <a:noAutofit/>
          </a:bodyPr>
          <a:lstStyle/>
          <a:p>
            <a:pPr marL="0" indent="0">
              <a:buNone/>
            </a:pPr>
            <a:endParaRPr lang="en-US" sz="2400" b="1" dirty="0"/>
          </a:p>
          <a:p>
            <a:pPr marL="0" indent="0">
              <a:buNone/>
            </a:pPr>
            <a:r>
              <a:rPr lang="en-US" sz="2400" b="1" dirty="0"/>
              <a:t>Hollie Edwards</a:t>
            </a:r>
          </a:p>
          <a:p>
            <a:pPr marL="0" indent="0">
              <a:buNone/>
            </a:pPr>
            <a:r>
              <a:rPr lang="en-US" sz="2000" b="1" dirty="0"/>
              <a:t>MH practitioner &amp; school leader</a:t>
            </a:r>
          </a:p>
          <a:p>
            <a:pPr marL="0" indent="0">
              <a:buNone/>
            </a:pPr>
            <a:r>
              <a:rPr lang="en-US" sz="2000" b="1" dirty="0"/>
              <a:t>2023 book based on provision across her school</a:t>
            </a:r>
          </a:p>
          <a:p>
            <a:endParaRPr lang="en-US" sz="2400" dirty="0"/>
          </a:p>
          <a:p>
            <a:pPr marL="0" indent="0" algn="ctr">
              <a:buNone/>
            </a:pPr>
            <a:r>
              <a:rPr lang="en-GB" sz="2000" b="1" i="1" u="none" strike="noStrike" dirty="0">
                <a:solidFill>
                  <a:schemeClr val="accent1">
                    <a:lumMod val="50000"/>
                  </a:schemeClr>
                </a:solidFill>
                <a:effectLst/>
              </a:rPr>
              <a:t>"The term 'supervision' is often misunderstood in education... It may evoke thoughts of line management, targets and appraisals."</a:t>
            </a:r>
            <a:endParaRPr lang="en-GB" sz="2000" b="1" i="0" u="none" strike="noStrike" dirty="0">
              <a:solidFill>
                <a:schemeClr val="accent1">
                  <a:lumMod val="50000"/>
                </a:schemeClr>
              </a:solidFill>
              <a:effectLst/>
            </a:endParaRPr>
          </a:p>
          <a:p>
            <a:pPr marL="1028700" lvl="1" indent="-342900"/>
            <a:endParaRPr lang="en-US" sz="1800" dirty="0"/>
          </a:p>
          <a:p>
            <a:pPr marL="342900" indent="-342900">
              <a:buFont typeface="Arial" panose="020B0604020202020204" pitchFamily="34" charset="0"/>
              <a:buChar char="•"/>
            </a:pPr>
            <a:r>
              <a:rPr lang="en-US" sz="2000" dirty="0"/>
              <a:t>Supervision is not therapy.</a:t>
            </a:r>
          </a:p>
          <a:p>
            <a:pPr marL="342900" indent="-342900">
              <a:buFont typeface="Arial" panose="020B0604020202020204" pitchFamily="34" charset="0"/>
              <a:buChar char="•"/>
            </a:pPr>
            <a:r>
              <a:rPr lang="en-US" sz="2000" dirty="0"/>
              <a:t>Focus is on work and working relations.</a:t>
            </a:r>
          </a:p>
          <a:p>
            <a:pPr marL="342900" indent="-342900">
              <a:buFont typeface="Arial" panose="020B0604020202020204" pitchFamily="34" charset="0"/>
              <a:buChar char="•"/>
            </a:pPr>
            <a:endParaRPr lang="en-US" sz="2000" dirty="0"/>
          </a:p>
          <a:p>
            <a:pPr marL="0" indent="0">
              <a:buNone/>
            </a:pPr>
            <a:r>
              <a:rPr lang="en-US" sz="2000" dirty="0"/>
              <a:t>Super + Vision = </a:t>
            </a:r>
            <a:r>
              <a:rPr lang="en-US" sz="2000" b="1" dirty="0">
                <a:solidFill>
                  <a:schemeClr val="accent1">
                    <a:lumMod val="50000"/>
                  </a:schemeClr>
                </a:solidFill>
              </a:rPr>
              <a:t>“ability to see things more clearly”</a:t>
            </a:r>
          </a:p>
          <a:p>
            <a:pPr marL="1028700" lvl="1" indent="-342900"/>
            <a:endParaRPr lang="en-US" sz="2000" dirty="0"/>
          </a:p>
          <a:p>
            <a:pPr marL="342900" indent="-342900">
              <a:buFont typeface="Arial" panose="020B0604020202020204" pitchFamily="34" charset="0"/>
              <a:buChar char="•"/>
            </a:pPr>
            <a:endParaRPr lang="en-US" sz="2400" dirty="0"/>
          </a:p>
          <a:p>
            <a:endParaRPr lang="en-US" sz="2400" dirty="0"/>
          </a:p>
        </p:txBody>
      </p:sp>
      <p:pic>
        <p:nvPicPr>
          <p:cNvPr id="10244" name="Picture 4" descr="Reflective Supervision in Education by Pooky Knightsmith | Hachette UK">
            <a:extLst>
              <a:ext uri="{FF2B5EF4-FFF2-40B4-BE49-F238E27FC236}">
                <a16:creationId xmlns:a16="http://schemas.microsoft.com/office/drawing/2014/main" id="{D8E37572-2569-2889-9DA7-1D4A938CC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60" y="880527"/>
            <a:ext cx="3380265" cy="509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08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500"/>
                                        <p:tgtEl>
                                          <p:spTgt spid="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7" end="7"/>
                                            </p:txEl>
                                          </p:spTgt>
                                        </p:tgtEl>
                                        <p:attrNameLst>
                                          <p:attrName>style.visibility</p:attrName>
                                        </p:attrNameLst>
                                      </p:cBhvr>
                                      <p:to>
                                        <p:strVal val="visible"/>
                                      </p:to>
                                    </p:set>
                                    <p:animEffect transition="in" filter="fade">
                                      <p:cBhvr>
                                        <p:cTn id="12" dur="500"/>
                                        <p:tgtEl>
                                          <p:spTgt spid="8">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animEffect transition="in" filter="fade">
                                      <p:cBhvr>
                                        <p:cTn id="15" dur="500"/>
                                        <p:tgtEl>
                                          <p:spTgt spid="8">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0" end="10"/>
                                            </p:txEl>
                                          </p:spTgt>
                                        </p:tgtEl>
                                        <p:attrNameLst>
                                          <p:attrName>style.visibility</p:attrName>
                                        </p:attrNameLst>
                                      </p:cBhvr>
                                      <p:to>
                                        <p:strVal val="visible"/>
                                      </p:to>
                                    </p:set>
                                    <p:animEffect transition="in" filter="fade">
                                      <p:cBhvr>
                                        <p:cTn id="20"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29200" y="643466"/>
            <a:ext cx="6702552" cy="5772832"/>
          </a:xfrm>
        </p:spPr>
        <p:txBody>
          <a:bodyPr>
            <a:normAutofit/>
          </a:bodyPr>
          <a:lstStyle/>
          <a:p>
            <a:pPr marL="0" indent="0">
              <a:buNone/>
            </a:pPr>
            <a:endParaRPr lang="en-US" sz="2400" b="1" dirty="0"/>
          </a:p>
          <a:p>
            <a:pPr marL="0" indent="0">
              <a:buNone/>
            </a:pPr>
            <a:r>
              <a:rPr lang="en-US" sz="2400" b="1" dirty="0"/>
              <a:t>Sturt &amp; Rowe (2018)</a:t>
            </a:r>
          </a:p>
          <a:p>
            <a:pPr marL="0" indent="0">
              <a:buNone/>
            </a:pPr>
            <a:r>
              <a:rPr lang="en-US" sz="2000" b="1" dirty="0"/>
              <a:t>MH practitioners </a:t>
            </a:r>
          </a:p>
          <a:p>
            <a:pPr marL="0" indent="0">
              <a:buNone/>
            </a:pPr>
            <a:r>
              <a:rPr lang="en-US" sz="2000" b="1" dirty="0"/>
              <a:t>Work with schools to provide supervision</a:t>
            </a:r>
          </a:p>
          <a:p>
            <a:endParaRPr lang="en-US" sz="2400" dirty="0"/>
          </a:p>
          <a:p>
            <a:r>
              <a:rPr lang="en-US" sz="2200" dirty="0"/>
              <a:t>Not a culture of supervision in schools</a:t>
            </a:r>
          </a:p>
          <a:p>
            <a:pPr marL="457200" lvl="1" indent="0" algn="ctr">
              <a:buNone/>
            </a:pPr>
            <a:r>
              <a:rPr lang="en-GB" sz="2200" b="1" i="1" u="none" strike="noStrike" dirty="0">
                <a:solidFill>
                  <a:schemeClr val="accent1">
                    <a:lumMod val="50000"/>
                  </a:schemeClr>
                </a:solidFill>
                <a:effectLst/>
              </a:rPr>
              <a:t>"Despite being part of the statutory framework for Early Years since 2012, it has rarely been offered in schools</a:t>
            </a:r>
            <a:r>
              <a:rPr lang="en-GB" sz="2200" b="1" i="0" u="none" strike="noStrike" dirty="0">
                <a:solidFill>
                  <a:schemeClr val="accent1">
                    <a:lumMod val="50000"/>
                  </a:schemeClr>
                </a:solidFill>
                <a:effectLst/>
              </a:rPr>
              <a:t>.”</a:t>
            </a:r>
          </a:p>
          <a:p>
            <a:endParaRPr lang="en-GB" sz="2000" b="0" i="0" u="none" strike="noStrike" dirty="0">
              <a:solidFill>
                <a:srgbClr val="000000"/>
              </a:solidFill>
              <a:effectLst/>
            </a:endParaRPr>
          </a:p>
          <a:p>
            <a:pPr marL="342900" indent="-342900">
              <a:buFont typeface="Arial" panose="020B0604020202020204" pitchFamily="34" charset="0"/>
              <a:buChar char="•"/>
            </a:pPr>
            <a:r>
              <a:rPr lang="en-US" sz="2200" dirty="0"/>
              <a:t>Supervision distinct from appraisal.</a:t>
            </a:r>
            <a:endParaRPr lang="en-GB" sz="2200" dirty="0">
              <a:solidFill>
                <a:srgbClr val="000000"/>
              </a:solidFill>
            </a:endParaRPr>
          </a:p>
          <a:p>
            <a:pPr marL="342900" indent="-342900">
              <a:buFont typeface="Arial" panose="020B0604020202020204" pitchFamily="34" charset="0"/>
              <a:buChar char="•"/>
            </a:pPr>
            <a:r>
              <a:rPr lang="en-GB" sz="2200" dirty="0"/>
              <a:t>S</a:t>
            </a:r>
            <a:r>
              <a:rPr lang="en-GB" sz="2200" b="0" i="0" u="none" strike="noStrike" dirty="0">
                <a:solidFill>
                  <a:srgbClr val="000000"/>
                </a:solidFill>
                <a:effectLst/>
              </a:rPr>
              <a:t>upervision </a:t>
            </a:r>
            <a:r>
              <a:rPr lang="en-GB" sz="2200" dirty="0"/>
              <a:t>not</a:t>
            </a:r>
            <a:r>
              <a:rPr lang="en-GB" sz="2200" b="0" i="0" u="none" strike="noStrike" dirty="0">
                <a:solidFill>
                  <a:srgbClr val="000000"/>
                </a:solidFill>
                <a:effectLst/>
              </a:rPr>
              <a:t> </a:t>
            </a:r>
            <a:r>
              <a:rPr lang="en-GB" sz="2200" b="1" i="0" u="none" strike="noStrike" dirty="0">
                <a:solidFill>
                  <a:schemeClr val="accent1">
                    <a:lumMod val="50000"/>
                  </a:schemeClr>
                </a:solidFill>
                <a:effectLst/>
              </a:rPr>
              <a:t>“pure emotional support”</a:t>
            </a:r>
            <a:r>
              <a:rPr lang="en-GB" sz="2200" b="0" i="0" u="none" strike="noStrike" dirty="0">
                <a:solidFill>
                  <a:schemeClr val="tx1"/>
                </a:solidFill>
                <a:effectLst/>
              </a:rPr>
              <a:t>.</a:t>
            </a:r>
          </a:p>
          <a:p>
            <a:pPr marL="342900" indent="-342900">
              <a:buFont typeface="Arial" panose="020B0604020202020204" pitchFamily="34" charset="0"/>
              <a:buChar char="•"/>
            </a:pPr>
            <a:r>
              <a:rPr lang="en-GB" sz="2200" dirty="0"/>
              <a:t>F</a:t>
            </a:r>
            <a:r>
              <a:rPr lang="en-GB" sz="2200" b="0" i="0" u="none" strike="noStrike" dirty="0">
                <a:solidFill>
                  <a:srgbClr val="000000"/>
                </a:solidFill>
                <a:effectLst/>
              </a:rPr>
              <a:t>ocus is on </a:t>
            </a:r>
            <a:r>
              <a:rPr lang="en-GB" sz="2200" dirty="0">
                <a:solidFill>
                  <a:srgbClr val="000000"/>
                </a:solidFill>
              </a:rPr>
              <a:t>job </a:t>
            </a:r>
            <a:r>
              <a:rPr lang="en-GB" sz="2200" b="0" i="0" u="none" strike="noStrike" dirty="0">
                <a:solidFill>
                  <a:srgbClr val="000000"/>
                </a:solidFill>
                <a:effectLst/>
              </a:rPr>
              <a:t>effectiveness.</a:t>
            </a:r>
          </a:p>
        </p:txBody>
      </p:sp>
      <p:pic>
        <p:nvPicPr>
          <p:cNvPr id="11266" name="Picture 2" descr="Using Supervision in Schools: A Guide to Building Safe Cultures and  Providing Emotional Support in a Range of School Settings : Penny Sturt, Jo  Rowe: Amazon.co.uk: Books">
            <a:extLst>
              <a:ext uri="{FF2B5EF4-FFF2-40B4-BE49-F238E27FC236}">
                <a16:creationId xmlns:a16="http://schemas.microsoft.com/office/drawing/2014/main" id="{364844B0-8CE1-A914-6D00-F6D046074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06" y="1208701"/>
            <a:ext cx="3357174" cy="444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68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500"/>
                                        <p:tgtEl>
                                          <p:spTgt spid="8">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fade">
                                      <p:cBhvr>
                                        <p:cTn id="10" dur="500"/>
                                        <p:tgtEl>
                                          <p:spTgt spid="8">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animEffect transition="in" filter="fade">
                                      <p:cBhvr>
                                        <p:cTn id="15" dur="500"/>
                                        <p:tgtEl>
                                          <p:spTgt spid="8">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9" end="9"/>
                                            </p:txEl>
                                          </p:spTgt>
                                        </p:tgtEl>
                                        <p:attrNameLst>
                                          <p:attrName>style.visibility</p:attrName>
                                        </p:attrNameLst>
                                      </p:cBhvr>
                                      <p:to>
                                        <p:strVal val="visible"/>
                                      </p:to>
                                    </p:set>
                                    <p:animEffect transition="in" filter="fade">
                                      <p:cBhvr>
                                        <p:cTn id="18" dur="500"/>
                                        <p:tgtEl>
                                          <p:spTgt spid="8">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animEffect transition="in" filter="fade">
                                      <p:cBhvr>
                                        <p:cTn id="21"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29199" y="643468"/>
            <a:ext cx="6934971" cy="5828770"/>
          </a:xfrm>
        </p:spPr>
        <p:txBody>
          <a:bodyPr>
            <a:normAutofit/>
          </a:bodyPr>
          <a:lstStyle/>
          <a:p>
            <a:endParaRPr lang="en-GB" sz="2400" dirty="0">
              <a:solidFill>
                <a:srgbClr val="C00000"/>
              </a:solidFill>
            </a:endParaRPr>
          </a:p>
          <a:p>
            <a:endParaRPr lang="en-GB" sz="2400" dirty="0">
              <a:solidFill>
                <a:srgbClr val="C00000"/>
              </a:solidFill>
            </a:endParaRPr>
          </a:p>
          <a:p>
            <a:pPr marL="0" indent="0">
              <a:buNone/>
            </a:pPr>
            <a:r>
              <a:rPr lang="en-GB" sz="2400" b="1" dirty="0">
                <a:solidFill>
                  <a:schemeClr val="accent1">
                    <a:lumMod val="50000"/>
                  </a:schemeClr>
                </a:solidFill>
              </a:rPr>
              <a:t>Reid &amp; </a:t>
            </a:r>
            <a:r>
              <a:rPr lang="en-GB" sz="2400" b="1" dirty="0" err="1">
                <a:solidFill>
                  <a:schemeClr val="accent1">
                    <a:lumMod val="50000"/>
                  </a:schemeClr>
                </a:solidFill>
              </a:rPr>
              <a:t>Soan</a:t>
            </a:r>
            <a:r>
              <a:rPr lang="en-GB" sz="2400" b="1" dirty="0">
                <a:solidFill>
                  <a:schemeClr val="accent1">
                    <a:lumMod val="50000"/>
                  </a:schemeClr>
                </a:solidFill>
              </a:rPr>
              <a:t> (2018) </a:t>
            </a:r>
            <a:r>
              <a:rPr lang="en-GB" sz="2400" b="1" dirty="0"/>
              <a:t> </a:t>
            </a:r>
            <a:r>
              <a:rPr lang="en-GB" sz="2400" b="1" dirty="0">
                <a:solidFill>
                  <a:schemeClr val="accent3">
                    <a:lumMod val="50000"/>
                  </a:schemeClr>
                </a:solidFill>
              </a:rPr>
              <a:t>Bainbridge et al (2022)</a:t>
            </a:r>
            <a:r>
              <a:rPr lang="en-GB" sz="2400" b="1" dirty="0">
                <a:solidFill>
                  <a:schemeClr val="accent3">
                    <a:lumMod val="75000"/>
                  </a:schemeClr>
                </a:solidFill>
              </a:rPr>
              <a:t> </a:t>
            </a:r>
          </a:p>
          <a:p>
            <a:pPr marL="0" indent="0">
              <a:buNone/>
            </a:pPr>
            <a:r>
              <a:rPr lang="en-GB" sz="2400" b="1" dirty="0"/>
              <a:t>Case studies of school leader supervision</a:t>
            </a:r>
          </a:p>
          <a:p>
            <a:endParaRPr lang="en-GB" sz="2400" dirty="0"/>
          </a:p>
          <a:p>
            <a:pPr marL="342900" indent="-342900">
              <a:buFont typeface="Arial" panose="020B0604020202020204" pitchFamily="34" charset="0"/>
              <a:buChar char="•"/>
            </a:pPr>
            <a:r>
              <a:rPr lang="en-US" sz="2000" dirty="0">
                <a:solidFill>
                  <a:schemeClr val="accent3">
                    <a:lumMod val="50000"/>
                  </a:schemeClr>
                </a:solidFill>
              </a:rPr>
              <a:t>“Control” and “surveillance” a common concern.</a:t>
            </a:r>
          </a:p>
          <a:p>
            <a:pPr marL="342900" indent="-342900">
              <a:buFont typeface="Arial" panose="020B0604020202020204" pitchFamily="34" charset="0"/>
              <a:buChar char="•"/>
            </a:pPr>
            <a:r>
              <a:rPr lang="en-US" sz="2000" dirty="0">
                <a:solidFill>
                  <a:schemeClr val="accent3">
                    <a:lumMod val="50000"/>
                  </a:schemeClr>
                </a:solidFill>
              </a:rPr>
              <a:t>Solipsistic where a therapeutic approach dominant.</a:t>
            </a:r>
          </a:p>
          <a:p>
            <a:pPr marL="342900" indent="-342900">
              <a:buFont typeface="Arial" panose="020B0604020202020204" pitchFamily="34" charset="0"/>
              <a:buChar char="•"/>
            </a:pPr>
            <a:endParaRPr lang="en-US" sz="2000" dirty="0">
              <a:solidFill>
                <a:schemeClr val="accent2">
                  <a:lumMod val="75000"/>
                </a:schemeClr>
              </a:solidFill>
            </a:endParaRPr>
          </a:p>
          <a:p>
            <a:pPr marL="342900" indent="-342900">
              <a:buFont typeface="Arial" panose="020B0604020202020204" pitchFamily="34" charset="0"/>
              <a:buChar char="•"/>
            </a:pPr>
            <a:r>
              <a:rPr lang="en-GB" sz="2000" dirty="0">
                <a:solidFill>
                  <a:schemeClr val="accent1">
                    <a:lumMod val="50000"/>
                  </a:schemeClr>
                </a:solidFill>
              </a:rPr>
              <a:t>“Best professional practice, not personal therapy”.</a:t>
            </a:r>
          </a:p>
          <a:p>
            <a:pPr marL="342900" indent="-342900">
              <a:buFont typeface="Arial" panose="020B0604020202020204" pitchFamily="34" charset="0"/>
              <a:buChar char="•"/>
            </a:pPr>
            <a:r>
              <a:rPr lang="en-GB" sz="2000" dirty="0">
                <a:solidFill>
                  <a:schemeClr val="accent1">
                    <a:lumMod val="50000"/>
                  </a:schemeClr>
                </a:solidFill>
              </a:rPr>
              <a:t>Independent, confidential, constructive, safe place for managing complex work.</a:t>
            </a:r>
          </a:p>
          <a:p>
            <a:pPr lvl="1"/>
            <a:endParaRPr lang="en-GB" sz="2000" dirty="0"/>
          </a:p>
        </p:txBody>
      </p:sp>
      <p:pic>
        <p:nvPicPr>
          <p:cNvPr id="5" name="Picture 4" descr="A close-up of a document&#10;&#10;Description automatically generated">
            <a:extLst>
              <a:ext uri="{FF2B5EF4-FFF2-40B4-BE49-F238E27FC236}">
                <a16:creationId xmlns:a16="http://schemas.microsoft.com/office/drawing/2014/main" id="{DB9BD56B-7375-3850-FD34-A286F2985C8A}"/>
              </a:ext>
            </a:extLst>
          </p:cNvPr>
          <p:cNvPicPr>
            <a:picLocks noChangeAspect="1"/>
          </p:cNvPicPr>
          <p:nvPr/>
        </p:nvPicPr>
        <p:blipFill>
          <a:blip r:embed="rId3"/>
          <a:stretch>
            <a:fillRect/>
          </a:stretch>
        </p:blipFill>
        <p:spPr>
          <a:xfrm>
            <a:off x="484632" y="1315727"/>
            <a:ext cx="3355848" cy="1950966"/>
          </a:xfrm>
          <a:prstGeom prst="rect">
            <a:avLst/>
          </a:prstGeom>
        </p:spPr>
      </p:pic>
      <p:pic>
        <p:nvPicPr>
          <p:cNvPr id="7" name="Picture 6" descr="A screenshot of a web page&#10;&#10;Description automatically generated">
            <a:extLst>
              <a:ext uri="{FF2B5EF4-FFF2-40B4-BE49-F238E27FC236}">
                <a16:creationId xmlns:a16="http://schemas.microsoft.com/office/drawing/2014/main" id="{3955905E-20A4-F57A-2CF0-65FFBA5CC39A}"/>
              </a:ext>
            </a:extLst>
          </p:cNvPr>
          <p:cNvPicPr>
            <a:picLocks noChangeAspect="1"/>
          </p:cNvPicPr>
          <p:nvPr/>
        </p:nvPicPr>
        <p:blipFill>
          <a:blip r:embed="rId4"/>
          <a:stretch>
            <a:fillRect/>
          </a:stretch>
        </p:blipFill>
        <p:spPr>
          <a:xfrm>
            <a:off x="484632" y="3985380"/>
            <a:ext cx="3355848" cy="1708996"/>
          </a:xfrm>
          <a:prstGeom prst="rect">
            <a:avLst/>
          </a:prstGeom>
        </p:spPr>
      </p:pic>
    </p:spTree>
    <p:extLst>
      <p:ext uri="{BB962C8B-B14F-4D97-AF65-F5344CB8AC3E}">
        <p14:creationId xmlns:p14="http://schemas.microsoft.com/office/powerpoint/2010/main" val="74785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500"/>
                                        <p:tgtEl>
                                          <p:spTgt spid="8">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fade">
                                      <p:cBhvr>
                                        <p:cTn id="10" dur="500"/>
                                        <p:tgtEl>
                                          <p:spTgt spid="8">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animEffect transition="in" filter="fade">
                                      <p:cBhvr>
                                        <p:cTn id="15" dur="500"/>
                                        <p:tgtEl>
                                          <p:spTgt spid="8">
                                            <p:txEl>
                                              <p:pRg st="8" end="8"/>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9" end="9"/>
                                            </p:txEl>
                                          </p:spTgt>
                                        </p:tgtEl>
                                        <p:attrNameLst>
                                          <p:attrName>style.visibility</p:attrName>
                                        </p:attrNameLst>
                                      </p:cBhvr>
                                      <p:to>
                                        <p:strVal val="visible"/>
                                      </p:to>
                                    </p:set>
                                    <p:animEffect transition="in" filter="fade">
                                      <p:cBhvr>
                                        <p:cTn id="18"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29199" y="643468"/>
            <a:ext cx="6650648" cy="5571066"/>
          </a:xfrm>
        </p:spPr>
        <p:txBody>
          <a:bodyPr>
            <a:noAutofit/>
          </a:bodyPr>
          <a:lstStyle/>
          <a:p>
            <a:pPr marL="0" indent="0">
              <a:buNone/>
            </a:pPr>
            <a:endParaRPr lang="en-GB" sz="2400" dirty="0"/>
          </a:p>
          <a:p>
            <a:pPr marL="0" indent="0">
              <a:buNone/>
            </a:pPr>
            <a:endParaRPr lang="en-GB" sz="2400" b="1" dirty="0"/>
          </a:p>
          <a:p>
            <a:pPr marL="0" indent="0">
              <a:buNone/>
            </a:pPr>
            <a:r>
              <a:rPr lang="en-GB" sz="2400" b="1" dirty="0"/>
              <a:t>Hawkins &amp; McMahon (2020)</a:t>
            </a:r>
          </a:p>
          <a:p>
            <a:pPr marL="457200" lvl="1" indent="0">
              <a:buNone/>
            </a:pPr>
            <a:endParaRPr lang="en-GB" sz="2000" dirty="0"/>
          </a:p>
          <a:p>
            <a:pPr marL="0" indent="0" algn="ctr">
              <a:buNone/>
            </a:pPr>
            <a:r>
              <a:rPr lang="en-GB" sz="2200" b="1" i="1" u="none" strike="noStrike" dirty="0">
                <a:solidFill>
                  <a:schemeClr val="accent1">
                    <a:lumMod val="50000"/>
                  </a:schemeClr>
                </a:solidFill>
                <a:effectLst/>
              </a:rPr>
              <a:t>"Supervision is a joint endeavour in which a practitioner, with the help of a supervisor, attends to their clients, themselves…and the wider systemic and ecological contexts</a:t>
            </a:r>
            <a:r>
              <a:rPr lang="en-GB" sz="2200" b="1" i="1" dirty="0">
                <a:solidFill>
                  <a:schemeClr val="accent1">
                    <a:lumMod val="50000"/>
                  </a:schemeClr>
                </a:solidFill>
              </a:rPr>
              <a:t>.”</a:t>
            </a:r>
          </a:p>
          <a:p>
            <a:endParaRPr lang="en-GB" sz="2400" i="1" dirty="0">
              <a:solidFill>
                <a:srgbClr val="000000"/>
              </a:solidFill>
            </a:endParaRPr>
          </a:p>
          <a:p>
            <a:pPr marL="342900" indent="-342900">
              <a:buFont typeface="Arial" panose="020B0604020202020204" pitchFamily="34" charset="0"/>
              <a:buChar char="•"/>
            </a:pPr>
            <a:r>
              <a:rPr lang="en-GB" sz="2200" dirty="0">
                <a:solidFill>
                  <a:srgbClr val="000000"/>
                </a:solidFill>
              </a:rPr>
              <a:t>I</a:t>
            </a:r>
            <a:r>
              <a:rPr lang="en-GB" sz="2200" b="0" u="none" strike="noStrike" dirty="0">
                <a:solidFill>
                  <a:srgbClr val="000000"/>
                </a:solidFill>
                <a:effectLst/>
              </a:rPr>
              <a:t>mproves the quality of their work.</a:t>
            </a:r>
            <a:endParaRPr lang="en-GB" sz="2200" dirty="0">
              <a:solidFill>
                <a:srgbClr val="000000"/>
              </a:solidFill>
            </a:endParaRPr>
          </a:p>
          <a:p>
            <a:pPr marL="342900" indent="-342900">
              <a:buFont typeface="Arial" panose="020B0604020202020204" pitchFamily="34" charset="0"/>
              <a:buChar char="•"/>
            </a:pPr>
            <a:r>
              <a:rPr lang="en-GB" sz="2200" b="0" u="none" strike="noStrike" dirty="0">
                <a:solidFill>
                  <a:srgbClr val="000000"/>
                </a:solidFill>
                <a:effectLst/>
              </a:rPr>
              <a:t>Transforms their client relationships.</a:t>
            </a:r>
            <a:endParaRPr lang="en-GB" sz="2200" dirty="0">
              <a:solidFill>
                <a:srgbClr val="000000"/>
              </a:solidFill>
            </a:endParaRPr>
          </a:p>
          <a:p>
            <a:pPr marL="342900" indent="-342900">
              <a:buFont typeface="Arial" panose="020B0604020202020204" pitchFamily="34" charset="0"/>
              <a:buChar char="•"/>
            </a:pPr>
            <a:r>
              <a:rPr lang="en-GB" sz="2200" dirty="0">
                <a:solidFill>
                  <a:srgbClr val="000000"/>
                </a:solidFill>
              </a:rPr>
              <a:t>D</a:t>
            </a:r>
            <a:r>
              <a:rPr lang="en-GB" sz="2200" b="0" u="none" strike="noStrike" dirty="0">
                <a:solidFill>
                  <a:srgbClr val="000000"/>
                </a:solidFill>
                <a:effectLst/>
              </a:rPr>
              <a:t>evelops </a:t>
            </a:r>
            <a:r>
              <a:rPr lang="en-GB" sz="2200" dirty="0">
                <a:solidFill>
                  <a:srgbClr val="000000"/>
                </a:solidFill>
              </a:rPr>
              <a:t>practitioner</a:t>
            </a:r>
            <a:r>
              <a:rPr lang="en-GB" sz="2200" b="0" u="none" strike="noStrike" dirty="0">
                <a:solidFill>
                  <a:srgbClr val="000000"/>
                </a:solidFill>
                <a:effectLst/>
              </a:rPr>
              <a:t>, practice and profession.</a:t>
            </a:r>
            <a:endParaRPr lang="en-US" sz="2200" dirty="0"/>
          </a:p>
        </p:txBody>
      </p:sp>
      <p:pic>
        <p:nvPicPr>
          <p:cNvPr id="20482" name="Picture 2">
            <a:extLst>
              <a:ext uri="{FF2B5EF4-FFF2-40B4-BE49-F238E27FC236}">
                <a16:creationId xmlns:a16="http://schemas.microsoft.com/office/drawing/2014/main" id="{F7B35E2E-7CCE-E4B0-5F9F-CA31D10DF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53" y="1022170"/>
            <a:ext cx="3337471" cy="481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51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fade">
                                      <p:cBhvr>
                                        <p:cTn id="12" dur="500"/>
                                        <p:tgtEl>
                                          <p:spTgt spid="8">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Effect transition="in" filter="fade">
                                      <p:cBhvr>
                                        <p:cTn id="15" dur="500"/>
                                        <p:tgtEl>
                                          <p:spTgt spid="8">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8" end="8"/>
                                            </p:txEl>
                                          </p:spTgt>
                                        </p:tgtEl>
                                        <p:attrNameLst>
                                          <p:attrName>style.visibility</p:attrName>
                                        </p:attrNameLst>
                                      </p:cBhvr>
                                      <p:to>
                                        <p:strVal val="visible"/>
                                      </p:to>
                                    </p:set>
                                    <p:animEffect transition="in" filter="fade">
                                      <p:cBhvr>
                                        <p:cTn id="18"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56632" y="643466"/>
            <a:ext cx="6626574" cy="5928784"/>
          </a:xfrm>
        </p:spPr>
        <p:txBody>
          <a:bodyPr>
            <a:normAutofit/>
          </a:bodyPr>
          <a:lstStyle/>
          <a:p>
            <a:pPr algn="l"/>
            <a:endParaRPr lang="en-GB" sz="2400" b="0" u="none" strike="noStrike" dirty="0">
              <a:solidFill>
                <a:srgbClr val="000000"/>
              </a:solidFill>
              <a:effectLst/>
            </a:endParaRPr>
          </a:p>
          <a:p>
            <a:pPr marL="0" indent="0" algn="l">
              <a:buNone/>
            </a:pPr>
            <a:endParaRPr lang="en-GB" sz="2400" b="1" u="none" strike="noStrike" dirty="0">
              <a:solidFill>
                <a:srgbClr val="000000"/>
              </a:solidFill>
              <a:effectLst/>
            </a:endParaRPr>
          </a:p>
          <a:p>
            <a:pPr marL="0" indent="0" algn="l">
              <a:buNone/>
            </a:pPr>
            <a:r>
              <a:rPr lang="en-GB" sz="2400" b="1" u="none" strike="noStrike" dirty="0">
                <a:solidFill>
                  <a:srgbClr val="000000"/>
                </a:solidFill>
                <a:effectLst/>
              </a:rPr>
              <a:t>Milne (2007) based on Proctor &amp; </a:t>
            </a:r>
            <a:r>
              <a:rPr lang="en-GB" sz="2400" b="1" u="none" strike="noStrike" dirty="0" err="1">
                <a:solidFill>
                  <a:srgbClr val="000000"/>
                </a:solidFill>
                <a:effectLst/>
              </a:rPr>
              <a:t>Inskipp’s</a:t>
            </a:r>
            <a:r>
              <a:rPr lang="en-GB" sz="2400" b="1" u="none" strike="noStrike" dirty="0">
                <a:solidFill>
                  <a:srgbClr val="000000"/>
                </a:solidFill>
                <a:effectLst/>
              </a:rPr>
              <a:t> three functions of the supervisory alliance:</a:t>
            </a:r>
            <a:endParaRPr lang="en-GB" sz="2400" b="1" dirty="0">
              <a:solidFill>
                <a:srgbClr val="000000"/>
              </a:solidFill>
            </a:endParaRPr>
          </a:p>
          <a:p>
            <a:pPr lvl="1"/>
            <a:endParaRPr lang="en-GB" sz="2000" dirty="0">
              <a:solidFill>
                <a:srgbClr val="000000"/>
              </a:solidFill>
            </a:endParaRPr>
          </a:p>
          <a:p>
            <a:pPr marL="0" indent="0" algn="ctr">
              <a:buNone/>
            </a:pPr>
            <a:r>
              <a:rPr lang="en-GB" sz="2200" b="1" i="1" u="none" strike="noStrike" dirty="0">
                <a:solidFill>
                  <a:schemeClr val="accent1">
                    <a:lumMod val="50000"/>
                  </a:schemeClr>
                </a:solidFill>
                <a:effectLst/>
              </a:rPr>
              <a:t>"The formal provision…of a relationship-based education and training that is work-focussed, and which manages, supports, develops and evaluates the work of colleagues.”</a:t>
            </a:r>
          </a:p>
          <a:p>
            <a:pPr lvl="1"/>
            <a:endParaRPr lang="en-GB" sz="2000" b="0" i="1" u="none" strike="noStrike" dirty="0">
              <a:solidFill>
                <a:srgbClr val="000000"/>
              </a:solidFill>
              <a:effectLst/>
            </a:endParaRPr>
          </a:p>
          <a:p>
            <a:pPr marL="342900" indent="-342900" algn="l">
              <a:buFont typeface="Arial" panose="020B0604020202020204" pitchFamily="34" charset="0"/>
              <a:buChar char="•"/>
            </a:pPr>
            <a:r>
              <a:rPr lang="en-GB" sz="2200" b="0" u="none" strike="noStrike" dirty="0">
                <a:solidFill>
                  <a:srgbClr val="000000"/>
                </a:solidFill>
                <a:effectLst/>
              </a:rPr>
              <a:t>Normative (e.g. managing the work).</a:t>
            </a:r>
          </a:p>
          <a:p>
            <a:pPr marL="342900" indent="-342900" algn="l">
              <a:buFont typeface="Arial" panose="020B0604020202020204" pitchFamily="34" charset="0"/>
              <a:buChar char="•"/>
            </a:pPr>
            <a:r>
              <a:rPr lang="en-GB" sz="2200" dirty="0">
                <a:solidFill>
                  <a:srgbClr val="000000"/>
                </a:solidFill>
              </a:rPr>
              <a:t>R</a:t>
            </a:r>
            <a:r>
              <a:rPr lang="en-GB" sz="2200" b="0" u="none" strike="noStrike" dirty="0">
                <a:solidFill>
                  <a:srgbClr val="000000"/>
                </a:solidFill>
                <a:effectLst/>
              </a:rPr>
              <a:t>estorative (e.g. to aid coping and recovery).</a:t>
            </a:r>
          </a:p>
          <a:p>
            <a:pPr marL="342900" indent="-342900" algn="l">
              <a:buFont typeface="Arial" panose="020B0604020202020204" pitchFamily="34" charset="0"/>
              <a:buChar char="•"/>
            </a:pPr>
            <a:r>
              <a:rPr lang="en-GB" sz="2200" dirty="0">
                <a:solidFill>
                  <a:srgbClr val="000000"/>
                </a:solidFill>
              </a:rPr>
              <a:t>F</a:t>
            </a:r>
            <a:r>
              <a:rPr lang="en-GB" sz="2200" b="0" u="none" strike="noStrike" dirty="0">
                <a:solidFill>
                  <a:srgbClr val="000000"/>
                </a:solidFill>
                <a:effectLst/>
              </a:rPr>
              <a:t>ormative (e.g. competence</a:t>
            </a:r>
            <a:r>
              <a:rPr lang="en-GB" sz="2200" dirty="0">
                <a:solidFill>
                  <a:srgbClr val="000000"/>
                </a:solidFill>
              </a:rPr>
              <a:t> and</a:t>
            </a:r>
            <a:r>
              <a:rPr lang="en-GB" sz="2200" b="0" u="none" strike="noStrike" dirty="0">
                <a:solidFill>
                  <a:srgbClr val="000000"/>
                </a:solidFill>
                <a:effectLst/>
              </a:rPr>
              <a:t> capability).</a:t>
            </a:r>
          </a:p>
        </p:txBody>
      </p:sp>
      <p:pic>
        <p:nvPicPr>
          <p:cNvPr id="23554" name="Picture 2" descr="Community Support Services Training Session 3 - ppt download">
            <a:extLst>
              <a:ext uri="{FF2B5EF4-FFF2-40B4-BE49-F238E27FC236}">
                <a16:creationId xmlns:a16="http://schemas.microsoft.com/office/drawing/2014/main" id="{0FFF631F-1073-9578-66B2-71DF24151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79" t="19375" r="10331" b="11042"/>
          <a:stretch/>
        </p:blipFill>
        <p:spPr bwMode="auto">
          <a:xfrm>
            <a:off x="508794" y="1560131"/>
            <a:ext cx="4026806" cy="373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4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fade">
                                      <p:cBhvr>
                                        <p:cTn id="12" dur="500"/>
                                        <p:tgtEl>
                                          <p:spTgt spid="8">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Effect transition="in" filter="fade">
                                      <p:cBhvr>
                                        <p:cTn id="15" dur="500"/>
                                        <p:tgtEl>
                                          <p:spTgt spid="8">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8" end="8"/>
                                            </p:txEl>
                                          </p:spTgt>
                                        </p:tgtEl>
                                        <p:attrNameLst>
                                          <p:attrName>style.visibility</p:attrName>
                                        </p:attrNameLst>
                                      </p:cBhvr>
                                      <p:to>
                                        <p:strVal val="visible"/>
                                      </p:to>
                                    </p:set>
                                    <p:animEffect transition="in" filter="fade">
                                      <p:cBhvr>
                                        <p:cTn id="18"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29200" y="643466"/>
            <a:ext cx="6501384" cy="5772832"/>
          </a:xfrm>
        </p:spPr>
        <p:txBody>
          <a:bodyPr>
            <a:normAutofit/>
          </a:bodyPr>
          <a:lstStyle/>
          <a:p>
            <a:endParaRPr lang="en-US" sz="2400" dirty="0"/>
          </a:p>
          <a:p>
            <a:pPr marL="0" indent="0">
              <a:buNone/>
            </a:pPr>
            <a:r>
              <a:rPr lang="en-US" sz="2400" b="1" dirty="0"/>
              <a:t>Sturt &amp; Rowe (2018)</a:t>
            </a:r>
          </a:p>
          <a:p>
            <a:pPr marL="0" indent="0">
              <a:buNone/>
            </a:pPr>
            <a:endParaRPr lang="en-US" sz="2000" dirty="0"/>
          </a:p>
          <a:p>
            <a:pPr marL="0" indent="0" algn="ctr">
              <a:buNone/>
            </a:pPr>
            <a:r>
              <a:rPr lang="en-GB" sz="2200" b="1" i="1" u="none" strike="noStrike" dirty="0">
                <a:solidFill>
                  <a:schemeClr val="accent1">
                    <a:lumMod val="50000"/>
                  </a:schemeClr>
                </a:solidFill>
                <a:effectLst/>
              </a:rPr>
              <a:t>"Supervision is a process…to meet certain organisational, professional and personal objectives, which together promote the best outcomes for students”</a:t>
            </a:r>
            <a:r>
              <a:rPr lang="en-GB" sz="2200" b="1" i="1" dirty="0">
                <a:solidFill>
                  <a:schemeClr val="accent1">
                    <a:lumMod val="50000"/>
                  </a:schemeClr>
                </a:solidFill>
              </a:rPr>
              <a:t>.</a:t>
            </a:r>
          </a:p>
          <a:p>
            <a:pPr algn="ctr"/>
            <a:endParaRPr lang="en-GB" sz="2600" b="0" i="1" u="none" strike="noStrike" dirty="0">
              <a:solidFill>
                <a:schemeClr val="tx1"/>
              </a:solidFill>
              <a:effectLst/>
            </a:endParaRPr>
          </a:p>
          <a:p>
            <a:pPr marL="342900" indent="-342900">
              <a:buFont typeface="Arial" panose="020B0604020202020204" pitchFamily="34" charset="0"/>
              <a:buChar char="•"/>
            </a:pPr>
            <a:r>
              <a:rPr lang="en-GB" sz="2200" b="0" u="none" strike="noStrike" dirty="0">
                <a:solidFill>
                  <a:srgbClr val="000000"/>
                </a:solidFill>
                <a:effectLst/>
              </a:rPr>
              <a:t>Competent accountable performance.</a:t>
            </a:r>
            <a:endParaRPr lang="en-GB" sz="2200" dirty="0"/>
          </a:p>
          <a:p>
            <a:pPr marL="342900" indent="-342900">
              <a:buFont typeface="Arial" panose="020B0604020202020204" pitchFamily="34" charset="0"/>
              <a:buChar char="•"/>
            </a:pPr>
            <a:r>
              <a:rPr lang="en-GB" sz="2200" b="0" u="none" strike="noStrike" dirty="0">
                <a:solidFill>
                  <a:srgbClr val="000000"/>
                </a:solidFill>
                <a:effectLst/>
              </a:rPr>
              <a:t>Continuing professional development.</a:t>
            </a:r>
            <a:endParaRPr lang="en-GB" sz="2200" dirty="0"/>
          </a:p>
          <a:p>
            <a:pPr marL="342900" indent="-342900">
              <a:buFont typeface="Arial" panose="020B0604020202020204" pitchFamily="34" charset="0"/>
              <a:buChar char="•"/>
            </a:pPr>
            <a:r>
              <a:rPr lang="en-GB" sz="2200" b="0" u="none" strike="noStrike" dirty="0">
                <a:solidFill>
                  <a:srgbClr val="000000"/>
                </a:solidFill>
                <a:effectLst/>
              </a:rPr>
              <a:t>Personal support.</a:t>
            </a:r>
            <a:endParaRPr lang="en-GB" sz="2200" dirty="0"/>
          </a:p>
          <a:p>
            <a:pPr marL="342900" indent="-342900">
              <a:buFont typeface="Arial" panose="020B0604020202020204" pitchFamily="34" charset="0"/>
              <a:buChar char="•"/>
            </a:pPr>
            <a:r>
              <a:rPr lang="en-GB" sz="2200" b="0" u="none" strike="noStrike" dirty="0">
                <a:solidFill>
                  <a:srgbClr val="000000"/>
                </a:solidFill>
                <a:effectLst/>
              </a:rPr>
              <a:t>Engaging the staff member with the school.</a:t>
            </a:r>
            <a:endParaRPr lang="en-US" sz="2200" dirty="0"/>
          </a:p>
        </p:txBody>
      </p:sp>
      <p:pic>
        <p:nvPicPr>
          <p:cNvPr id="11266" name="Picture 2" descr="Using Supervision in Schools: A Guide to Building Safe Cultures and  Providing Emotional Support in a Range of School Settings : Penny Sturt, Jo  Rowe: Amazon.co.uk: Books">
            <a:extLst>
              <a:ext uri="{FF2B5EF4-FFF2-40B4-BE49-F238E27FC236}">
                <a16:creationId xmlns:a16="http://schemas.microsoft.com/office/drawing/2014/main" id="{364844B0-8CE1-A914-6D00-F6D046074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08" y="1210494"/>
            <a:ext cx="3395220" cy="443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39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fade">
                                      <p:cBhvr>
                                        <p:cTn id="15" dur="500"/>
                                        <p:tgtEl>
                                          <p:spTgt spid="8">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animEffect transition="in" filter="fade">
                                      <p:cBhvr>
                                        <p:cTn id="18" dur="500"/>
                                        <p:tgtEl>
                                          <p:spTgt spid="8">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65775" y="643467"/>
            <a:ext cx="6620929" cy="5571066"/>
          </a:xfrm>
        </p:spPr>
        <p:txBody>
          <a:bodyPr>
            <a:noAutofit/>
          </a:bodyPr>
          <a:lstStyle/>
          <a:p>
            <a:pPr marL="0" indent="0">
              <a:buNone/>
            </a:pPr>
            <a:endParaRPr lang="en-GB" sz="2400" b="1" dirty="0"/>
          </a:p>
          <a:p>
            <a:pPr marL="0" indent="0">
              <a:buNone/>
            </a:pPr>
            <a:r>
              <a:rPr lang="en-GB" sz="2400" b="1" dirty="0">
                <a:latin typeface="+mj-lt"/>
              </a:rPr>
              <a:t>Rachel Briggs – MH professional with 30 years’ experience as teacher/school leader</a:t>
            </a:r>
          </a:p>
          <a:p>
            <a:pPr lvl="1"/>
            <a:endParaRPr lang="en-GB" sz="1600" dirty="0">
              <a:latin typeface="+mj-lt"/>
            </a:endParaRPr>
          </a:p>
          <a:p>
            <a:pPr marL="0" indent="0" algn="ctr">
              <a:buNone/>
            </a:pPr>
            <a:r>
              <a:rPr lang="en-GB" sz="2200" b="1" i="1" dirty="0">
                <a:solidFill>
                  <a:schemeClr val="accent1">
                    <a:lumMod val="50000"/>
                  </a:schemeClr>
                </a:solidFill>
              </a:rPr>
              <a:t>“W</a:t>
            </a:r>
            <a:r>
              <a:rPr lang="en-GB" sz="2200" b="1" i="1" u="none" strike="noStrike" dirty="0">
                <a:solidFill>
                  <a:schemeClr val="accent1">
                    <a:lumMod val="50000"/>
                  </a:schemeClr>
                </a:solidFill>
                <a:effectLst/>
              </a:rPr>
              <a:t>here education practitioners are supported to reflect on their values, practice, relationships, the emotional demands of their work and the impact of these and the wider education system on their psychological wellbeing.” </a:t>
            </a:r>
          </a:p>
          <a:p>
            <a:pPr lvl="1"/>
            <a:endParaRPr lang="en-GB" sz="2000" i="1" dirty="0">
              <a:solidFill>
                <a:srgbClr val="222222"/>
              </a:solidFill>
            </a:endParaRPr>
          </a:p>
          <a:p>
            <a:pPr marL="342900" indent="-342900">
              <a:buFont typeface="Arial" panose="020B0604020202020204" pitchFamily="34" charset="0"/>
              <a:buChar char="•"/>
            </a:pPr>
            <a:r>
              <a:rPr lang="en-GB" sz="2200" dirty="0">
                <a:solidFill>
                  <a:srgbClr val="222222"/>
                </a:solidFill>
              </a:rPr>
              <a:t>B</a:t>
            </a:r>
            <a:r>
              <a:rPr lang="en-GB" sz="2200" b="0" u="none" strike="noStrike" dirty="0">
                <a:solidFill>
                  <a:srgbClr val="222222"/>
                </a:solidFill>
                <a:effectLst/>
              </a:rPr>
              <a:t>est practice.</a:t>
            </a:r>
          </a:p>
          <a:p>
            <a:pPr marL="342900" indent="-342900">
              <a:buFont typeface="Arial" panose="020B0604020202020204" pitchFamily="34" charset="0"/>
              <a:buChar char="•"/>
            </a:pPr>
            <a:r>
              <a:rPr lang="en-GB" sz="2200" b="0" u="none" strike="noStrike" dirty="0">
                <a:solidFill>
                  <a:srgbClr val="222222"/>
                </a:solidFill>
                <a:effectLst/>
              </a:rPr>
              <a:t>Effective relationships.</a:t>
            </a:r>
            <a:endParaRPr lang="en-GB" sz="2200" dirty="0">
              <a:solidFill>
                <a:srgbClr val="222222"/>
              </a:solidFill>
            </a:endParaRPr>
          </a:p>
          <a:p>
            <a:pPr marL="342900" indent="-342900">
              <a:buFont typeface="Arial" panose="020B0604020202020204" pitchFamily="34" charset="0"/>
              <a:buChar char="•"/>
            </a:pPr>
            <a:r>
              <a:rPr lang="en-GB" sz="2200" b="0" u="none" strike="noStrike" dirty="0">
                <a:solidFill>
                  <a:srgbClr val="222222"/>
                </a:solidFill>
                <a:effectLst/>
              </a:rPr>
              <a:t>Enhanced wellbeing.</a:t>
            </a:r>
            <a:endParaRPr lang="en-GB" sz="2200" dirty="0">
              <a:solidFill>
                <a:srgbClr val="222222"/>
              </a:solidFill>
            </a:endParaRPr>
          </a:p>
          <a:p>
            <a:pPr marL="342900" indent="-342900">
              <a:buFont typeface="Arial" panose="020B0604020202020204" pitchFamily="34" charset="0"/>
              <a:buChar char="•"/>
            </a:pPr>
            <a:r>
              <a:rPr lang="en-GB" sz="2200" b="0" u="none" strike="noStrike" dirty="0">
                <a:solidFill>
                  <a:srgbClr val="222222"/>
                </a:solidFill>
                <a:effectLst/>
              </a:rPr>
              <a:t>Professional and personal development.</a:t>
            </a:r>
            <a:endParaRPr lang="en-GB" sz="2200" dirty="0"/>
          </a:p>
        </p:txBody>
      </p:sp>
      <p:pic>
        <p:nvPicPr>
          <p:cNvPr id="5" name="Picture 4" descr="A screenshot of a social media profile&#10;&#10;Description automatically generated">
            <a:extLst>
              <a:ext uri="{FF2B5EF4-FFF2-40B4-BE49-F238E27FC236}">
                <a16:creationId xmlns:a16="http://schemas.microsoft.com/office/drawing/2014/main" id="{C393EAB1-95D5-F8C6-4A1A-4F1597D99DFC}"/>
              </a:ext>
            </a:extLst>
          </p:cNvPr>
          <p:cNvPicPr>
            <a:picLocks noChangeAspect="1"/>
          </p:cNvPicPr>
          <p:nvPr/>
        </p:nvPicPr>
        <p:blipFill>
          <a:blip r:embed="rId3"/>
          <a:stretch>
            <a:fillRect/>
          </a:stretch>
        </p:blipFill>
        <p:spPr>
          <a:xfrm>
            <a:off x="505295" y="1350597"/>
            <a:ext cx="3680589" cy="4156806"/>
          </a:xfrm>
          <a:prstGeom prst="rect">
            <a:avLst/>
          </a:prstGeom>
        </p:spPr>
      </p:pic>
    </p:spTree>
    <p:extLst>
      <p:ext uri="{BB962C8B-B14F-4D97-AF65-F5344CB8AC3E}">
        <p14:creationId xmlns:p14="http://schemas.microsoft.com/office/powerpoint/2010/main" val="118395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fade">
                                      <p:cBhvr>
                                        <p:cTn id="15" dur="500"/>
                                        <p:tgtEl>
                                          <p:spTgt spid="8">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animEffect transition="in" filter="fade">
                                      <p:cBhvr>
                                        <p:cTn id="18" dur="500"/>
                                        <p:tgtEl>
                                          <p:spTgt spid="8">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489BE-6A1D-C169-FCBE-569DC948402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3CEB01A-8F8D-74C4-3A8C-71AF6B940FE5}"/>
              </a:ext>
            </a:extLst>
          </p:cNvPr>
          <p:cNvSpPr>
            <a:spLocks noGrp="1"/>
          </p:cNvSpPr>
          <p:nvPr>
            <p:ph type="title"/>
          </p:nvPr>
        </p:nvSpPr>
        <p:spPr/>
        <p:txBody>
          <a:bodyPr>
            <a:normAutofit/>
          </a:bodyPr>
          <a:lstStyle/>
          <a:p>
            <a:r>
              <a:rPr lang="en-US" sz="4000" b="1" dirty="0"/>
              <a:t>More Conclusions</a:t>
            </a:r>
          </a:p>
        </p:txBody>
      </p:sp>
      <p:sp>
        <p:nvSpPr>
          <p:cNvPr id="7" name="Content Placeholder 6">
            <a:extLst>
              <a:ext uri="{FF2B5EF4-FFF2-40B4-BE49-F238E27FC236}">
                <a16:creationId xmlns:a16="http://schemas.microsoft.com/office/drawing/2014/main" id="{89C4B8F5-34C6-4783-D5F0-AB238C3410EF}"/>
              </a:ext>
            </a:extLst>
          </p:cNvPr>
          <p:cNvSpPr>
            <a:spLocks noGrp="1"/>
          </p:cNvSpPr>
          <p:nvPr>
            <p:ph idx="1"/>
          </p:nvPr>
        </p:nvSpPr>
        <p:spPr>
          <a:xfrm>
            <a:off x="856800" y="2026800"/>
            <a:ext cx="10664640" cy="3524400"/>
          </a:xfrm>
        </p:spPr>
        <p:txBody>
          <a:bodyPr>
            <a:normAutofit/>
          </a:bodyPr>
          <a:lstStyle/>
          <a:p>
            <a:pPr marL="514350" indent="-514350">
              <a:buFont typeface="+mj-lt"/>
              <a:buAutoNum type="arabicPeriod"/>
            </a:pPr>
            <a:endParaRPr lang="en-US" dirty="0"/>
          </a:p>
          <a:p>
            <a:pPr marL="514350" indent="-514350">
              <a:buFont typeface="+mj-lt"/>
              <a:buAutoNum type="arabicPeriod" startAt="5"/>
            </a:pPr>
            <a:r>
              <a:rPr lang="en-US" sz="2400" dirty="0"/>
              <a:t>Supervision is highly prevalent in the other helping professions.</a:t>
            </a:r>
          </a:p>
          <a:p>
            <a:pPr marL="514350" indent="-514350">
              <a:buFont typeface="+mj-lt"/>
              <a:buAutoNum type="arabicPeriod" startAt="5"/>
            </a:pPr>
            <a:r>
              <a:rPr lang="en-US" sz="2400" dirty="0"/>
              <a:t>In schools, supervision is often seen as appraisal or a form of therapy.</a:t>
            </a:r>
          </a:p>
          <a:p>
            <a:pPr marL="514350" indent="-514350">
              <a:buFont typeface="+mj-lt"/>
              <a:buAutoNum type="arabicPeriod" startAt="5"/>
            </a:pPr>
            <a:r>
              <a:rPr lang="en-US" sz="2400" dirty="0"/>
              <a:t>Clinical supervision in other professions is seen as being formative (development), normative (standards) and restorative (support).</a:t>
            </a:r>
          </a:p>
          <a:p>
            <a:pPr marL="514350" indent="-514350">
              <a:buFont typeface="+mj-lt"/>
              <a:buAutoNum type="arabicPeriod" startAt="5"/>
            </a:pPr>
            <a:r>
              <a:rPr lang="en-GB" sz="2400" dirty="0"/>
              <a:t>Research on school supervision, although limited and developing, shows positive impact on personal and professional effectiveness.</a:t>
            </a:r>
            <a:endParaRPr lang="en-US" sz="2400" dirty="0"/>
          </a:p>
          <a:p>
            <a:pPr marL="514350" indent="-514350">
              <a:buFont typeface="+mj-lt"/>
              <a:buAutoNum type="arabicPeriod" startAt="5"/>
            </a:pPr>
            <a:endParaRPr lang="en-US" dirty="0"/>
          </a:p>
        </p:txBody>
      </p:sp>
    </p:spTree>
    <p:extLst>
      <p:ext uri="{BB962C8B-B14F-4D97-AF65-F5344CB8AC3E}">
        <p14:creationId xmlns:p14="http://schemas.microsoft.com/office/powerpoint/2010/main" val="204539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347B7-3E25-576C-6F1E-06EA7C098092}"/>
              </a:ext>
            </a:extLst>
          </p:cNvPr>
          <p:cNvSpPr>
            <a:spLocks noGrp="1"/>
          </p:cNvSpPr>
          <p:nvPr>
            <p:ph type="title"/>
          </p:nvPr>
        </p:nvSpPr>
        <p:spPr>
          <a:xfrm>
            <a:off x="831850" y="1709738"/>
            <a:ext cx="11028456" cy="2852737"/>
          </a:xfrm>
        </p:spPr>
        <p:txBody>
          <a:bodyPr>
            <a:normAutofit/>
          </a:bodyPr>
          <a:lstStyle/>
          <a:p>
            <a:r>
              <a:rPr lang="en-US" sz="3600" b="1" dirty="0"/>
              <a:t>Part 3:  What can education learn from models of supervision in the other helping professions?</a:t>
            </a:r>
          </a:p>
        </p:txBody>
      </p:sp>
    </p:spTree>
    <p:extLst>
      <p:ext uri="{BB962C8B-B14F-4D97-AF65-F5344CB8AC3E}">
        <p14:creationId xmlns:p14="http://schemas.microsoft.com/office/powerpoint/2010/main" val="3100436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373C-5059-BB03-C20B-03D3A7024389}"/>
              </a:ext>
            </a:extLst>
          </p:cNvPr>
          <p:cNvSpPr>
            <a:spLocks noGrp="1"/>
          </p:cNvSpPr>
          <p:nvPr>
            <p:ph type="title"/>
          </p:nvPr>
        </p:nvSpPr>
        <p:spPr/>
        <p:txBody>
          <a:bodyPr>
            <a:normAutofit/>
          </a:bodyPr>
          <a:lstStyle/>
          <a:p>
            <a:r>
              <a:rPr lang="en-US" sz="4000" b="1" dirty="0"/>
              <a:t>Biography</a:t>
            </a:r>
          </a:p>
        </p:txBody>
      </p:sp>
      <p:sp>
        <p:nvSpPr>
          <p:cNvPr id="3" name="Content Placeholder 2">
            <a:extLst>
              <a:ext uri="{FF2B5EF4-FFF2-40B4-BE49-F238E27FC236}">
                <a16:creationId xmlns:a16="http://schemas.microsoft.com/office/drawing/2014/main" id="{35D2AEEE-3F10-B71B-31BA-4A22D896347F}"/>
              </a:ext>
            </a:extLst>
          </p:cNvPr>
          <p:cNvSpPr>
            <a:spLocks noGrp="1"/>
          </p:cNvSpPr>
          <p:nvPr>
            <p:ph idx="1"/>
          </p:nvPr>
        </p:nvSpPr>
        <p:spPr/>
        <p:txBody>
          <a:bodyPr>
            <a:normAutofit/>
          </a:bodyPr>
          <a:lstStyle/>
          <a:p>
            <a:endParaRPr lang="en-US" sz="2400" dirty="0"/>
          </a:p>
          <a:p>
            <a:r>
              <a:rPr lang="en-US" sz="2400" dirty="0"/>
              <a:t>2014 to 2023 - Headteacher in NW London.</a:t>
            </a:r>
          </a:p>
          <a:p>
            <a:r>
              <a:rPr lang="en-US" sz="2400" dirty="0"/>
              <a:t>Doctor of Management (2021).</a:t>
            </a:r>
          </a:p>
          <a:p>
            <a:r>
              <a:rPr lang="en-US" sz="2400" dirty="0"/>
              <a:t>Diploma in Groupwork Practice (2023).</a:t>
            </a:r>
          </a:p>
          <a:p>
            <a:r>
              <a:rPr lang="en-US" sz="2400" dirty="0"/>
              <a:t>October 2023, Founder of </a:t>
            </a:r>
            <a:r>
              <a:rPr lang="en-US" sz="2400" dirty="0">
                <a:hlinkClick r:id="rId2"/>
              </a:rPr>
              <a:t>www.Mind-Your-Head.net</a:t>
            </a:r>
            <a:r>
              <a:rPr lang="en-US" sz="2400" dirty="0"/>
              <a:t>.</a:t>
            </a:r>
          </a:p>
          <a:p>
            <a:r>
              <a:rPr lang="en-US" sz="2400" dirty="0"/>
              <a:t>December 2023, Senior Education Lead for SSAT.</a:t>
            </a:r>
          </a:p>
        </p:txBody>
      </p:sp>
    </p:spTree>
    <p:extLst>
      <p:ext uri="{BB962C8B-B14F-4D97-AF65-F5344CB8AC3E}">
        <p14:creationId xmlns:p14="http://schemas.microsoft.com/office/powerpoint/2010/main" val="793061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6CBE-F8A9-6B13-853F-EB99CE14D042}"/>
              </a:ext>
            </a:extLst>
          </p:cNvPr>
          <p:cNvSpPr>
            <a:spLocks noGrp="1"/>
          </p:cNvSpPr>
          <p:nvPr>
            <p:ph type="title"/>
          </p:nvPr>
        </p:nvSpPr>
        <p:spPr/>
        <p:txBody>
          <a:bodyPr>
            <a:normAutofit/>
          </a:bodyPr>
          <a:lstStyle/>
          <a:p>
            <a:r>
              <a:rPr lang="en-US" sz="4000" b="1" dirty="0"/>
              <a:t>Potential Starting Points for Supervision</a:t>
            </a:r>
          </a:p>
        </p:txBody>
      </p:sp>
      <p:sp>
        <p:nvSpPr>
          <p:cNvPr id="3" name="Content Placeholder 2">
            <a:extLst>
              <a:ext uri="{FF2B5EF4-FFF2-40B4-BE49-F238E27FC236}">
                <a16:creationId xmlns:a16="http://schemas.microsoft.com/office/drawing/2014/main" id="{C7A56690-DA2E-EBEB-1627-5D4DFE9AA869}"/>
              </a:ext>
            </a:extLst>
          </p:cNvPr>
          <p:cNvSpPr>
            <a:spLocks noGrp="1"/>
          </p:cNvSpPr>
          <p:nvPr>
            <p:ph idx="1"/>
          </p:nvPr>
        </p:nvSpPr>
        <p:spPr>
          <a:xfrm>
            <a:off x="838200" y="1825625"/>
            <a:ext cx="10515600" cy="4667250"/>
          </a:xfrm>
        </p:spPr>
        <p:txBody>
          <a:bodyPr>
            <a:normAutofit/>
          </a:bodyPr>
          <a:lstStyle/>
          <a:p>
            <a:pPr marL="514350" indent="-514350">
              <a:buFont typeface="+mj-lt"/>
              <a:buAutoNum type="arabicPeriod"/>
            </a:pPr>
            <a:endParaRPr lang="en-US" sz="2400" dirty="0"/>
          </a:p>
          <a:p>
            <a:pPr marL="514350" indent="-514350">
              <a:buFont typeface="+mj-lt"/>
              <a:buAutoNum type="arabicPeriod"/>
            </a:pPr>
            <a:r>
              <a:rPr lang="en-US" sz="2400" b="1" dirty="0">
                <a:solidFill>
                  <a:schemeClr val="tx1"/>
                </a:solidFill>
              </a:rPr>
              <a:t>All-inclusive:  </a:t>
            </a:r>
            <a:r>
              <a:rPr lang="en-US" sz="2400" dirty="0"/>
              <a:t>Supervision provided to all school staff in addition to, or as a holistic replacement for, appraisal and line management.  </a:t>
            </a:r>
          </a:p>
          <a:p>
            <a:pPr marL="514350" indent="-514350">
              <a:buFont typeface="+mj-lt"/>
              <a:buAutoNum type="arabicPeriod"/>
            </a:pPr>
            <a:r>
              <a:rPr lang="en-US" sz="2400" b="1" dirty="0">
                <a:solidFill>
                  <a:schemeClr val="tx1"/>
                </a:solidFill>
              </a:rPr>
              <a:t>Bottom-up:  </a:t>
            </a:r>
            <a:r>
              <a:rPr lang="en-US" sz="2400" dirty="0"/>
              <a:t>Supervision woven into ECT and NPQ </a:t>
            </a:r>
            <a:r>
              <a:rPr lang="en-US" sz="2400" dirty="0" err="1"/>
              <a:t>programmes</a:t>
            </a:r>
            <a:r>
              <a:rPr lang="en-US" sz="2400" dirty="0"/>
              <a:t> for trainees to teaching and those taking on leadership roles.  </a:t>
            </a:r>
          </a:p>
          <a:p>
            <a:pPr marL="514350" indent="-514350">
              <a:buFont typeface="+mj-lt"/>
              <a:buAutoNum type="arabicPeriod"/>
            </a:pPr>
            <a:r>
              <a:rPr lang="en-US" sz="2400" b="1" dirty="0">
                <a:solidFill>
                  <a:schemeClr val="tx1"/>
                </a:solidFill>
              </a:rPr>
              <a:t>Top-down:  </a:t>
            </a:r>
            <a:r>
              <a:rPr lang="en-US" sz="2400" dirty="0"/>
              <a:t>Supervision provided for headteachers, school leaders and key professionals such as safeguarding leads.</a:t>
            </a:r>
            <a:endParaRPr lang="en-US" dirty="0"/>
          </a:p>
          <a:p>
            <a:pPr marL="514350" indent="-514350">
              <a:buFont typeface="+mj-lt"/>
              <a:buAutoNum type="arabicPeriod"/>
            </a:pPr>
            <a:endParaRPr lang="en-US" sz="2400" dirty="0"/>
          </a:p>
          <a:p>
            <a:pPr marL="0" indent="0" algn="ctr">
              <a:buNone/>
            </a:pPr>
            <a:r>
              <a:rPr lang="en-US" sz="2400" b="1" dirty="0">
                <a:solidFill>
                  <a:schemeClr val="accent1">
                    <a:lumMod val="50000"/>
                  </a:schemeClr>
                </a:solidFill>
              </a:rPr>
              <a:t>Which starting point would you choose for supervision in education?</a:t>
            </a:r>
          </a:p>
          <a:p>
            <a:pPr marL="0" indent="0" algn="ctr">
              <a:buNone/>
            </a:pPr>
            <a:r>
              <a:rPr lang="en-US" sz="2400" b="1" dirty="0">
                <a:solidFill>
                  <a:schemeClr val="accent1">
                    <a:lumMod val="50000"/>
                  </a:schemeClr>
                </a:solidFill>
              </a:rPr>
              <a:t>Which starting point would best fit the education system we have?</a:t>
            </a:r>
          </a:p>
        </p:txBody>
      </p:sp>
    </p:spTree>
    <p:extLst>
      <p:ext uri="{BB962C8B-B14F-4D97-AF65-F5344CB8AC3E}">
        <p14:creationId xmlns:p14="http://schemas.microsoft.com/office/powerpoint/2010/main" val="405560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0131-0ADF-9D29-4E9D-FC754D204176}"/>
              </a:ext>
            </a:extLst>
          </p:cNvPr>
          <p:cNvSpPr>
            <a:spLocks noGrp="1"/>
          </p:cNvSpPr>
          <p:nvPr>
            <p:ph type="title"/>
          </p:nvPr>
        </p:nvSpPr>
        <p:spPr>
          <a:xfrm>
            <a:off x="838200" y="365125"/>
            <a:ext cx="11058144" cy="1325563"/>
          </a:xfrm>
        </p:spPr>
        <p:txBody>
          <a:bodyPr>
            <a:normAutofit/>
          </a:bodyPr>
          <a:lstStyle/>
          <a:p>
            <a:r>
              <a:rPr lang="en-GB" sz="3600" b="1" dirty="0"/>
              <a:t>Designated Safeguarding Lead – Leon Mackenzie</a:t>
            </a:r>
          </a:p>
        </p:txBody>
      </p:sp>
      <p:sp>
        <p:nvSpPr>
          <p:cNvPr id="3" name="Content Placeholder 2">
            <a:extLst>
              <a:ext uri="{FF2B5EF4-FFF2-40B4-BE49-F238E27FC236}">
                <a16:creationId xmlns:a16="http://schemas.microsoft.com/office/drawing/2014/main" id="{FFA73E5D-5446-E82F-330C-7EAB9B2C22CE}"/>
              </a:ext>
            </a:extLst>
          </p:cNvPr>
          <p:cNvSpPr>
            <a:spLocks noGrp="1"/>
          </p:cNvSpPr>
          <p:nvPr>
            <p:ph idx="1"/>
          </p:nvPr>
        </p:nvSpPr>
        <p:spPr>
          <a:xfrm>
            <a:off x="2039268" y="2035943"/>
            <a:ext cx="8113464" cy="3669913"/>
          </a:xfrm>
        </p:spPr>
        <p:txBody>
          <a:bodyPr>
            <a:normAutofit/>
          </a:bodyPr>
          <a:lstStyle/>
          <a:p>
            <a:pPr marL="457200" indent="-457200">
              <a:buFont typeface="Arial" panose="020B0604020202020204" pitchFamily="34" charset="0"/>
              <a:buChar char="•"/>
            </a:pPr>
            <a:r>
              <a:rPr lang="en-GB" sz="2400" dirty="0"/>
              <a:t>Deputy Headteacher with broad pastoral remit.</a:t>
            </a:r>
          </a:p>
          <a:p>
            <a:pPr marL="457200" indent="-457200">
              <a:buFont typeface="Arial" panose="020B0604020202020204" pitchFamily="34" charset="0"/>
              <a:buChar char="•"/>
            </a:pPr>
            <a:r>
              <a:rPr lang="en-GB" sz="2400" dirty="0"/>
              <a:t>Experience and expertise in the pastoral domain.</a:t>
            </a:r>
          </a:p>
          <a:p>
            <a:pPr marL="457200" indent="-457200">
              <a:buFont typeface="Arial" panose="020B0604020202020204" pitchFamily="34" charset="0"/>
              <a:buChar char="•"/>
            </a:pPr>
            <a:r>
              <a:rPr lang="en-GB" sz="2400" dirty="0"/>
              <a:t>Overwhelmed by the current situation regarding:</a:t>
            </a:r>
          </a:p>
          <a:p>
            <a:pPr marL="1143000" lvl="1" indent="-457200"/>
            <a:r>
              <a:rPr lang="en-GB" sz="2000" b="1" dirty="0">
                <a:solidFill>
                  <a:schemeClr val="accent1">
                    <a:lumMod val="50000"/>
                  </a:schemeClr>
                </a:solidFill>
              </a:rPr>
              <a:t>Volume of challenges and reduced staff capacity.</a:t>
            </a:r>
          </a:p>
          <a:p>
            <a:pPr marL="1143000" lvl="1" indent="-457200"/>
            <a:r>
              <a:rPr lang="en-GB" sz="2000" b="1" dirty="0">
                <a:solidFill>
                  <a:schemeClr val="accent1">
                    <a:lumMod val="50000"/>
                  </a:schemeClr>
                </a:solidFill>
              </a:rPr>
              <a:t>Severity of cases, especially around child protection.</a:t>
            </a:r>
          </a:p>
          <a:p>
            <a:pPr marL="1143000" lvl="1" indent="-457200"/>
            <a:r>
              <a:rPr lang="en-GB" sz="2000" b="1" dirty="0">
                <a:solidFill>
                  <a:schemeClr val="accent1">
                    <a:lumMod val="50000"/>
                  </a:schemeClr>
                </a:solidFill>
              </a:rPr>
              <a:t>Decline of capacity for other services around the child.</a:t>
            </a:r>
          </a:p>
          <a:p>
            <a:pPr marL="1143000" lvl="1" indent="-457200"/>
            <a:r>
              <a:rPr lang="en-GB" sz="2000" b="1" dirty="0">
                <a:solidFill>
                  <a:schemeClr val="accent1">
                    <a:lumMod val="50000"/>
                  </a:schemeClr>
                </a:solidFill>
              </a:rPr>
              <a:t>Emphasis on safeguarding for school accountability.</a:t>
            </a:r>
          </a:p>
          <a:p>
            <a:pPr marL="457200" indent="-457200">
              <a:buFont typeface="Arial" panose="020B0604020202020204" pitchFamily="34" charset="0"/>
              <a:buChar char="•"/>
            </a:pPr>
            <a:r>
              <a:rPr lang="en-GB" sz="2400" dirty="0"/>
              <a:t>Worried about secondary and vicarious trauma.</a:t>
            </a:r>
          </a:p>
          <a:p>
            <a:pPr marL="457200" indent="-457200">
              <a:buFont typeface="Arial" panose="020B0604020202020204" pitchFamily="34" charset="0"/>
              <a:buChar char="•"/>
            </a:pPr>
            <a:r>
              <a:rPr lang="en-GB" sz="2400" dirty="0"/>
              <a:t>Concerned about quality of work and relationships.</a:t>
            </a:r>
          </a:p>
        </p:txBody>
      </p:sp>
    </p:spTree>
    <p:extLst>
      <p:ext uri="{BB962C8B-B14F-4D97-AF65-F5344CB8AC3E}">
        <p14:creationId xmlns:p14="http://schemas.microsoft.com/office/powerpoint/2010/main" val="126336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odel&#10;&#10;Description automatically generated">
            <a:extLst>
              <a:ext uri="{FF2B5EF4-FFF2-40B4-BE49-F238E27FC236}">
                <a16:creationId xmlns:a16="http://schemas.microsoft.com/office/drawing/2014/main" id="{00BC7E4F-F8C8-6866-8072-0E2F8CA1F2DC}"/>
              </a:ext>
            </a:extLst>
          </p:cNvPr>
          <p:cNvPicPr>
            <a:picLocks noChangeAspect="1"/>
          </p:cNvPicPr>
          <p:nvPr/>
        </p:nvPicPr>
        <p:blipFill rotWithShape="1">
          <a:blip r:embed="rId3"/>
          <a:srcRect l="3885" r="1814"/>
          <a:stretch/>
        </p:blipFill>
        <p:spPr>
          <a:xfrm>
            <a:off x="4755937" y="942975"/>
            <a:ext cx="6754535" cy="4972050"/>
          </a:xfrm>
          <a:prstGeom prst="rect">
            <a:avLst/>
          </a:prstGeom>
        </p:spPr>
      </p:pic>
      <p:sp>
        <p:nvSpPr>
          <p:cNvPr id="2" name="Rectangle: Rounded Corners 1">
            <a:extLst>
              <a:ext uri="{FF2B5EF4-FFF2-40B4-BE49-F238E27FC236}">
                <a16:creationId xmlns:a16="http://schemas.microsoft.com/office/drawing/2014/main" id="{62D9BD7A-FFC9-E10D-B10C-53615224354E}"/>
              </a:ext>
            </a:extLst>
          </p:cNvPr>
          <p:cNvSpPr/>
          <p:nvPr/>
        </p:nvSpPr>
        <p:spPr>
          <a:xfrm>
            <a:off x="4849624" y="2217590"/>
            <a:ext cx="1898648" cy="507322"/>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0B39FDE6-09FE-F493-924F-54EB4ACAC9D5}"/>
              </a:ext>
            </a:extLst>
          </p:cNvPr>
          <p:cNvSpPr/>
          <p:nvPr/>
        </p:nvSpPr>
        <p:spPr>
          <a:xfrm>
            <a:off x="7157380" y="2798065"/>
            <a:ext cx="1822027" cy="63093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4861BE1D-EF20-B0B9-3C39-F4C52A74B5A0}"/>
              </a:ext>
            </a:extLst>
          </p:cNvPr>
          <p:cNvSpPr/>
          <p:nvPr/>
        </p:nvSpPr>
        <p:spPr>
          <a:xfrm>
            <a:off x="9426276" y="3295626"/>
            <a:ext cx="2102853" cy="560023"/>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5983717-9BC9-440D-9307-F7F9917DD2F4}"/>
              </a:ext>
            </a:extLst>
          </p:cNvPr>
          <p:cNvPicPr>
            <a:picLocks noChangeAspect="1"/>
          </p:cNvPicPr>
          <p:nvPr/>
        </p:nvPicPr>
        <p:blipFill>
          <a:blip r:embed="rId4"/>
          <a:stretch>
            <a:fillRect/>
          </a:stretch>
        </p:blipFill>
        <p:spPr>
          <a:xfrm>
            <a:off x="522313" y="942975"/>
            <a:ext cx="3898087" cy="4972050"/>
          </a:xfrm>
          <a:prstGeom prst="rect">
            <a:avLst/>
          </a:prstGeom>
        </p:spPr>
      </p:pic>
    </p:spTree>
    <p:extLst>
      <p:ext uri="{BB962C8B-B14F-4D97-AF65-F5344CB8AC3E}">
        <p14:creationId xmlns:p14="http://schemas.microsoft.com/office/powerpoint/2010/main" val="4072607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74920" y="643466"/>
            <a:ext cx="6428232" cy="5772832"/>
          </a:xfrm>
        </p:spPr>
        <p:txBody>
          <a:bodyPr>
            <a:normAutofit/>
          </a:bodyPr>
          <a:lstStyle/>
          <a:p>
            <a:pPr marL="0" indent="0">
              <a:buNone/>
            </a:pPr>
            <a:endParaRPr lang="en-GB" sz="2400" b="1" dirty="0"/>
          </a:p>
          <a:p>
            <a:pPr marL="0" indent="0">
              <a:buNone/>
            </a:pPr>
            <a:r>
              <a:rPr lang="en-GB" sz="2400" b="1" dirty="0"/>
              <a:t>Theory-Based Model</a:t>
            </a:r>
          </a:p>
          <a:p>
            <a:pPr marL="0" indent="0">
              <a:buNone/>
            </a:pPr>
            <a:r>
              <a:rPr lang="en-GB" sz="2400" b="1" dirty="0"/>
              <a:t>Humanist-Relationship</a:t>
            </a:r>
          </a:p>
          <a:p>
            <a:pPr algn="ctr"/>
            <a:endParaRPr lang="en-GB" sz="2200" dirty="0"/>
          </a:p>
          <a:p>
            <a:pPr marL="0" indent="0" algn="ctr">
              <a:buNone/>
            </a:pPr>
            <a:r>
              <a:rPr lang="en-GB" sz="2200" b="1" dirty="0"/>
              <a:t>Carl Rogers:  </a:t>
            </a:r>
            <a:r>
              <a:rPr lang="en-GB" sz="2200" b="1" i="0" u="none" strike="noStrike" dirty="0">
                <a:solidFill>
                  <a:schemeClr val="accent1">
                    <a:lumMod val="50000"/>
                  </a:schemeClr>
                </a:solidFill>
                <a:effectLst/>
              </a:rPr>
              <a:t>“</a:t>
            </a:r>
            <a:r>
              <a:rPr lang="en-GB" sz="2200" b="1" dirty="0">
                <a:solidFill>
                  <a:schemeClr val="accent1">
                    <a:lumMod val="50000"/>
                  </a:schemeClr>
                </a:solidFill>
              </a:rPr>
              <a:t>S</a:t>
            </a:r>
            <a:r>
              <a:rPr lang="en-GB" sz="2200" b="1" i="0" u="none" strike="noStrike" dirty="0">
                <a:solidFill>
                  <a:schemeClr val="accent1">
                    <a:lumMod val="50000"/>
                  </a:schemeClr>
                </a:solidFill>
                <a:effectLst/>
              </a:rPr>
              <a:t>upervision for me becomes a modified form of the therapeutic interview”.  </a:t>
            </a:r>
            <a:endParaRPr lang="en-GB" sz="22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Client-centred but also supervisee-centred.</a:t>
            </a:r>
          </a:p>
          <a:p>
            <a:pPr marL="342900" indent="-342900">
              <a:buFont typeface="Arial" panose="020B0604020202020204" pitchFamily="34" charset="0"/>
              <a:buChar char="•"/>
            </a:pPr>
            <a:r>
              <a:rPr lang="en-GB" sz="2000" dirty="0"/>
              <a:t>Expanding knowledge of theory and technique.</a:t>
            </a:r>
          </a:p>
          <a:p>
            <a:pPr marL="342900" indent="-342900">
              <a:buFont typeface="Arial" panose="020B0604020202020204" pitchFamily="34" charset="0"/>
              <a:buChar char="•"/>
            </a:pPr>
            <a:r>
              <a:rPr lang="en-GB" sz="2000" dirty="0"/>
              <a:t>Capacity of supervisees to explore sense of self.</a:t>
            </a:r>
          </a:p>
          <a:p>
            <a:pPr marL="342900" indent="-342900">
              <a:buFont typeface="Arial" panose="020B0604020202020204" pitchFamily="34" charset="0"/>
              <a:buChar char="•"/>
            </a:pPr>
            <a:endParaRPr lang="en-GB" sz="2000" dirty="0"/>
          </a:p>
          <a:p>
            <a:pPr marL="0" indent="0" algn="ctr">
              <a:buNone/>
            </a:pPr>
            <a:r>
              <a:rPr lang="en-GB" sz="2200" dirty="0"/>
              <a:t>Supervisors trust supervisee ability and motivation for growth (and expect this of the supervisee in their work with clients).</a:t>
            </a:r>
            <a:endParaRPr lang="en-GB" sz="2400" dirty="0"/>
          </a:p>
          <a:p>
            <a:endParaRPr lang="en-GB" sz="2400" dirty="0">
              <a:solidFill>
                <a:srgbClr val="000000"/>
              </a:solidFill>
            </a:endParaRPr>
          </a:p>
          <a:p>
            <a:endParaRPr lang="en-US" sz="2400" dirty="0"/>
          </a:p>
        </p:txBody>
      </p:sp>
      <p:pic>
        <p:nvPicPr>
          <p:cNvPr id="28674" name="Picture 2" descr="Module 4: Topic C">
            <a:extLst>
              <a:ext uri="{FF2B5EF4-FFF2-40B4-BE49-F238E27FC236}">
                <a16:creationId xmlns:a16="http://schemas.microsoft.com/office/drawing/2014/main" id="{2EE93EBC-3117-D983-8423-7FBB8EFAD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10" y="1264376"/>
            <a:ext cx="4698826" cy="453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6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fade">
                                      <p:cBhvr>
                                        <p:cTn id="12" dur="500"/>
                                        <p:tgtEl>
                                          <p:spTgt spid="8">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Effect transition="in" filter="fade">
                                      <p:cBhvr>
                                        <p:cTn id="15" dur="500"/>
                                        <p:tgtEl>
                                          <p:spTgt spid="8">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8" end="8"/>
                                            </p:txEl>
                                          </p:spTgt>
                                        </p:tgtEl>
                                        <p:attrNameLst>
                                          <p:attrName>style.visibility</p:attrName>
                                        </p:attrNameLst>
                                      </p:cBhvr>
                                      <p:to>
                                        <p:strVal val="visible"/>
                                      </p:to>
                                    </p:set>
                                    <p:animEffect transition="in" filter="fade">
                                      <p:cBhvr>
                                        <p:cTn id="18" dur="500"/>
                                        <p:tgtEl>
                                          <p:spTgt spid="8">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animEffect transition="in" filter="fade">
                                      <p:cBhvr>
                                        <p:cTn id="23"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93208" y="643468"/>
            <a:ext cx="6464808" cy="5571066"/>
          </a:xfrm>
        </p:spPr>
        <p:txBody>
          <a:bodyPr>
            <a:normAutofit/>
          </a:bodyPr>
          <a:lstStyle/>
          <a:p>
            <a:pPr marL="0" indent="0">
              <a:buNone/>
            </a:pPr>
            <a:r>
              <a:rPr lang="en-GB" sz="2400" b="1" dirty="0"/>
              <a:t>Developmental Model</a:t>
            </a:r>
          </a:p>
          <a:p>
            <a:pPr marL="0" indent="0">
              <a:buNone/>
            </a:pPr>
            <a:r>
              <a:rPr lang="en-GB" sz="2400" b="1" dirty="0"/>
              <a:t>Systemic Cognitive-Developmental</a:t>
            </a:r>
            <a:endParaRPr lang="en-GB" sz="2000" dirty="0"/>
          </a:p>
          <a:p>
            <a:endParaRPr lang="en-GB" sz="2400" dirty="0"/>
          </a:p>
          <a:p>
            <a:r>
              <a:rPr lang="en-GB" sz="2200" dirty="0"/>
              <a:t>Sandra </a:t>
            </a:r>
            <a:r>
              <a:rPr lang="en-GB" sz="2200" dirty="0" err="1"/>
              <a:t>Rigazio-DiGilio</a:t>
            </a:r>
            <a:r>
              <a:rPr lang="en-GB" sz="2200" dirty="0"/>
              <a:t>:  Piagetian – based on the cognitive orientations of supervisees.</a:t>
            </a:r>
          </a:p>
          <a:p>
            <a:pPr lvl="1"/>
            <a:r>
              <a:rPr lang="en-GB" sz="2000" dirty="0"/>
              <a:t>Sensorimotor – </a:t>
            </a:r>
            <a:r>
              <a:rPr lang="en-GB" sz="2000" dirty="0">
                <a:solidFill>
                  <a:schemeClr val="accent1">
                    <a:lumMod val="50000"/>
                  </a:schemeClr>
                </a:solidFill>
              </a:rPr>
              <a:t>Feeling-oriented.</a:t>
            </a:r>
          </a:p>
          <a:p>
            <a:pPr lvl="1"/>
            <a:r>
              <a:rPr lang="en-GB" sz="2000" dirty="0"/>
              <a:t>Concrete operations – </a:t>
            </a:r>
            <a:r>
              <a:rPr lang="en-GB" sz="2000" dirty="0">
                <a:solidFill>
                  <a:schemeClr val="accent1">
                    <a:lumMod val="50000"/>
                  </a:schemeClr>
                </a:solidFill>
              </a:rPr>
              <a:t>Fact-oriented.</a:t>
            </a:r>
          </a:p>
          <a:p>
            <a:pPr lvl="1"/>
            <a:r>
              <a:rPr lang="en-GB" sz="2000" dirty="0"/>
              <a:t>Formal operations – </a:t>
            </a:r>
            <a:r>
              <a:rPr lang="en-GB" sz="2000" dirty="0">
                <a:solidFill>
                  <a:schemeClr val="accent1">
                    <a:lumMod val="50000"/>
                  </a:schemeClr>
                </a:solidFill>
              </a:rPr>
              <a:t>Pattern-oriented.</a:t>
            </a:r>
          </a:p>
          <a:p>
            <a:pPr lvl="1"/>
            <a:r>
              <a:rPr lang="en-GB" sz="2000" dirty="0"/>
              <a:t>Dialectic/systemic – </a:t>
            </a:r>
            <a:r>
              <a:rPr lang="en-GB" sz="2000" dirty="0">
                <a:solidFill>
                  <a:schemeClr val="accent1">
                    <a:lumMod val="50000"/>
                  </a:schemeClr>
                </a:solidFill>
              </a:rPr>
              <a:t>Context-oriented.</a:t>
            </a:r>
            <a:endParaRPr lang="en-GB" sz="2000" dirty="0"/>
          </a:p>
          <a:p>
            <a:r>
              <a:rPr lang="en-GB" sz="2000" dirty="0"/>
              <a:t>Horizontal development within orientation.</a:t>
            </a:r>
          </a:p>
          <a:p>
            <a:r>
              <a:rPr lang="en-GB" sz="2000" dirty="0"/>
              <a:t>Vertical development within other orientations.</a:t>
            </a:r>
            <a:r>
              <a:rPr lang="en-GB" sz="2000" b="1" dirty="0">
                <a:solidFill>
                  <a:schemeClr val="accent1">
                    <a:lumMod val="50000"/>
                  </a:schemeClr>
                </a:solidFill>
              </a:rPr>
              <a:t> </a:t>
            </a:r>
          </a:p>
          <a:p>
            <a:pPr marL="0" indent="0" algn="ctr">
              <a:buNone/>
            </a:pPr>
            <a:endParaRPr lang="en-GB" sz="2000" b="1" dirty="0">
              <a:solidFill>
                <a:schemeClr val="accent1">
                  <a:lumMod val="50000"/>
                </a:schemeClr>
              </a:solidFill>
            </a:endParaRPr>
          </a:p>
          <a:p>
            <a:pPr marL="0" indent="0" algn="ctr">
              <a:buNone/>
            </a:pPr>
            <a:r>
              <a:rPr lang="en-GB" sz="2200" b="1" dirty="0">
                <a:solidFill>
                  <a:schemeClr val="accent1">
                    <a:lumMod val="50000"/>
                  </a:schemeClr>
                </a:solidFill>
              </a:rPr>
              <a:t>“Supervisee growth is an idiosyncratic journey toward cognitive complexity” </a:t>
            </a:r>
          </a:p>
          <a:p>
            <a:endParaRPr lang="en-GB" sz="2000" dirty="0"/>
          </a:p>
        </p:txBody>
      </p:sp>
      <p:pic>
        <p:nvPicPr>
          <p:cNvPr id="3" name="Picture 2" descr="A document with text on it&#10;&#10;Description automatically generated">
            <a:extLst>
              <a:ext uri="{FF2B5EF4-FFF2-40B4-BE49-F238E27FC236}">
                <a16:creationId xmlns:a16="http://schemas.microsoft.com/office/drawing/2014/main" id="{87DBDE9A-6698-B4B2-45BB-ADEFE46F5A11}"/>
              </a:ext>
            </a:extLst>
          </p:cNvPr>
          <p:cNvPicPr>
            <a:picLocks noChangeAspect="1"/>
          </p:cNvPicPr>
          <p:nvPr/>
        </p:nvPicPr>
        <p:blipFill>
          <a:blip r:embed="rId3"/>
          <a:stretch>
            <a:fillRect/>
          </a:stretch>
        </p:blipFill>
        <p:spPr>
          <a:xfrm>
            <a:off x="472693" y="1651006"/>
            <a:ext cx="3660395" cy="3555987"/>
          </a:xfrm>
          <a:prstGeom prst="rect">
            <a:avLst/>
          </a:prstGeom>
        </p:spPr>
      </p:pic>
    </p:spTree>
    <p:extLst>
      <p:ext uri="{BB962C8B-B14F-4D97-AF65-F5344CB8AC3E}">
        <p14:creationId xmlns:p14="http://schemas.microsoft.com/office/powerpoint/2010/main" val="9992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500"/>
                                        <p:tgtEl>
                                          <p:spTgt spid="8">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fade">
                                      <p:cBhvr>
                                        <p:cTn id="24" dur="500"/>
                                        <p:tgtEl>
                                          <p:spTgt spid="8">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animEffect transition="in" filter="fade">
                                      <p:cBhvr>
                                        <p:cTn id="29" dur="500"/>
                                        <p:tgtEl>
                                          <p:spTgt spid="8">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11" end="11"/>
                                            </p:txEl>
                                          </p:spTgt>
                                        </p:tgtEl>
                                        <p:attrNameLst>
                                          <p:attrName>style.visibility</p:attrName>
                                        </p:attrNameLst>
                                      </p:cBhvr>
                                      <p:to>
                                        <p:strVal val="visible"/>
                                      </p:to>
                                    </p:set>
                                    <p:animEffect transition="in" filter="fade">
                                      <p:cBhvr>
                                        <p:cTn id="34"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ED1C0A-B2B3-A43B-B45C-E2B568D93444}"/>
              </a:ext>
            </a:extLst>
          </p:cNvPr>
          <p:cNvPicPr>
            <a:picLocks noChangeAspect="1"/>
          </p:cNvPicPr>
          <p:nvPr/>
        </p:nvPicPr>
        <p:blipFill>
          <a:blip r:embed="rId2"/>
          <a:stretch>
            <a:fillRect/>
          </a:stretch>
        </p:blipFill>
        <p:spPr>
          <a:xfrm>
            <a:off x="537575" y="1025676"/>
            <a:ext cx="11116850" cy="4806647"/>
          </a:xfrm>
          <a:prstGeom prst="rect">
            <a:avLst/>
          </a:prstGeom>
        </p:spPr>
      </p:pic>
    </p:spTree>
    <p:extLst>
      <p:ext uri="{BB962C8B-B14F-4D97-AF65-F5344CB8AC3E}">
        <p14:creationId xmlns:p14="http://schemas.microsoft.com/office/powerpoint/2010/main" val="244828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FE39F-48A9-0B4C-0D15-374D4FBDCDC5}"/>
              </a:ext>
            </a:extLst>
          </p:cNvPr>
          <p:cNvPicPr>
            <a:picLocks noChangeAspect="1"/>
          </p:cNvPicPr>
          <p:nvPr/>
        </p:nvPicPr>
        <p:blipFill rotWithShape="1">
          <a:blip r:embed="rId3"/>
          <a:srcRect l="474" r="474"/>
          <a:stretch/>
        </p:blipFill>
        <p:spPr>
          <a:xfrm>
            <a:off x="1274746" y="204418"/>
            <a:ext cx="9642507" cy="2655721"/>
          </a:xfrm>
          <a:prstGeom prst="rect">
            <a:avLst/>
          </a:prstGeom>
        </p:spPr>
      </p:pic>
      <p:pic>
        <p:nvPicPr>
          <p:cNvPr id="5" name="Picture 4">
            <a:extLst>
              <a:ext uri="{FF2B5EF4-FFF2-40B4-BE49-F238E27FC236}">
                <a16:creationId xmlns:a16="http://schemas.microsoft.com/office/drawing/2014/main" id="{DAC88259-1E10-7A1F-10B4-2A5E773DD7E3}"/>
              </a:ext>
            </a:extLst>
          </p:cNvPr>
          <p:cNvPicPr>
            <a:picLocks noChangeAspect="1"/>
          </p:cNvPicPr>
          <p:nvPr/>
        </p:nvPicPr>
        <p:blipFill>
          <a:blip r:embed="rId4"/>
          <a:stretch>
            <a:fillRect/>
          </a:stretch>
        </p:blipFill>
        <p:spPr>
          <a:xfrm>
            <a:off x="1274747" y="2860139"/>
            <a:ext cx="9642506" cy="3290222"/>
          </a:xfrm>
          <a:prstGeom prst="rect">
            <a:avLst/>
          </a:prstGeom>
        </p:spPr>
      </p:pic>
      <p:sp>
        <p:nvSpPr>
          <p:cNvPr id="7" name="Rectangle: Rounded Corners 6">
            <a:extLst>
              <a:ext uri="{FF2B5EF4-FFF2-40B4-BE49-F238E27FC236}">
                <a16:creationId xmlns:a16="http://schemas.microsoft.com/office/drawing/2014/main" id="{93982C36-58B2-59BC-D7E4-79A48E3E0E33}"/>
              </a:ext>
            </a:extLst>
          </p:cNvPr>
          <p:cNvSpPr/>
          <p:nvPr/>
        </p:nvSpPr>
        <p:spPr>
          <a:xfrm>
            <a:off x="7039578" y="567396"/>
            <a:ext cx="1894110" cy="515038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9DFA5200-D5A5-A505-5D39-8E5E970F5BAE}"/>
              </a:ext>
            </a:extLst>
          </p:cNvPr>
          <p:cNvSpPr/>
          <p:nvPr/>
        </p:nvSpPr>
        <p:spPr>
          <a:xfrm>
            <a:off x="3236975" y="567396"/>
            <a:ext cx="7605207" cy="1045398"/>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101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5C2453-9CE1-0A5E-21A6-6F340F3937B1}"/>
              </a:ext>
            </a:extLst>
          </p:cNvPr>
          <p:cNvSpPr>
            <a:spLocks noGrp="1"/>
          </p:cNvSpPr>
          <p:nvPr>
            <p:ph sz="half" idx="1"/>
          </p:nvPr>
        </p:nvSpPr>
        <p:spPr>
          <a:xfrm>
            <a:off x="5074921" y="643467"/>
            <a:ext cx="6641095" cy="5900208"/>
          </a:xfrm>
        </p:spPr>
        <p:txBody>
          <a:bodyPr>
            <a:normAutofit lnSpcReduction="10000"/>
          </a:bodyPr>
          <a:lstStyle/>
          <a:p>
            <a:pPr marL="0" indent="0">
              <a:buNone/>
            </a:pPr>
            <a:r>
              <a:rPr lang="en-GB" sz="2400" b="1" dirty="0"/>
              <a:t>Process Model</a:t>
            </a:r>
          </a:p>
          <a:p>
            <a:pPr marL="0" indent="0">
              <a:buNone/>
            </a:pPr>
            <a:r>
              <a:rPr lang="en-GB" sz="2400" b="1" dirty="0"/>
              <a:t>Seven Eyed Supervision Model</a:t>
            </a:r>
          </a:p>
          <a:p>
            <a:endParaRPr lang="en-GB" sz="2400" dirty="0"/>
          </a:p>
          <a:p>
            <a:pPr marL="0" indent="0">
              <a:buNone/>
            </a:pPr>
            <a:r>
              <a:rPr lang="en-GB" sz="2200" dirty="0"/>
              <a:t>Hawkins &amp; Shohet: </a:t>
            </a:r>
            <a:r>
              <a:rPr lang="en-GB" sz="2200" b="1" dirty="0">
                <a:solidFill>
                  <a:schemeClr val="accent1">
                    <a:lumMod val="50000"/>
                  </a:schemeClr>
                </a:solidFill>
              </a:rPr>
              <a:t>“relational and systemic”</a:t>
            </a:r>
          </a:p>
          <a:p>
            <a:pPr marL="342900" indent="-342900">
              <a:buFont typeface="Arial" panose="020B0604020202020204" pitchFamily="34" charset="0"/>
              <a:buChar char="•"/>
            </a:pPr>
            <a:r>
              <a:rPr lang="en-GB" sz="2000" dirty="0">
                <a:solidFill>
                  <a:srgbClr val="000000"/>
                </a:solidFill>
              </a:rPr>
              <a:t>Client-Therapist (Supervisee) Matrix</a:t>
            </a:r>
          </a:p>
          <a:p>
            <a:pPr marL="342900" indent="-342900">
              <a:buFont typeface="Arial" panose="020B0604020202020204" pitchFamily="34" charset="0"/>
              <a:buChar char="•"/>
            </a:pPr>
            <a:r>
              <a:rPr lang="en-GB" sz="2000" dirty="0">
                <a:solidFill>
                  <a:srgbClr val="000000"/>
                </a:solidFill>
              </a:rPr>
              <a:t>Supervisee-Supervisor Matrix</a:t>
            </a:r>
          </a:p>
          <a:p>
            <a:pPr marL="342900" indent="-342900">
              <a:buFont typeface="Arial" panose="020B0604020202020204" pitchFamily="34" charset="0"/>
              <a:buChar char="•"/>
            </a:pPr>
            <a:r>
              <a:rPr lang="en-GB" sz="2000" dirty="0">
                <a:solidFill>
                  <a:srgbClr val="000000"/>
                </a:solidFill>
              </a:rPr>
              <a:t>These matrices embedded within wider contexts</a:t>
            </a:r>
          </a:p>
          <a:p>
            <a:pPr lvl="2"/>
            <a:endParaRPr lang="en-GB" sz="1600" dirty="0"/>
          </a:p>
          <a:p>
            <a:pPr marL="0" indent="0">
              <a:buNone/>
            </a:pPr>
            <a:r>
              <a:rPr lang="en-GB" sz="2200" dirty="0"/>
              <a:t>Seven modes of supervision</a:t>
            </a:r>
          </a:p>
          <a:p>
            <a:pPr marL="914400" lvl="1" indent="-457200">
              <a:buFont typeface="+mj-lt"/>
              <a:buAutoNum type="arabicPeriod"/>
            </a:pPr>
            <a:r>
              <a:rPr lang="en-GB" sz="2000" b="0" i="0" u="none" strike="noStrike" dirty="0">
                <a:solidFill>
                  <a:srgbClr val="000000"/>
                </a:solidFill>
                <a:effectLst/>
                <a:latin typeface="-webkit-standard"/>
              </a:rPr>
              <a:t>Focusing on the </a:t>
            </a:r>
            <a:r>
              <a:rPr lang="en-GB" sz="2000" b="1" i="0" u="none" strike="noStrike" dirty="0">
                <a:solidFill>
                  <a:schemeClr val="accent1">
                    <a:lumMod val="50000"/>
                  </a:schemeClr>
                </a:solidFill>
                <a:effectLst/>
                <a:latin typeface="-webkit-standard"/>
              </a:rPr>
              <a:t>clients</a:t>
            </a:r>
          </a:p>
          <a:p>
            <a:pPr marL="914400" lvl="1" indent="-457200">
              <a:buFont typeface="+mj-lt"/>
              <a:buAutoNum type="arabicPeriod"/>
            </a:pPr>
            <a:r>
              <a:rPr lang="en-GB" sz="2000" dirty="0">
                <a:solidFill>
                  <a:srgbClr val="000000"/>
                </a:solidFill>
                <a:latin typeface="-webkit-standard"/>
              </a:rPr>
              <a:t>Focusing on </a:t>
            </a:r>
            <a:r>
              <a:rPr lang="en-GB" sz="2000" b="1" dirty="0">
                <a:solidFill>
                  <a:schemeClr val="accent1">
                    <a:lumMod val="50000"/>
                  </a:schemeClr>
                </a:solidFill>
                <a:latin typeface="-webkit-standard"/>
              </a:rPr>
              <a:t>supervisee interventions</a:t>
            </a:r>
          </a:p>
          <a:p>
            <a:pPr marL="914400" lvl="1" indent="-457200">
              <a:buFont typeface="+mj-lt"/>
              <a:buAutoNum type="arabicPeriod"/>
            </a:pPr>
            <a:r>
              <a:rPr lang="en-GB" sz="2000" dirty="0">
                <a:solidFill>
                  <a:srgbClr val="000000"/>
                </a:solidFill>
                <a:latin typeface="-webkit-standard"/>
              </a:rPr>
              <a:t>Focusing on </a:t>
            </a:r>
            <a:r>
              <a:rPr lang="en-GB" sz="2000" b="1" dirty="0">
                <a:solidFill>
                  <a:schemeClr val="accent1">
                    <a:lumMod val="50000"/>
                  </a:schemeClr>
                </a:solidFill>
                <a:latin typeface="-webkit-standard"/>
              </a:rPr>
              <a:t>client-supervisee relationship</a:t>
            </a:r>
          </a:p>
          <a:p>
            <a:pPr marL="914400" lvl="1" indent="-457200">
              <a:buFont typeface="+mj-lt"/>
              <a:buAutoNum type="arabicPeriod"/>
            </a:pPr>
            <a:r>
              <a:rPr lang="en-GB" sz="2000" dirty="0">
                <a:solidFill>
                  <a:srgbClr val="000000"/>
                </a:solidFill>
                <a:latin typeface="-webkit-standard"/>
              </a:rPr>
              <a:t>Focusing on the </a:t>
            </a:r>
            <a:r>
              <a:rPr lang="en-GB" sz="2000" b="1" dirty="0">
                <a:solidFill>
                  <a:schemeClr val="accent1">
                    <a:lumMod val="50000"/>
                  </a:schemeClr>
                </a:solidFill>
                <a:latin typeface="-webkit-standard"/>
              </a:rPr>
              <a:t>supervisee</a:t>
            </a:r>
          </a:p>
          <a:p>
            <a:pPr marL="914400" lvl="1" indent="-457200">
              <a:buFont typeface="+mj-lt"/>
              <a:buAutoNum type="arabicPeriod"/>
            </a:pPr>
            <a:r>
              <a:rPr lang="en-GB" sz="2000" dirty="0">
                <a:solidFill>
                  <a:srgbClr val="000000"/>
                </a:solidFill>
                <a:latin typeface="-webkit-standard"/>
              </a:rPr>
              <a:t>Focusing on the </a:t>
            </a:r>
            <a:r>
              <a:rPr lang="en-GB" sz="2000" b="1" dirty="0">
                <a:solidFill>
                  <a:schemeClr val="accent1">
                    <a:lumMod val="50000"/>
                  </a:schemeClr>
                </a:solidFill>
                <a:latin typeface="-webkit-standard"/>
              </a:rPr>
              <a:t>supervisory relationship</a:t>
            </a:r>
          </a:p>
          <a:p>
            <a:pPr marL="914400" lvl="1" indent="-457200">
              <a:buFont typeface="+mj-lt"/>
              <a:buAutoNum type="arabicPeriod"/>
            </a:pPr>
            <a:r>
              <a:rPr lang="en-GB" sz="2000" b="1" dirty="0">
                <a:solidFill>
                  <a:schemeClr val="accent1">
                    <a:lumMod val="50000"/>
                  </a:schemeClr>
                </a:solidFill>
                <a:latin typeface="-webkit-standard"/>
              </a:rPr>
              <a:t>Supervisor</a:t>
            </a:r>
            <a:r>
              <a:rPr lang="en-GB" sz="2000" dirty="0">
                <a:solidFill>
                  <a:srgbClr val="000000"/>
                </a:solidFill>
                <a:latin typeface="-webkit-standard"/>
              </a:rPr>
              <a:t> focusing on their own </a:t>
            </a:r>
            <a:r>
              <a:rPr lang="en-GB" sz="2000" b="1" dirty="0">
                <a:solidFill>
                  <a:schemeClr val="accent1">
                    <a:lumMod val="50000"/>
                  </a:schemeClr>
                </a:solidFill>
                <a:latin typeface="-webkit-standard"/>
              </a:rPr>
              <a:t>experience</a:t>
            </a:r>
          </a:p>
          <a:p>
            <a:pPr marL="914400" lvl="1" indent="-457200">
              <a:buFont typeface="+mj-lt"/>
              <a:buAutoNum type="arabicPeriod"/>
            </a:pPr>
            <a:r>
              <a:rPr lang="en-GB" sz="2000" dirty="0">
                <a:solidFill>
                  <a:srgbClr val="000000"/>
                </a:solidFill>
                <a:latin typeface="-webkit-standard"/>
              </a:rPr>
              <a:t>Focusing on the </a:t>
            </a:r>
            <a:r>
              <a:rPr lang="en-GB" sz="2000" b="1" dirty="0">
                <a:solidFill>
                  <a:schemeClr val="accent1">
                    <a:lumMod val="50000"/>
                  </a:schemeClr>
                </a:solidFill>
                <a:latin typeface="-webkit-standard"/>
              </a:rPr>
              <a:t>wider contexts</a:t>
            </a:r>
            <a:endParaRPr lang="en-GB" sz="2800" b="1" dirty="0">
              <a:solidFill>
                <a:schemeClr val="accent1">
                  <a:lumMod val="50000"/>
                </a:schemeClr>
              </a:solidFill>
            </a:endParaRPr>
          </a:p>
        </p:txBody>
      </p:sp>
      <p:pic>
        <p:nvPicPr>
          <p:cNvPr id="45062" name="Picture 6">
            <a:extLst>
              <a:ext uri="{FF2B5EF4-FFF2-40B4-BE49-F238E27FC236}">
                <a16:creationId xmlns:a16="http://schemas.microsoft.com/office/drawing/2014/main" id="{6C4D999F-962D-F238-BD28-AE4C69D8BD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6" r="53946"/>
          <a:stretch/>
        </p:blipFill>
        <p:spPr bwMode="auto">
          <a:xfrm>
            <a:off x="475984" y="882341"/>
            <a:ext cx="4022863" cy="498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2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500"/>
                                        <p:tgtEl>
                                          <p:spTgt spid="8">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9" end="9"/>
                                            </p:txEl>
                                          </p:spTgt>
                                        </p:tgtEl>
                                        <p:attrNameLst>
                                          <p:attrName>style.visibility</p:attrName>
                                        </p:attrNameLst>
                                      </p:cBhvr>
                                      <p:to>
                                        <p:strVal val="visible"/>
                                      </p:to>
                                    </p:set>
                                    <p:animEffect transition="in" filter="fade">
                                      <p:cBhvr>
                                        <p:cTn id="24" dur="500"/>
                                        <p:tgtEl>
                                          <p:spTgt spid="8">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1" end="11"/>
                                            </p:txEl>
                                          </p:spTgt>
                                        </p:tgtEl>
                                        <p:attrNameLst>
                                          <p:attrName>style.visibility</p:attrName>
                                        </p:attrNameLst>
                                      </p:cBhvr>
                                      <p:to>
                                        <p:strVal val="visible"/>
                                      </p:to>
                                    </p:set>
                                    <p:animEffect transition="in" filter="fade">
                                      <p:cBhvr>
                                        <p:cTn id="30" dur="500"/>
                                        <p:tgtEl>
                                          <p:spTgt spid="8">
                                            <p:txEl>
                                              <p:pRg st="11" end="1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animEffect transition="in" filter="fade">
                                      <p:cBhvr>
                                        <p:cTn id="33" dur="500"/>
                                        <p:tgtEl>
                                          <p:spTgt spid="8">
                                            <p:txEl>
                                              <p:pRg st="12" end="1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13" end="13"/>
                                            </p:txEl>
                                          </p:spTgt>
                                        </p:tgtEl>
                                        <p:attrNameLst>
                                          <p:attrName>style.visibility</p:attrName>
                                        </p:attrNameLst>
                                      </p:cBhvr>
                                      <p:to>
                                        <p:strVal val="visible"/>
                                      </p:to>
                                    </p:set>
                                    <p:animEffect transition="in" filter="fade">
                                      <p:cBhvr>
                                        <p:cTn id="36" dur="500"/>
                                        <p:tgtEl>
                                          <p:spTgt spid="8">
                                            <p:txEl>
                                              <p:pRg st="13" end="1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xEl>
                                              <p:pRg st="14" end="14"/>
                                            </p:txEl>
                                          </p:spTgt>
                                        </p:tgtEl>
                                        <p:attrNameLst>
                                          <p:attrName>style.visibility</p:attrName>
                                        </p:attrNameLst>
                                      </p:cBhvr>
                                      <p:to>
                                        <p:strVal val="visible"/>
                                      </p:to>
                                    </p:set>
                                    <p:animEffect transition="in" filter="fade">
                                      <p:cBhvr>
                                        <p:cTn id="39" dur="500"/>
                                        <p:tgtEl>
                                          <p:spTgt spid="8">
                                            <p:txEl>
                                              <p:pRg st="14" end="1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xEl>
                                              <p:pRg st="15" end="15"/>
                                            </p:txEl>
                                          </p:spTgt>
                                        </p:tgtEl>
                                        <p:attrNameLst>
                                          <p:attrName>style.visibility</p:attrName>
                                        </p:attrNameLst>
                                      </p:cBhvr>
                                      <p:to>
                                        <p:strVal val="visible"/>
                                      </p:to>
                                    </p:set>
                                    <p:animEffect transition="in" filter="fade">
                                      <p:cBhvr>
                                        <p:cTn id="42" dur="5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DA41CC-53A8-6562-C1D8-4819BAFBB435}"/>
              </a:ext>
            </a:extLst>
          </p:cNvPr>
          <p:cNvSpPr>
            <a:spLocks noGrp="1"/>
          </p:cNvSpPr>
          <p:nvPr>
            <p:ph type="title"/>
          </p:nvPr>
        </p:nvSpPr>
        <p:spPr/>
        <p:txBody>
          <a:bodyPr>
            <a:normAutofit/>
          </a:bodyPr>
          <a:lstStyle/>
          <a:p>
            <a:r>
              <a:rPr lang="en-US" sz="4000" b="1" dirty="0"/>
              <a:t>Even More Conclusions</a:t>
            </a:r>
          </a:p>
        </p:txBody>
      </p:sp>
      <p:sp>
        <p:nvSpPr>
          <p:cNvPr id="7" name="Content Placeholder 6">
            <a:extLst>
              <a:ext uri="{FF2B5EF4-FFF2-40B4-BE49-F238E27FC236}">
                <a16:creationId xmlns:a16="http://schemas.microsoft.com/office/drawing/2014/main" id="{CCB595B0-ED30-4499-EA76-07B7F0861419}"/>
              </a:ext>
            </a:extLst>
          </p:cNvPr>
          <p:cNvSpPr>
            <a:spLocks noGrp="1"/>
          </p:cNvSpPr>
          <p:nvPr>
            <p:ph idx="1"/>
          </p:nvPr>
        </p:nvSpPr>
        <p:spPr>
          <a:xfrm>
            <a:off x="838200" y="1825625"/>
            <a:ext cx="10812694" cy="4351338"/>
          </a:xfrm>
        </p:spPr>
        <p:txBody>
          <a:bodyPr>
            <a:normAutofit/>
          </a:bodyPr>
          <a:lstStyle/>
          <a:p>
            <a:pPr marL="514350" indent="-514350">
              <a:buFont typeface="+mj-lt"/>
              <a:buAutoNum type="arabicPeriod" startAt="8"/>
            </a:pPr>
            <a:endParaRPr lang="en-US" dirty="0"/>
          </a:p>
          <a:p>
            <a:pPr marL="514350" indent="-514350">
              <a:buFont typeface="+mj-lt"/>
              <a:buAutoNum type="arabicPeriod" startAt="9"/>
            </a:pPr>
            <a:r>
              <a:rPr lang="en-US" sz="2400" dirty="0"/>
              <a:t>A top-down approach to introducing supervision in schools looks more promising at present than bottom-up or inclusive approaches.</a:t>
            </a:r>
          </a:p>
          <a:p>
            <a:pPr marL="514350" indent="-514350">
              <a:buFont typeface="+mj-lt"/>
              <a:buAutoNum type="arabicPeriod" startAt="9"/>
            </a:pPr>
            <a:r>
              <a:rPr lang="en-US" sz="2400" dirty="0"/>
              <a:t>Developing supervision processes in schools will be a complex task.</a:t>
            </a:r>
          </a:p>
          <a:p>
            <a:pPr marL="514350" indent="-514350">
              <a:buFont typeface="+mj-lt"/>
              <a:buAutoNum type="arabicPeriod" startAt="9"/>
            </a:pPr>
            <a:r>
              <a:rPr lang="en-US" sz="2400" dirty="0"/>
              <a:t>Models of supervision in other domains are diverse and helpful.</a:t>
            </a:r>
          </a:p>
          <a:p>
            <a:pPr marL="514350" indent="-514350">
              <a:buFont typeface="+mj-lt"/>
              <a:buAutoNum type="arabicPeriod" startAt="9"/>
            </a:pPr>
            <a:r>
              <a:rPr lang="en-US" sz="2400" dirty="0"/>
              <a:t>Schools should draw from existing models carefully, aligning insights from other helping professions with the context of education.</a:t>
            </a:r>
          </a:p>
          <a:p>
            <a:pPr marL="514350" indent="-514350">
              <a:buFont typeface="+mj-lt"/>
              <a:buAutoNum type="arabicPeriod" startAt="9"/>
            </a:pPr>
            <a:endParaRPr lang="en-US" dirty="0"/>
          </a:p>
          <a:p>
            <a:pPr marL="514350" indent="-514350">
              <a:buFont typeface="+mj-lt"/>
              <a:buAutoNum type="arabicPeriod" startAt="9"/>
            </a:pPr>
            <a:endParaRPr lang="en-US" dirty="0"/>
          </a:p>
        </p:txBody>
      </p:sp>
    </p:spTree>
    <p:extLst>
      <p:ext uri="{BB962C8B-B14F-4D97-AF65-F5344CB8AC3E}">
        <p14:creationId xmlns:p14="http://schemas.microsoft.com/office/powerpoint/2010/main" val="223787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CC4E-52CB-4B70-09EA-BBA25A948D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EB206-2F20-1830-08F4-FE1CE6A5D654}"/>
              </a:ext>
            </a:extLst>
          </p:cNvPr>
          <p:cNvSpPr>
            <a:spLocks noGrp="1"/>
          </p:cNvSpPr>
          <p:nvPr>
            <p:ph type="title"/>
          </p:nvPr>
        </p:nvSpPr>
        <p:spPr/>
        <p:txBody>
          <a:bodyPr>
            <a:normAutofit/>
          </a:bodyPr>
          <a:lstStyle/>
          <a:p>
            <a:r>
              <a:rPr lang="en-US" sz="4000" b="1" dirty="0"/>
              <a:t>Potential Starting Points for Supervision</a:t>
            </a:r>
          </a:p>
        </p:txBody>
      </p:sp>
      <p:sp>
        <p:nvSpPr>
          <p:cNvPr id="3" name="Content Placeholder 2">
            <a:extLst>
              <a:ext uri="{FF2B5EF4-FFF2-40B4-BE49-F238E27FC236}">
                <a16:creationId xmlns:a16="http://schemas.microsoft.com/office/drawing/2014/main" id="{2DCF9E11-D5F0-0217-D46A-CE7FC7B0161E}"/>
              </a:ext>
            </a:extLst>
          </p:cNvPr>
          <p:cNvSpPr>
            <a:spLocks noGrp="1"/>
          </p:cNvSpPr>
          <p:nvPr>
            <p:ph idx="1"/>
          </p:nvPr>
        </p:nvSpPr>
        <p:spPr>
          <a:xfrm>
            <a:off x="838200" y="1825625"/>
            <a:ext cx="10515600" cy="4667250"/>
          </a:xfrm>
        </p:spPr>
        <p:txBody>
          <a:bodyPr>
            <a:normAutofit/>
          </a:bodyPr>
          <a:lstStyle/>
          <a:p>
            <a:pPr marL="514350" indent="-514350">
              <a:buFont typeface="+mj-lt"/>
              <a:buAutoNum type="arabicPeriod"/>
            </a:pPr>
            <a:endParaRPr lang="en-US" sz="2400" dirty="0"/>
          </a:p>
          <a:p>
            <a:pPr marL="514350" indent="-514350">
              <a:buFont typeface="+mj-lt"/>
              <a:buAutoNum type="arabicPeriod"/>
            </a:pPr>
            <a:r>
              <a:rPr lang="en-US" sz="2400" b="1" dirty="0">
                <a:solidFill>
                  <a:schemeClr val="tx1"/>
                </a:solidFill>
              </a:rPr>
              <a:t>All-inclusive:  </a:t>
            </a:r>
            <a:r>
              <a:rPr lang="en-US" sz="2400" dirty="0"/>
              <a:t>Supervision provided to all school staff in addition to, or as a holistic replacement for, appraisal and line management.  </a:t>
            </a:r>
          </a:p>
          <a:p>
            <a:pPr marL="514350" indent="-514350">
              <a:buFont typeface="+mj-lt"/>
              <a:buAutoNum type="arabicPeriod"/>
            </a:pPr>
            <a:r>
              <a:rPr lang="en-US" sz="2400" b="1" dirty="0">
                <a:solidFill>
                  <a:schemeClr val="tx1"/>
                </a:solidFill>
              </a:rPr>
              <a:t>Bottom-up:  </a:t>
            </a:r>
            <a:r>
              <a:rPr lang="en-US" sz="2400" dirty="0"/>
              <a:t>Supervision woven into ECT for trainees to teaching and NPQ </a:t>
            </a:r>
            <a:r>
              <a:rPr lang="en-US" sz="2400" dirty="0" err="1"/>
              <a:t>programmes</a:t>
            </a:r>
            <a:r>
              <a:rPr lang="en-US" sz="2400" dirty="0"/>
              <a:t> for those taking on leadership roles.  </a:t>
            </a:r>
          </a:p>
          <a:p>
            <a:pPr marL="514350" indent="-514350">
              <a:buFont typeface="+mj-lt"/>
              <a:buAutoNum type="arabicPeriod"/>
            </a:pPr>
            <a:r>
              <a:rPr lang="en-US" sz="2400" b="1" dirty="0">
                <a:solidFill>
                  <a:schemeClr val="tx1"/>
                </a:solidFill>
              </a:rPr>
              <a:t>Top-down:  </a:t>
            </a:r>
            <a:r>
              <a:rPr lang="en-US" sz="2400" dirty="0"/>
              <a:t>Supervision provided for headteachers, school leaders and key professionals such as safeguarding leads.</a:t>
            </a:r>
            <a:endParaRPr lang="en-US" dirty="0"/>
          </a:p>
          <a:p>
            <a:endParaRPr lang="en-US" sz="2400" dirty="0"/>
          </a:p>
        </p:txBody>
      </p:sp>
    </p:spTree>
    <p:extLst>
      <p:ext uri="{BB962C8B-B14F-4D97-AF65-F5344CB8AC3E}">
        <p14:creationId xmlns:p14="http://schemas.microsoft.com/office/powerpoint/2010/main" val="2141158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347B7-3E25-576C-6F1E-06EA7C098092}"/>
              </a:ext>
            </a:extLst>
          </p:cNvPr>
          <p:cNvSpPr>
            <a:spLocks noGrp="1"/>
          </p:cNvSpPr>
          <p:nvPr>
            <p:ph type="title"/>
          </p:nvPr>
        </p:nvSpPr>
        <p:spPr>
          <a:xfrm>
            <a:off x="831850" y="1709738"/>
            <a:ext cx="11360150" cy="2852737"/>
          </a:xfrm>
        </p:spPr>
        <p:txBody>
          <a:bodyPr>
            <a:normAutofit/>
          </a:bodyPr>
          <a:lstStyle/>
          <a:p>
            <a:r>
              <a:rPr lang="en-US" sz="3600" b="1" dirty="0"/>
              <a:t>Part 1:  Do we need supervision in education?</a:t>
            </a:r>
          </a:p>
        </p:txBody>
      </p:sp>
    </p:spTree>
    <p:extLst>
      <p:ext uri="{BB962C8B-B14F-4D97-AF65-F5344CB8AC3E}">
        <p14:creationId xmlns:p14="http://schemas.microsoft.com/office/powerpoint/2010/main" val="2198095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ertfordshire Schools Affected by RAAC named - Latest News from Watford  Hertfordshire London UK | WatNews">
            <a:extLst>
              <a:ext uri="{FF2B5EF4-FFF2-40B4-BE49-F238E27FC236}">
                <a16:creationId xmlns:a16="http://schemas.microsoft.com/office/drawing/2014/main" id="{FEF49806-5EF3-24F5-2B53-CDE8B5454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444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975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883D-68A8-2CFB-4B89-CE2D7C0A686D}"/>
              </a:ext>
            </a:extLst>
          </p:cNvPr>
          <p:cNvSpPr>
            <a:spLocks noGrp="1"/>
          </p:cNvSpPr>
          <p:nvPr>
            <p:ph type="ctrTitle"/>
          </p:nvPr>
        </p:nvSpPr>
        <p:spPr>
          <a:xfrm>
            <a:off x="582704" y="1095468"/>
            <a:ext cx="11026589" cy="3395849"/>
          </a:xfrm>
        </p:spPr>
        <p:txBody>
          <a:bodyPr>
            <a:normAutofit/>
          </a:bodyPr>
          <a:lstStyle/>
          <a:p>
            <a:r>
              <a:rPr lang="en-GB" sz="3600" b="1" dirty="0"/>
              <a:t>Beyond Coaching and Counselling:  The Case for a Culture of Reflective Supervision in Schools</a:t>
            </a:r>
            <a:endParaRPr lang="en-US" sz="3600" b="1" dirty="0"/>
          </a:p>
        </p:txBody>
      </p:sp>
      <p:sp>
        <p:nvSpPr>
          <p:cNvPr id="3" name="Subtitle 2">
            <a:extLst>
              <a:ext uri="{FF2B5EF4-FFF2-40B4-BE49-F238E27FC236}">
                <a16:creationId xmlns:a16="http://schemas.microsoft.com/office/drawing/2014/main" id="{DF51A0BF-21FD-C0C2-BF08-310E5CA91D0C}"/>
              </a:ext>
            </a:extLst>
          </p:cNvPr>
          <p:cNvSpPr>
            <a:spLocks noGrp="1"/>
          </p:cNvSpPr>
          <p:nvPr>
            <p:ph type="subTitle" idx="1"/>
          </p:nvPr>
        </p:nvSpPr>
        <p:spPr>
          <a:xfrm>
            <a:off x="1524000" y="4892674"/>
            <a:ext cx="9144000" cy="365125"/>
          </a:xfrm>
        </p:spPr>
        <p:txBody>
          <a:bodyPr>
            <a:normAutofit fontScale="92500" lnSpcReduction="20000"/>
          </a:bodyPr>
          <a:lstStyle/>
          <a:p>
            <a:r>
              <a:rPr lang="en-US" dirty="0"/>
              <a:t>Dr. Keven Bartle       @kevbartle       </a:t>
            </a:r>
            <a:r>
              <a:rPr lang="en-US" dirty="0">
                <a:hlinkClick r:id="rId2"/>
              </a:rPr>
              <a:t>www.mind-your-head.net</a:t>
            </a:r>
            <a:r>
              <a:rPr lang="en-US" dirty="0"/>
              <a:t> </a:t>
            </a:r>
          </a:p>
        </p:txBody>
      </p:sp>
    </p:spTree>
    <p:extLst>
      <p:ext uri="{BB962C8B-B14F-4D97-AF65-F5344CB8AC3E}">
        <p14:creationId xmlns:p14="http://schemas.microsoft.com/office/powerpoint/2010/main" val="2191194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ertfordshire Schools Affected by RAAC named - Latest News from Watford  Hertfordshire London UK | WatNews">
            <a:extLst>
              <a:ext uri="{FF2B5EF4-FFF2-40B4-BE49-F238E27FC236}">
                <a16:creationId xmlns:a16="http://schemas.microsoft.com/office/drawing/2014/main" id="{FEF49806-5EF3-24F5-2B53-CDE8B5454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444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1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white paper with black text&#10;&#10;Description automatically generated">
            <a:extLst>
              <a:ext uri="{FF2B5EF4-FFF2-40B4-BE49-F238E27FC236}">
                <a16:creationId xmlns:a16="http://schemas.microsoft.com/office/drawing/2014/main" id="{08EAC860-2D0E-7B81-E1F2-326A712D0975}"/>
              </a:ext>
            </a:extLst>
          </p:cNvPr>
          <p:cNvPicPr>
            <a:picLocks noGrp="1" noChangeAspect="1"/>
          </p:cNvPicPr>
          <p:nvPr>
            <p:ph sz="half" idx="1"/>
          </p:nvPr>
        </p:nvPicPr>
        <p:blipFill>
          <a:blip r:embed="rId3"/>
          <a:stretch>
            <a:fillRect/>
          </a:stretch>
        </p:blipFill>
        <p:spPr>
          <a:xfrm>
            <a:off x="546340" y="800500"/>
            <a:ext cx="3740557" cy="5257000"/>
          </a:xfrm>
        </p:spPr>
      </p:pic>
      <p:sp>
        <p:nvSpPr>
          <p:cNvPr id="8" name="Content Placeholder 7">
            <a:extLst>
              <a:ext uri="{FF2B5EF4-FFF2-40B4-BE49-F238E27FC236}">
                <a16:creationId xmlns:a16="http://schemas.microsoft.com/office/drawing/2014/main" id="{675C2453-9CE1-0A5E-21A6-6F340F3937B1}"/>
              </a:ext>
            </a:extLst>
          </p:cNvPr>
          <p:cNvSpPr>
            <a:spLocks noGrp="1"/>
          </p:cNvSpPr>
          <p:nvPr>
            <p:ph sz="half" idx="2"/>
          </p:nvPr>
        </p:nvSpPr>
        <p:spPr>
          <a:xfrm>
            <a:off x="5200650" y="643467"/>
            <a:ext cx="6445010" cy="5971645"/>
          </a:xfrm>
        </p:spPr>
        <p:txBody>
          <a:bodyPr>
            <a:normAutofit/>
          </a:bodyPr>
          <a:lstStyle/>
          <a:p>
            <a:pPr marL="0" indent="0" defTabSz="786384">
              <a:spcBef>
                <a:spcPts val="860"/>
              </a:spcBef>
              <a:buNone/>
            </a:pPr>
            <a:endParaRPr lang="en-US" sz="2400" b="1" kern="1200" dirty="0"/>
          </a:p>
          <a:p>
            <a:pPr marL="0" indent="0" defTabSz="786384">
              <a:spcBef>
                <a:spcPts val="860"/>
              </a:spcBef>
              <a:buNone/>
            </a:pPr>
            <a:r>
              <a:rPr lang="en-US" sz="2400" b="1" kern="1200" dirty="0"/>
              <a:t>Ofsted – July 2019</a:t>
            </a:r>
            <a:endParaRPr lang="en-US" sz="2400" b="1" dirty="0"/>
          </a:p>
          <a:p>
            <a:pPr marL="0" indent="0" defTabSz="786384">
              <a:spcBef>
                <a:spcPts val="860"/>
              </a:spcBef>
              <a:buNone/>
            </a:pPr>
            <a:r>
              <a:rPr lang="en-US" sz="2000" b="1" dirty="0"/>
              <a:t>4346 survey responses, </a:t>
            </a:r>
            <a:r>
              <a:rPr lang="en-US" sz="1800" b="1" kern="1200" dirty="0">
                <a:solidFill>
                  <a:schemeClr val="tx1"/>
                </a:solidFill>
              </a:rPr>
              <a:t>interviews</a:t>
            </a:r>
            <a:r>
              <a:rPr lang="en-US" sz="2000" b="1" kern="1200" dirty="0">
                <a:solidFill>
                  <a:schemeClr val="tx1"/>
                </a:solidFill>
              </a:rPr>
              <a:t> at 26 </a:t>
            </a:r>
            <a:r>
              <a:rPr lang="en-US" sz="2000" b="1" dirty="0"/>
              <a:t>providers</a:t>
            </a:r>
          </a:p>
          <a:p>
            <a:pPr marL="653796" lvl="1" indent="-196596" defTabSz="786384">
              <a:spcBef>
                <a:spcPts val="860"/>
              </a:spcBef>
            </a:pPr>
            <a:endParaRPr lang="en-US" sz="2000" dirty="0"/>
          </a:p>
          <a:p>
            <a:pPr marL="196596" indent="-196596" defTabSz="786384">
              <a:spcBef>
                <a:spcPts val="860"/>
              </a:spcBef>
            </a:pPr>
            <a:r>
              <a:rPr lang="en-US" sz="2000" kern="1200" dirty="0"/>
              <a:t>54% high life satisfaction vs 72% for population</a:t>
            </a:r>
          </a:p>
          <a:p>
            <a:pPr marL="196596" indent="-196596" defTabSz="786384">
              <a:spcBef>
                <a:spcPts val="860"/>
              </a:spcBef>
            </a:pPr>
            <a:r>
              <a:rPr lang="en-US" sz="2000" dirty="0"/>
              <a:t>51 hours p/w worked (57 for school leaders)</a:t>
            </a:r>
          </a:p>
          <a:p>
            <a:pPr marL="1110996" lvl="2" indent="-196596" defTabSz="786384">
              <a:spcBef>
                <a:spcPts val="860"/>
              </a:spcBef>
            </a:pPr>
            <a:endParaRPr lang="en-US" sz="1800" kern="1200" dirty="0">
              <a:solidFill>
                <a:schemeClr val="tx1"/>
              </a:solidFill>
            </a:endParaRPr>
          </a:p>
          <a:p>
            <a:pPr marL="342900" indent="-342900" defTabSz="786384">
              <a:spcBef>
                <a:spcPts val="860"/>
              </a:spcBef>
              <a:buFont typeface="Arial" panose="020B0604020202020204" pitchFamily="34" charset="0"/>
              <a:buChar char="•"/>
            </a:pPr>
            <a:r>
              <a:rPr lang="en-US" sz="2000" kern="1200" dirty="0"/>
              <a:t>Poor </a:t>
            </a:r>
            <a:r>
              <a:rPr lang="en-US" sz="2000" kern="1200" dirty="0" err="1"/>
              <a:t>behaviour</a:t>
            </a:r>
            <a:r>
              <a:rPr lang="en-US" sz="2000" dirty="0"/>
              <a:t> and</a:t>
            </a:r>
            <a:r>
              <a:rPr lang="en-US" sz="2000" kern="1200" dirty="0"/>
              <a:t> combative parents</a:t>
            </a:r>
          </a:p>
          <a:p>
            <a:pPr marL="342900" indent="-342900" defTabSz="786384">
              <a:spcBef>
                <a:spcPts val="860"/>
              </a:spcBef>
              <a:buFont typeface="Arial" panose="020B0604020202020204" pitchFamily="34" charset="0"/>
              <a:buChar char="•"/>
            </a:pPr>
            <a:r>
              <a:rPr lang="en-US" sz="2000" dirty="0"/>
              <a:t>Staff shortages, levels of pay, lack of trust</a:t>
            </a:r>
            <a:endParaRPr lang="en-US" sz="2000" kern="1200" dirty="0"/>
          </a:p>
          <a:p>
            <a:pPr marL="342900" indent="-342900" defTabSz="786384">
              <a:spcBef>
                <a:spcPts val="860"/>
              </a:spcBef>
              <a:buFont typeface="Arial" panose="020B0604020202020204" pitchFamily="34" charset="0"/>
              <a:buChar char="•"/>
            </a:pPr>
            <a:r>
              <a:rPr lang="en-US" sz="2000" dirty="0" err="1"/>
              <a:t>Deprofessionalisation</a:t>
            </a:r>
            <a:r>
              <a:rPr lang="en-US" sz="2000" dirty="0"/>
              <a:t>:  </a:t>
            </a:r>
            <a:r>
              <a:rPr lang="en-US" sz="2000" dirty="0">
                <a:solidFill>
                  <a:srgbClr val="000000"/>
                </a:solidFill>
              </a:rPr>
              <a:t>Lack of policy influence, poor funding, little support</a:t>
            </a:r>
          </a:p>
          <a:p>
            <a:pPr marL="653796" lvl="1" indent="-196596" defTabSz="786384">
              <a:spcBef>
                <a:spcPts val="860"/>
              </a:spcBef>
            </a:pPr>
            <a:endParaRPr lang="en-US" sz="2000" dirty="0"/>
          </a:p>
          <a:p>
            <a:pPr marL="196596" indent="-196596" defTabSz="786384">
              <a:spcBef>
                <a:spcPts val="860"/>
              </a:spcBef>
            </a:pPr>
            <a:r>
              <a:rPr lang="en-US" sz="2000" dirty="0"/>
              <a:t>No recommendations for more resource/support</a:t>
            </a:r>
          </a:p>
        </p:txBody>
      </p:sp>
    </p:spTree>
    <p:extLst>
      <p:ext uri="{BB962C8B-B14F-4D97-AF65-F5344CB8AC3E}">
        <p14:creationId xmlns:p14="http://schemas.microsoft.com/office/powerpoint/2010/main" val="188400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Effect transition="in" filter="fade">
                                      <p:cBhvr>
                                        <p:cTn id="15" dur="500"/>
                                        <p:tgtEl>
                                          <p:spTgt spid="8">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8" end="8"/>
                                            </p:txEl>
                                          </p:spTgt>
                                        </p:tgtEl>
                                        <p:attrNameLst>
                                          <p:attrName>style.visibility</p:attrName>
                                        </p:attrNameLst>
                                      </p:cBhvr>
                                      <p:to>
                                        <p:strVal val="visible"/>
                                      </p:to>
                                    </p:set>
                                    <p:animEffect transition="in" filter="fade">
                                      <p:cBhvr>
                                        <p:cTn id="18" dur="500"/>
                                        <p:tgtEl>
                                          <p:spTgt spid="8">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animEffect transition="in" filter="fade">
                                      <p:cBhvr>
                                        <p:cTn id="21" dur="500"/>
                                        <p:tgtEl>
                                          <p:spTgt spid="8">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11" end="11"/>
                                            </p:txEl>
                                          </p:spTgt>
                                        </p:tgtEl>
                                        <p:attrNameLst>
                                          <p:attrName>style.visibility</p:attrName>
                                        </p:attrNameLst>
                                      </p:cBhvr>
                                      <p:to>
                                        <p:strVal val="visible"/>
                                      </p:to>
                                    </p:set>
                                    <p:animEffect transition="in" filter="fade">
                                      <p:cBhvr>
                                        <p:cTn id="26"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8EAC860-2D0E-7B81-E1F2-326A712D0975}"/>
              </a:ext>
            </a:extLst>
          </p:cNvPr>
          <p:cNvPicPr>
            <a:picLocks noGrp="1" noChangeAspect="1"/>
          </p:cNvPicPr>
          <p:nvPr>
            <p:ph sz="half" idx="1"/>
          </p:nvPr>
        </p:nvPicPr>
        <p:blipFill>
          <a:blip r:embed="rId3"/>
          <a:srcRect/>
          <a:stretch/>
        </p:blipFill>
        <p:spPr>
          <a:xfrm>
            <a:off x="536445" y="947148"/>
            <a:ext cx="3531865" cy="4963703"/>
          </a:xfrm>
        </p:spPr>
      </p:pic>
      <p:sp>
        <p:nvSpPr>
          <p:cNvPr id="8" name="Content Placeholder 7">
            <a:extLst>
              <a:ext uri="{FF2B5EF4-FFF2-40B4-BE49-F238E27FC236}">
                <a16:creationId xmlns:a16="http://schemas.microsoft.com/office/drawing/2014/main" id="{675C2453-9CE1-0A5E-21A6-6F340F3937B1}"/>
              </a:ext>
            </a:extLst>
          </p:cNvPr>
          <p:cNvSpPr>
            <a:spLocks noGrp="1"/>
          </p:cNvSpPr>
          <p:nvPr>
            <p:ph sz="half" idx="2"/>
          </p:nvPr>
        </p:nvSpPr>
        <p:spPr>
          <a:xfrm>
            <a:off x="5106838" y="643468"/>
            <a:ext cx="6548716" cy="5571066"/>
          </a:xfrm>
        </p:spPr>
        <p:txBody>
          <a:bodyPr>
            <a:noAutofit/>
          </a:bodyPr>
          <a:lstStyle/>
          <a:p>
            <a:pPr marL="0" indent="0">
              <a:buNone/>
            </a:pPr>
            <a:endParaRPr lang="en-US" b="1" dirty="0">
              <a:latin typeface="+mn-lt"/>
            </a:endParaRPr>
          </a:p>
          <a:p>
            <a:pPr marL="0" indent="0">
              <a:buNone/>
            </a:pPr>
            <a:r>
              <a:rPr lang="en-US" sz="2400" b="1" dirty="0">
                <a:latin typeface="+mn-lt"/>
              </a:rPr>
              <a:t>Department for Education – 2021</a:t>
            </a:r>
          </a:p>
          <a:p>
            <a:pPr lvl="1"/>
            <a:endParaRPr lang="en-US" dirty="0"/>
          </a:p>
          <a:p>
            <a:pPr marL="0" indent="0">
              <a:buNone/>
            </a:pPr>
            <a:r>
              <a:rPr lang="en-GB" sz="2400" dirty="0">
                <a:latin typeface="+mn-lt"/>
              </a:rPr>
              <a:t>Organisational Commitments</a:t>
            </a:r>
          </a:p>
          <a:p>
            <a:pPr lvl="1"/>
            <a:r>
              <a:rPr lang="en-GB" sz="2000" dirty="0">
                <a:solidFill>
                  <a:srgbClr val="000000"/>
                </a:solidFill>
              </a:rPr>
              <a:t>Support roles with significant emotional aspect. </a:t>
            </a:r>
          </a:p>
          <a:p>
            <a:pPr lvl="2"/>
            <a:r>
              <a:rPr lang="en-GB" sz="1800" dirty="0">
                <a:solidFill>
                  <a:srgbClr val="000000"/>
                </a:solidFill>
              </a:rPr>
              <a:t>Peer support, supervision, and/or counselling. </a:t>
            </a:r>
          </a:p>
          <a:p>
            <a:pPr lvl="1"/>
            <a:r>
              <a:rPr lang="en-GB" sz="2000" dirty="0">
                <a:solidFill>
                  <a:srgbClr val="000000"/>
                </a:solidFill>
              </a:rPr>
              <a:t>Sub-strategy to protect leader mental health.</a:t>
            </a:r>
          </a:p>
          <a:p>
            <a:pPr lvl="2"/>
            <a:r>
              <a:rPr lang="en-GB" sz="1800" dirty="0">
                <a:solidFill>
                  <a:srgbClr val="000000"/>
                </a:solidFill>
              </a:rPr>
              <a:t>Access to confidential counselling or coaching</a:t>
            </a:r>
          </a:p>
          <a:p>
            <a:endParaRPr lang="en-GB" sz="2400" dirty="0">
              <a:effectLst/>
              <a:latin typeface="+mn-lt"/>
            </a:endParaRPr>
          </a:p>
          <a:p>
            <a:pPr marL="0" indent="0">
              <a:buNone/>
            </a:pPr>
            <a:r>
              <a:rPr lang="en-GB" sz="2400" dirty="0">
                <a:effectLst/>
                <a:latin typeface="+mn-lt"/>
              </a:rPr>
              <a:t>DfE Commitments</a:t>
            </a:r>
          </a:p>
          <a:p>
            <a:pPr lvl="1"/>
            <a:r>
              <a:rPr lang="en-GB" sz="2000" dirty="0">
                <a:solidFill>
                  <a:srgbClr val="000000"/>
                </a:solidFill>
              </a:rPr>
              <a:t>O</a:t>
            </a:r>
            <a:r>
              <a:rPr lang="en-GB" sz="2000" dirty="0">
                <a:solidFill>
                  <a:srgbClr val="000000"/>
                </a:solidFill>
                <a:effectLst/>
              </a:rPr>
              <a:t>nline mental health and wellbeing resources</a:t>
            </a:r>
          </a:p>
          <a:p>
            <a:pPr lvl="1"/>
            <a:r>
              <a:rPr lang="en-GB" sz="2000" dirty="0">
                <a:solidFill>
                  <a:srgbClr val="000000"/>
                </a:solidFill>
              </a:rPr>
              <a:t>H</a:t>
            </a:r>
            <a:r>
              <a:rPr lang="en-GB" sz="2000" dirty="0">
                <a:solidFill>
                  <a:srgbClr val="000000"/>
                </a:solidFill>
                <a:effectLst/>
              </a:rPr>
              <a:t>elp staff deliver ‘organisational commitments’</a:t>
            </a:r>
          </a:p>
        </p:txBody>
      </p:sp>
    </p:spTree>
    <p:extLst>
      <p:ext uri="{BB962C8B-B14F-4D97-AF65-F5344CB8AC3E}">
        <p14:creationId xmlns:p14="http://schemas.microsoft.com/office/powerpoint/2010/main" val="41638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500"/>
                                        <p:tgtEl>
                                          <p:spTgt spid="8">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9" end="9"/>
                                            </p:txEl>
                                          </p:spTgt>
                                        </p:tgtEl>
                                        <p:attrNameLst>
                                          <p:attrName>style.visibility</p:attrName>
                                        </p:attrNameLst>
                                      </p:cBhvr>
                                      <p:to>
                                        <p:strVal val="visible"/>
                                      </p:to>
                                    </p:set>
                                    <p:animEffect transition="in" filter="fade">
                                      <p:cBhvr>
                                        <p:cTn id="24" dur="500"/>
                                        <p:tgtEl>
                                          <p:spTgt spid="8">
                                            <p:txEl>
                                              <p:pRg st="9" end="9"/>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11" end="11"/>
                                            </p:txEl>
                                          </p:spTgt>
                                        </p:tgtEl>
                                        <p:attrNameLst>
                                          <p:attrName>style.visibility</p:attrName>
                                        </p:attrNameLst>
                                      </p:cBhvr>
                                      <p:to>
                                        <p:strVal val="visible"/>
                                      </p:to>
                                    </p:set>
                                    <p:animEffect transition="in" filter="fade">
                                      <p:cBhvr>
                                        <p:cTn id="30"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8EAC860-2D0E-7B81-E1F2-326A712D0975}"/>
              </a:ext>
            </a:extLst>
          </p:cNvPr>
          <p:cNvPicPr>
            <a:picLocks noGrp="1" noChangeAspect="1"/>
          </p:cNvPicPr>
          <p:nvPr>
            <p:ph sz="half" idx="1"/>
          </p:nvPr>
        </p:nvPicPr>
        <p:blipFill>
          <a:blip r:embed="rId3"/>
          <a:srcRect/>
          <a:stretch/>
        </p:blipFill>
        <p:spPr>
          <a:xfrm>
            <a:off x="509030" y="937647"/>
            <a:ext cx="3545386" cy="4982706"/>
          </a:xfrm>
        </p:spPr>
      </p:pic>
      <p:sp>
        <p:nvSpPr>
          <p:cNvPr id="8" name="Content Placeholder 7">
            <a:extLst>
              <a:ext uri="{FF2B5EF4-FFF2-40B4-BE49-F238E27FC236}">
                <a16:creationId xmlns:a16="http://schemas.microsoft.com/office/drawing/2014/main" id="{675C2453-9CE1-0A5E-21A6-6F340F3937B1}"/>
              </a:ext>
            </a:extLst>
          </p:cNvPr>
          <p:cNvSpPr>
            <a:spLocks noGrp="1"/>
          </p:cNvSpPr>
          <p:nvPr>
            <p:ph sz="half" idx="2"/>
          </p:nvPr>
        </p:nvSpPr>
        <p:spPr>
          <a:xfrm>
            <a:off x="5089585" y="643466"/>
            <a:ext cx="6514151" cy="5985934"/>
          </a:xfrm>
        </p:spPr>
        <p:txBody>
          <a:bodyPr>
            <a:normAutofit/>
          </a:bodyPr>
          <a:lstStyle/>
          <a:p>
            <a:pPr marL="0" indent="0">
              <a:buNone/>
            </a:pPr>
            <a:endParaRPr lang="en-US" sz="2000" b="1" dirty="0"/>
          </a:p>
          <a:p>
            <a:pPr marL="0" indent="0">
              <a:buNone/>
            </a:pPr>
            <a:r>
              <a:rPr lang="en-US" sz="2400" b="1" dirty="0"/>
              <a:t>Barnardo’s Scotland – February 2020</a:t>
            </a:r>
          </a:p>
          <a:p>
            <a:pPr marL="0" indent="0">
              <a:buNone/>
            </a:pPr>
            <a:r>
              <a:rPr lang="en-US" sz="2000" b="1" dirty="0"/>
              <a:t>402 survey responses.  39 ‘round table’ attendees</a:t>
            </a:r>
          </a:p>
          <a:p>
            <a:pPr lvl="1"/>
            <a:endParaRPr lang="en-US" sz="1800" dirty="0"/>
          </a:p>
          <a:p>
            <a:r>
              <a:rPr lang="en-US" sz="2000" b="1" dirty="0">
                <a:solidFill>
                  <a:schemeClr val="accent1">
                    <a:lumMod val="50000"/>
                  </a:schemeClr>
                </a:solidFill>
              </a:rPr>
              <a:t>“Lack of any form of supervision” </a:t>
            </a:r>
            <a:r>
              <a:rPr lang="en-US" sz="2000" dirty="0"/>
              <a:t>for school staff</a:t>
            </a:r>
          </a:p>
          <a:p>
            <a:r>
              <a:rPr lang="en-US" sz="2000" b="1" dirty="0">
                <a:solidFill>
                  <a:schemeClr val="accent1">
                    <a:lumMod val="50000"/>
                  </a:schemeClr>
                </a:solidFill>
              </a:rPr>
              <a:t>“Inverse care law” </a:t>
            </a:r>
            <a:r>
              <a:rPr lang="en-US" sz="2000" dirty="0"/>
              <a:t>(most contact, least support)</a:t>
            </a:r>
          </a:p>
          <a:p>
            <a:r>
              <a:rPr lang="en-US" sz="2000" b="1" dirty="0">
                <a:solidFill>
                  <a:schemeClr val="accent1">
                    <a:lumMod val="50000"/>
                  </a:schemeClr>
                </a:solidFill>
              </a:rPr>
              <a:t>“Happy, healthy, regulated” </a:t>
            </a:r>
            <a:r>
              <a:rPr lang="en-US" sz="2000" dirty="0"/>
              <a:t>children AND adults</a:t>
            </a:r>
          </a:p>
          <a:p>
            <a:pPr marL="0" indent="0">
              <a:buNone/>
            </a:pPr>
            <a:endParaRPr lang="en-US" sz="1800" dirty="0"/>
          </a:p>
          <a:p>
            <a:pPr marL="0" indent="0">
              <a:buNone/>
            </a:pPr>
            <a:r>
              <a:rPr lang="en-US" sz="2200" dirty="0"/>
              <a:t>95%  support for supervision in education, but…</a:t>
            </a:r>
          </a:p>
          <a:p>
            <a:pPr marL="342900" indent="-342900">
              <a:buFont typeface="Arial" panose="020B0604020202020204" pitchFamily="34" charset="0"/>
              <a:buChar char="•"/>
            </a:pPr>
            <a:r>
              <a:rPr lang="en-US" sz="2000" dirty="0">
                <a:solidFill>
                  <a:srgbClr val="000000"/>
                </a:solidFill>
              </a:rPr>
              <a:t>Time pressures (80%)</a:t>
            </a:r>
          </a:p>
          <a:p>
            <a:pPr marL="342900" indent="-342900">
              <a:buFont typeface="Arial" panose="020B0604020202020204" pitchFamily="34" charset="0"/>
              <a:buChar char="•"/>
            </a:pPr>
            <a:r>
              <a:rPr lang="en-US" sz="2000" dirty="0">
                <a:solidFill>
                  <a:srgbClr val="000000"/>
                </a:solidFill>
              </a:rPr>
              <a:t>Workload (27%)</a:t>
            </a:r>
          </a:p>
          <a:p>
            <a:pPr marL="342900" indent="-342900">
              <a:buFont typeface="Arial" panose="020B0604020202020204" pitchFamily="34" charset="0"/>
              <a:buChar char="•"/>
            </a:pPr>
            <a:r>
              <a:rPr lang="en-US" sz="2000" dirty="0">
                <a:solidFill>
                  <a:srgbClr val="000000"/>
                </a:solidFill>
              </a:rPr>
              <a:t>Culture (25%)</a:t>
            </a:r>
          </a:p>
          <a:p>
            <a:pPr marL="342900" indent="-342900">
              <a:buFont typeface="Arial" panose="020B0604020202020204" pitchFamily="34" charset="0"/>
              <a:buChar char="•"/>
            </a:pPr>
            <a:r>
              <a:rPr lang="en-US" sz="2000" dirty="0">
                <a:solidFill>
                  <a:srgbClr val="000000"/>
                </a:solidFill>
              </a:rPr>
              <a:t>Appropriate staffing (23%)</a:t>
            </a:r>
          </a:p>
        </p:txBody>
      </p:sp>
    </p:spTree>
    <p:extLst>
      <p:ext uri="{BB962C8B-B14F-4D97-AF65-F5344CB8AC3E}">
        <p14:creationId xmlns:p14="http://schemas.microsoft.com/office/powerpoint/2010/main" val="61834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8" end="8"/>
                                            </p:txEl>
                                          </p:spTgt>
                                        </p:tgtEl>
                                        <p:attrNameLst>
                                          <p:attrName>style.visibility</p:attrName>
                                        </p:attrNameLst>
                                      </p:cBhvr>
                                      <p:to>
                                        <p:strVal val="visible"/>
                                      </p:to>
                                    </p:set>
                                    <p:animEffect transition="in" filter="fade">
                                      <p:cBhvr>
                                        <p:cTn id="18" dur="500"/>
                                        <p:tgtEl>
                                          <p:spTgt spid="8">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animEffect transition="in" filter="fade">
                                      <p:cBhvr>
                                        <p:cTn id="21" dur="500"/>
                                        <p:tgtEl>
                                          <p:spTgt spid="8">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10" end="10"/>
                                            </p:txEl>
                                          </p:spTgt>
                                        </p:tgtEl>
                                        <p:attrNameLst>
                                          <p:attrName>style.visibility</p:attrName>
                                        </p:attrNameLst>
                                      </p:cBhvr>
                                      <p:to>
                                        <p:strVal val="visible"/>
                                      </p:to>
                                    </p:set>
                                    <p:animEffect transition="in" filter="fade">
                                      <p:cBhvr>
                                        <p:cTn id="24" dur="500"/>
                                        <p:tgtEl>
                                          <p:spTgt spid="8">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animEffect transition="in" filter="fade">
                                      <p:cBhvr>
                                        <p:cTn id="27" dur="500"/>
                                        <p:tgtEl>
                                          <p:spTgt spid="8">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2" end="12"/>
                                            </p:txEl>
                                          </p:spTgt>
                                        </p:tgtEl>
                                        <p:attrNameLst>
                                          <p:attrName>style.visibility</p:attrName>
                                        </p:attrNameLst>
                                      </p:cBhvr>
                                      <p:to>
                                        <p:strVal val="visible"/>
                                      </p:to>
                                    </p:set>
                                    <p:animEffect transition="in" filter="fade">
                                      <p:cBhvr>
                                        <p:cTn id="30"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8EAC860-2D0E-7B81-E1F2-326A712D0975}"/>
              </a:ext>
            </a:extLst>
          </p:cNvPr>
          <p:cNvPicPr>
            <a:picLocks noGrp="1" noChangeAspect="1"/>
          </p:cNvPicPr>
          <p:nvPr>
            <p:ph sz="half" idx="1"/>
          </p:nvPr>
        </p:nvPicPr>
        <p:blipFill>
          <a:blip r:embed="rId3"/>
          <a:srcRect/>
          <a:stretch/>
        </p:blipFill>
        <p:spPr>
          <a:xfrm>
            <a:off x="510492" y="932613"/>
            <a:ext cx="3552550" cy="4992774"/>
          </a:xfrm>
        </p:spPr>
      </p:pic>
      <p:sp>
        <p:nvSpPr>
          <p:cNvPr id="8" name="Content Placeholder 7">
            <a:extLst>
              <a:ext uri="{FF2B5EF4-FFF2-40B4-BE49-F238E27FC236}">
                <a16:creationId xmlns:a16="http://schemas.microsoft.com/office/drawing/2014/main" id="{675C2453-9CE1-0A5E-21A6-6F340F3937B1}"/>
              </a:ext>
            </a:extLst>
          </p:cNvPr>
          <p:cNvSpPr>
            <a:spLocks noGrp="1"/>
          </p:cNvSpPr>
          <p:nvPr>
            <p:ph sz="half" idx="2"/>
          </p:nvPr>
        </p:nvSpPr>
        <p:spPr>
          <a:xfrm>
            <a:off x="5056632" y="643467"/>
            <a:ext cx="6766561" cy="5900207"/>
          </a:xfrm>
        </p:spPr>
        <p:txBody>
          <a:bodyPr>
            <a:normAutofit/>
          </a:bodyPr>
          <a:lstStyle/>
          <a:p>
            <a:pPr marL="0" indent="0">
              <a:buNone/>
            </a:pPr>
            <a:endParaRPr lang="en-US" sz="2400" b="1" dirty="0"/>
          </a:p>
          <a:p>
            <a:pPr marL="0" indent="0">
              <a:buNone/>
            </a:pPr>
            <a:r>
              <a:rPr lang="en-US" sz="2400" b="1" dirty="0" err="1"/>
              <a:t>Greany</a:t>
            </a:r>
            <a:r>
              <a:rPr lang="en-US" sz="2400" b="1" dirty="0"/>
              <a:t> et al – 2021</a:t>
            </a:r>
          </a:p>
          <a:p>
            <a:pPr marL="0" indent="0">
              <a:buNone/>
            </a:pPr>
            <a:r>
              <a:rPr lang="en-US" sz="2000" b="1" dirty="0"/>
              <a:t>1491 survey responses and 58 interviews</a:t>
            </a:r>
          </a:p>
          <a:p>
            <a:pPr lvl="1"/>
            <a:endParaRPr lang="en-US" sz="1800" dirty="0"/>
          </a:p>
          <a:p>
            <a:r>
              <a:rPr lang="en-US" sz="2100" b="1" dirty="0"/>
              <a:t>42% </a:t>
            </a:r>
            <a:r>
              <a:rPr lang="en-US" sz="2100" b="1" dirty="0">
                <a:solidFill>
                  <a:schemeClr val="accent1">
                    <a:lumMod val="50000"/>
                  </a:schemeClr>
                </a:solidFill>
              </a:rPr>
              <a:t>“surviving”, </a:t>
            </a:r>
            <a:r>
              <a:rPr lang="en-US" sz="2100" b="1" dirty="0"/>
              <a:t>23% </a:t>
            </a:r>
            <a:r>
              <a:rPr lang="en-US" sz="2100" b="1" dirty="0">
                <a:solidFill>
                  <a:schemeClr val="accent1">
                    <a:lumMod val="50000"/>
                  </a:schemeClr>
                </a:solidFill>
              </a:rPr>
              <a:t>“sinking”, </a:t>
            </a:r>
            <a:r>
              <a:rPr lang="en-US" sz="2100" b="1" dirty="0"/>
              <a:t>35% </a:t>
            </a:r>
            <a:r>
              <a:rPr lang="en-US" sz="2100" b="1" dirty="0">
                <a:solidFill>
                  <a:schemeClr val="accent1">
                    <a:lumMod val="50000"/>
                  </a:schemeClr>
                </a:solidFill>
              </a:rPr>
              <a:t>“thriving”.</a:t>
            </a:r>
          </a:p>
          <a:p>
            <a:endParaRPr lang="en-US" sz="2200" dirty="0"/>
          </a:p>
          <a:p>
            <a:r>
              <a:rPr lang="en-US" sz="2200" dirty="0"/>
              <a:t>40% plan to leave profession soon (not retiring)</a:t>
            </a:r>
          </a:p>
          <a:p>
            <a:pPr lvl="1"/>
            <a:r>
              <a:rPr lang="en-US" sz="2000" dirty="0">
                <a:solidFill>
                  <a:srgbClr val="000000"/>
                </a:solidFill>
              </a:rPr>
              <a:t>46% of HTs/CEOs</a:t>
            </a:r>
          </a:p>
          <a:p>
            <a:pPr lvl="1"/>
            <a:r>
              <a:rPr lang="en-US" sz="2000" dirty="0">
                <a:solidFill>
                  <a:srgbClr val="000000"/>
                </a:solidFill>
              </a:rPr>
              <a:t>More experienced most likely to leave</a:t>
            </a:r>
          </a:p>
          <a:p>
            <a:pPr lvl="1"/>
            <a:r>
              <a:rPr lang="en-US" sz="2000" dirty="0">
                <a:solidFill>
                  <a:srgbClr val="000000"/>
                </a:solidFill>
              </a:rPr>
              <a:t>Least experienced: loneliness &amp; work-life balance</a:t>
            </a:r>
          </a:p>
          <a:p>
            <a:pPr lvl="1"/>
            <a:endParaRPr lang="en-US" sz="2200" dirty="0"/>
          </a:p>
          <a:p>
            <a:r>
              <a:rPr lang="en-US" sz="2200" dirty="0"/>
              <a:t>Reasons to stay would include: </a:t>
            </a:r>
          </a:p>
          <a:p>
            <a:pPr lvl="1"/>
            <a:r>
              <a:rPr lang="en-US" sz="2000" b="1" dirty="0">
                <a:solidFill>
                  <a:schemeClr val="accent1">
                    <a:lumMod val="50000"/>
                  </a:schemeClr>
                </a:solidFill>
              </a:rPr>
              <a:t>“Better wellbeing support” (5</a:t>
            </a:r>
            <a:r>
              <a:rPr lang="en-US" sz="2000" b="1" baseline="30000" dirty="0">
                <a:solidFill>
                  <a:schemeClr val="accent1">
                    <a:lumMod val="50000"/>
                  </a:schemeClr>
                </a:solidFill>
              </a:rPr>
              <a:t>th</a:t>
            </a:r>
            <a:r>
              <a:rPr lang="en-US" sz="2000" b="1" dirty="0">
                <a:solidFill>
                  <a:schemeClr val="accent1">
                    <a:lumMod val="50000"/>
                  </a:schemeClr>
                </a:solidFill>
              </a:rPr>
              <a:t>)</a:t>
            </a:r>
          </a:p>
          <a:p>
            <a:pPr lvl="1"/>
            <a:r>
              <a:rPr lang="en-US" sz="2000" b="1" dirty="0">
                <a:solidFill>
                  <a:schemeClr val="accent1">
                    <a:lumMod val="50000"/>
                  </a:schemeClr>
                </a:solidFill>
              </a:rPr>
              <a:t>“Greater personal support (10</a:t>
            </a:r>
            <a:r>
              <a:rPr lang="en-US" sz="2000" b="1" baseline="30000" dirty="0">
                <a:solidFill>
                  <a:schemeClr val="accent1">
                    <a:lumMod val="50000"/>
                  </a:schemeClr>
                </a:solidFill>
              </a:rPr>
              <a:t>th</a:t>
            </a:r>
            <a:r>
              <a:rPr lang="en-US" sz="2000" b="1" dirty="0">
                <a:solidFill>
                  <a:schemeClr val="accent1">
                    <a:lumMod val="50000"/>
                  </a:schemeClr>
                </a:solidFill>
              </a:rPr>
              <a:t>)</a:t>
            </a:r>
          </a:p>
        </p:txBody>
      </p:sp>
    </p:spTree>
    <p:extLst>
      <p:ext uri="{BB962C8B-B14F-4D97-AF65-F5344CB8AC3E}">
        <p14:creationId xmlns:p14="http://schemas.microsoft.com/office/powerpoint/2010/main" val="88325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fade">
                                      <p:cBhvr>
                                        <p:cTn id="10" dur="500"/>
                                        <p:tgtEl>
                                          <p:spTgt spid="8">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fade">
                                      <p:cBhvr>
                                        <p:cTn id="13" dur="500"/>
                                        <p:tgtEl>
                                          <p:spTgt spid="8">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fade">
                                      <p:cBhvr>
                                        <p:cTn id="16" dur="500"/>
                                        <p:tgtEl>
                                          <p:spTgt spid="8">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Effect transition="in" filter="fade">
                                      <p:cBhvr>
                                        <p:cTn id="19" dur="500"/>
                                        <p:tgtEl>
                                          <p:spTgt spid="8">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11" end="11"/>
                                            </p:txEl>
                                          </p:spTgt>
                                        </p:tgtEl>
                                        <p:attrNameLst>
                                          <p:attrName>style.visibility</p:attrName>
                                        </p:attrNameLst>
                                      </p:cBhvr>
                                      <p:to>
                                        <p:strVal val="visible"/>
                                      </p:to>
                                    </p:set>
                                    <p:animEffect transition="in" filter="fade">
                                      <p:cBhvr>
                                        <p:cTn id="24" dur="500"/>
                                        <p:tgtEl>
                                          <p:spTgt spid="8">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2" end="12"/>
                                            </p:txEl>
                                          </p:spTgt>
                                        </p:tgtEl>
                                        <p:attrNameLst>
                                          <p:attrName>style.visibility</p:attrName>
                                        </p:attrNameLst>
                                      </p:cBhvr>
                                      <p:to>
                                        <p:strVal val="visible"/>
                                      </p:to>
                                    </p:set>
                                    <p:animEffect transition="in" filter="fade">
                                      <p:cBhvr>
                                        <p:cTn id="27" dur="500"/>
                                        <p:tgtEl>
                                          <p:spTgt spid="8">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3" end="13"/>
                                            </p:txEl>
                                          </p:spTgt>
                                        </p:tgtEl>
                                        <p:attrNameLst>
                                          <p:attrName>style.visibility</p:attrName>
                                        </p:attrNameLst>
                                      </p:cBhvr>
                                      <p:to>
                                        <p:strVal val="visible"/>
                                      </p:to>
                                    </p:set>
                                    <p:animEffect transition="in" filter="fade">
                                      <p:cBhvr>
                                        <p:cTn id="30"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7">
      <a:majorFont>
        <a:latin typeface="Posterama"/>
        <a:ea typeface=""/>
        <a:cs typeface=""/>
      </a:majorFont>
      <a:minorFont>
        <a:latin typeface="Postera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d Your Head Template" id="{E5882810-F03A-4E0C-A2EE-FFFE550F44BF}" vid="{03F70D55-8579-44C5-9259-701672F2D7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190</TotalTime>
  <Words>1993</Words>
  <Application>Microsoft Office PowerPoint</Application>
  <PresentationFormat>Widescreen</PresentationFormat>
  <Paragraphs>313</Paragraphs>
  <Slides>41</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Arial</vt:lpstr>
      <vt:lpstr>Posterama</vt:lpstr>
      <vt:lpstr>-webkit-standard</vt:lpstr>
      <vt:lpstr>Office Theme</vt:lpstr>
      <vt:lpstr>The Case for a Culture of Reflective Supervision for Headteachers, School Leaders and Staff. </vt:lpstr>
      <vt:lpstr>Aims of this session</vt:lpstr>
      <vt:lpstr>Biography</vt:lpstr>
      <vt:lpstr>Part 1:  Do we need supervision in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Part 2:  What do we mean by ‘supervision’?</vt:lpstr>
      <vt:lpstr>Online dictionary definitions for ‘supervision’</vt:lpstr>
      <vt:lpstr>Thesaurus.com synonyms for ‘supervision’</vt:lpstr>
      <vt:lpstr>Google ngram viewer for ‘supervision’</vt:lpstr>
      <vt:lpstr>Google ngram viewer for ‘reflective supervision’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Conclusions</vt:lpstr>
      <vt:lpstr>Part 3:  What can education learn from models of supervision in the other helping professions?</vt:lpstr>
      <vt:lpstr>Potential Starting Points for Supervision</vt:lpstr>
      <vt:lpstr>Designated Safeguarding Lead – Leon Mackenzie</vt:lpstr>
      <vt:lpstr>PowerPoint Presentation</vt:lpstr>
      <vt:lpstr>PowerPoint Presentation</vt:lpstr>
      <vt:lpstr>PowerPoint Presentation</vt:lpstr>
      <vt:lpstr>PowerPoint Presentation</vt:lpstr>
      <vt:lpstr>PowerPoint Presentation</vt:lpstr>
      <vt:lpstr>PowerPoint Presentation</vt:lpstr>
      <vt:lpstr>Even More Conclusions</vt:lpstr>
      <vt:lpstr>Potential Starting Points for Supervision</vt:lpstr>
      <vt:lpstr>PowerPoint Presentation</vt:lpstr>
      <vt:lpstr>Beyond Coaching and Counselling:  The Case for a Culture of Reflective Supervision in Schools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Keven Bartle</dc:creator>
  <cp:lastModifiedBy>Keven Bartle</cp:lastModifiedBy>
  <cp:revision>11</cp:revision>
  <dcterms:created xsi:type="dcterms:W3CDTF">2024-02-23T11:14:48Z</dcterms:created>
  <dcterms:modified xsi:type="dcterms:W3CDTF">2024-02-23T14:34:52Z</dcterms:modified>
</cp:coreProperties>
</file>