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1"/>
  </p:notesMasterIdLst>
  <p:sldIdLst>
    <p:sldId id="306" r:id="rId4"/>
    <p:sldId id="308" r:id="rId5"/>
    <p:sldId id="319" r:id="rId6"/>
    <p:sldId id="309" r:id="rId7"/>
    <p:sldId id="307" r:id="rId8"/>
    <p:sldId id="317" r:id="rId9"/>
    <p:sldId id="316" r:id="rId10"/>
    <p:sldId id="256" r:id="rId11"/>
    <p:sldId id="310" r:id="rId12"/>
    <p:sldId id="312" r:id="rId13"/>
    <p:sldId id="322" r:id="rId14"/>
    <p:sldId id="318" r:id="rId15"/>
    <p:sldId id="313" r:id="rId16"/>
    <p:sldId id="311" r:id="rId17"/>
    <p:sldId id="285" r:id="rId18"/>
    <p:sldId id="296" r:id="rId19"/>
    <p:sldId id="32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FF"/>
    <a:srgbClr val="FFFF99"/>
    <a:srgbClr val="C2A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3" autoAdjust="0"/>
    <p:restoredTop sz="70895" autoAdjust="0"/>
  </p:normalViewPr>
  <p:slideViewPr>
    <p:cSldViewPr snapToGrid="0">
      <p:cViewPr varScale="1">
        <p:scale>
          <a:sx n="56" d="100"/>
          <a:sy n="56" d="100"/>
        </p:scale>
        <p:origin x="1400"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A63FC-415A-4D7C-ACAC-338A16503EF8}" type="datetimeFigureOut">
              <a:rPr lang="en-GB" smtClean="0"/>
              <a:t>02/03/2023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A0C13-39B6-43D2-A60F-24EE0FB23B63}" type="slidenum">
              <a:rPr lang="en-GB" smtClean="0"/>
              <a:t>‹#›</a:t>
            </a:fld>
            <a:endParaRPr lang="en-GB"/>
          </a:p>
        </p:txBody>
      </p:sp>
    </p:spTree>
    <p:extLst>
      <p:ext uri="{BB962C8B-B14F-4D97-AF65-F5344CB8AC3E}">
        <p14:creationId xmlns:p14="http://schemas.microsoft.com/office/powerpoint/2010/main" val="272269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0209"/>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4376388"/>
            <a:ext cx="6858000" cy="126383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1112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B9A083-4BAA-4584-9133-92C910ECD136}"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91B7E-3180-45C2-BE8C-59E5AD74EE52}" type="slidenum">
              <a:rPr lang="en-GB" smtClean="0"/>
              <a:t>‹#›</a:t>
            </a:fld>
            <a:endParaRPr lang="en-GB"/>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r="9126"/>
          <a:stretch/>
        </p:blipFill>
        <p:spPr>
          <a:xfrm flipH="1" flipV="1">
            <a:off x="0" y="5241383"/>
            <a:ext cx="1596390" cy="1696536"/>
          </a:xfrm>
          <a:prstGeom prst="rect">
            <a:avLst/>
          </a:prstGeom>
        </p:spPr>
      </p:pic>
    </p:spTree>
    <p:extLst>
      <p:ext uri="{BB962C8B-B14F-4D97-AF65-F5344CB8AC3E}">
        <p14:creationId xmlns:p14="http://schemas.microsoft.com/office/powerpoint/2010/main" val="252979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B9A083-4BAA-4584-9133-92C910ECD136}"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891B7E-3180-45C2-BE8C-59E5AD74EE52}" type="slidenum">
              <a:rPr lang="en-GB" smtClean="0"/>
              <a:t>‹#›</a:t>
            </a:fld>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1" y="5357581"/>
            <a:ext cx="1632247" cy="1576349"/>
          </a:xfrm>
          <a:prstGeom prst="rect">
            <a:avLst/>
          </a:prstGeom>
        </p:spPr>
      </p:pic>
    </p:spTree>
    <p:extLst>
      <p:ext uri="{BB962C8B-B14F-4D97-AF65-F5344CB8AC3E}">
        <p14:creationId xmlns:p14="http://schemas.microsoft.com/office/powerpoint/2010/main" val="17568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59560"/>
            <a:ext cx="78867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628650" y="2432637"/>
            <a:ext cx="7886700" cy="364565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9126"/>
          <a:stretch/>
        </p:blipFill>
        <p:spPr>
          <a:xfrm flipH="1" flipV="1">
            <a:off x="0" y="5230027"/>
            <a:ext cx="1596390" cy="1696536"/>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730665" y="-78770"/>
            <a:ext cx="1413336" cy="1515625"/>
          </a:xfrm>
          <a:prstGeom prst="rect">
            <a:avLst/>
          </a:prstGeom>
        </p:spPr>
      </p:pic>
    </p:spTree>
    <p:extLst>
      <p:ext uri="{BB962C8B-B14F-4D97-AF65-F5344CB8AC3E}">
        <p14:creationId xmlns:p14="http://schemas.microsoft.com/office/powerpoint/2010/main" val="273679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9126"/>
          <a:stretch/>
        </p:blipFill>
        <p:spPr>
          <a:xfrm flipH="1" flipV="1">
            <a:off x="0" y="5241383"/>
            <a:ext cx="1596390" cy="1696536"/>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51168" y="-78770"/>
            <a:ext cx="2992832" cy="2890337"/>
          </a:xfrm>
          <a:prstGeom prst="rect">
            <a:avLst/>
          </a:prstGeom>
        </p:spPr>
      </p:pic>
    </p:spTree>
    <p:extLst>
      <p:ext uri="{BB962C8B-B14F-4D97-AF65-F5344CB8AC3E}">
        <p14:creationId xmlns:p14="http://schemas.microsoft.com/office/powerpoint/2010/main" val="142745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0" y="5200773"/>
            <a:ext cx="1794617" cy="1733158"/>
          </a:xfrm>
          <a:prstGeom prst="rect">
            <a:avLst/>
          </a:prstGeom>
        </p:spPr>
      </p:pic>
    </p:spTree>
    <p:extLst>
      <p:ext uri="{BB962C8B-B14F-4D97-AF65-F5344CB8AC3E}">
        <p14:creationId xmlns:p14="http://schemas.microsoft.com/office/powerpoint/2010/main" val="39325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C2A2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r="9126"/>
          <a:stretch/>
        </p:blipFill>
        <p:spPr>
          <a:xfrm flipH="1" flipV="1">
            <a:off x="0" y="5241383"/>
            <a:ext cx="1596390" cy="1696536"/>
          </a:xfrm>
          <a:prstGeom prst="rect">
            <a:avLst/>
          </a:prstGeom>
        </p:spPr>
      </p:pic>
    </p:spTree>
    <p:extLst>
      <p:ext uri="{BB962C8B-B14F-4D97-AF65-F5344CB8AC3E}">
        <p14:creationId xmlns:p14="http://schemas.microsoft.com/office/powerpoint/2010/main" val="115149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29" y="2843406"/>
            <a:ext cx="78867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608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85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11" name="Straight Connector 10"/>
          <p:cNvCxnSpPr/>
          <p:nvPr userDrawn="1"/>
        </p:nvCxnSpPr>
        <p:spPr>
          <a:xfrm>
            <a:off x="0" y="6546079"/>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960035">
            <a:off x="190671" y="6106911"/>
            <a:ext cx="531322" cy="531322"/>
          </a:xfrm>
          <a:prstGeom prst="rect">
            <a:avLst/>
          </a:prstGeom>
        </p:spPr>
      </p:pic>
    </p:spTree>
    <p:extLst>
      <p:ext uri="{BB962C8B-B14F-4D97-AF65-F5344CB8AC3E}">
        <p14:creationId xmlns:p14="http://schemas.microsoft.com/office/powerpoint/2010/main" val="270373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tx2"/>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5B9A083-4BAA-4584-9133-92C910ECD136}"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891B7E-3180-45C2-BE8C-59E5AD74EE52}" type="slidenum">
              <a:rPr lang="en-GB" smtClean="0"/>
              <a:t>‹#›</a:t>
            </a:fld>
            <a:endParaRPr lang="en-GB"/>
          </a:p>
        </p:txBody>
      </p:sp>
      <p:cxnSp>
        <p:nvCxnSpPr>
          <p:cNvPr id="8" name="Straight Connector 7"/>
          <p:cNvCxnSpPr/>
          <p:nvPr userDrawn="1"/>
        </p:nvCxnSpPr>
        <p:spPr>
          <a:xfrm>
            <a:off x="0" y="6546079"/>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960035">
            <a:off x="190671" y="6106911"/>
            <a:ext cx="531322" cy="531322"/>
          </a:xfrm>
          <a:prstGeom prst="rect">
            <a:avLst/>
          </a:prstGeom>
        </p:spPr>
      </p:pic>
    </p:spTree>
    <p:extLst>
      <p:ext uri="{BB962C8B-B14F-4D97-AF65-F5344CB8AC3E}">
        <p14:creationId xmlns:p14="http://schemas.microsoft.com/office/powerpoint/2010/main" val="318934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9A083-4BAA-4584-9133-92C910ECD136}" type="datetimeFigureOut">
              <a:rPr lang="en-GB" smtClean="0"/>
              <a:t>02/03/2023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91B7E-3180-45C2-BE8C-59E5AD74EE52}" type="slidenum">
              <a:rPr lang="en-GB" smtClean="0"/>
              <a:t>‹#›</a:t>
            </a:fld>
            <a:endParaRPr lang="en-GB"/>
          </a:p>
        </p:txBody>
      </p:sp>
    </p:spTree>
    <p:extLst>
      <p:ext uri="{BB962C8B-B14F-4D97-AF65-F5344CB8AC3E}">
        <p14:creationId xmlns:p14="http://schemas.microsoft.com/office/powerpoint/2010/main" val="3330530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aplin@Cranbourne.hants.sch.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hyperlink" Target="https://www.bdadyslexia.org.uk/" TargetMode="External"/><Relationship Id="rId5" Type="http://schemas.openxmlformats.org/officeDocument/2006/relationships/hyperlink" Target="https://educationendowmentfoundation.org.uk/guidance-for-teachers/literacy" TargetMode="External"/><Relationship Id="rId4" Type="http://schemas.openxmlformats.org/officeDocument/2006/relationships/hyperlink" Target="https://literacytrust.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06340"/>
            <a:ext cx="9144000" cy="1319358"/>
          </a:xfrm>
        </p:spPr>
        <p:txBody>
          <a:bodyPr>
            <a:noAutofit/>
          </a:bodyPr>
          <a:lstStyle/>
          <a:p>
            <a:r>
              <a:rPr lang="en-GB" b="1" dirty="0">
                <a:solidFill>
                  <a:srgbClr val="C2A24E"/>
                </a:solidFill>
              </a:rPr>
              <a:t>Developing a Culture of Reading</a:t>
            </a:r>
            <a:br>
              <a:rPr lang="en-GB" b="1" dirty="0">
                <a:solidFill>
                  <a:srgbClr val="C2A24E"/>
                </a:solidFill>
              </a:rPr>
            </a:br>
            <a:r>
              <a:rPr lang="en-GB" sz="4000" dirty="0">
                <a:solidFill>
                  <a:srgbClr val="C2A24E"/>
                </a:solidFill>
              </a:rPr>
              <a:t>Jane Aplin</a:t>
            </a:r>
            <a:br>
              <a:rPr lang="en-GB" sz="4000" dirty="0">
                <a:solidFill>
                  <a:srgbClr val="C2A24E"/>
                </a:solidFill>
              </a:rPr>
            </a:br>
            <a:r>
              <a:rPr lang="en-GB" sz="2800" dirty="0">
                <a:solidFill>
                  <a:srgbClr val="C2A24E"/>
                </a:solidFill>
                <a:hlinkClick r:id="rId2"/>
              </a:rPr>
              <a:t>j.aplin@Cranbourne.hants.sch.uk</a:t>
            </a:r>
            <a:br>
              <a:rPr lang="en-GB" sz="2800" dirty="0">
                <a:solidFill>
                  <a:srgbClr val="C2A24E"/>
                </a:solidFill>
              </a:rPr>
            </a:br>
            <a:endParaRPr lang="en-GB" sz="2800" dirty="0">
              <a:solidFill>
                <a:srgbClr val="C2A24E"/>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636" y="532302"/>
            <a:ext cx="1655754" cy="2570126"/>
          </a:xfrm>
          <a:prstGeom prst="rect">
            <a:avLst/>
          </a:prstGeom>
        </p:spPr>
      </p:pic>
    </p:spTree>
    <p:extLst>
      <p:ext uri="{BB962C8B-B14F-4D97-AF65-F5344CB8AC3E}">
        <p14:creationId xmlns:p14="http://schemas.microsoft.com/office/powerpoint/2010/main" val="2561500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4231-592C-4EB9-B3AB-28FAED6D74A3}"/>
              </a:ext>
            </a:extLst>
          </p:cNvPr>
          <p:cNvSpPr>
            <a:spLocks noGrp="1"/>
          </p:cNvSpPr>
          <p:nvPr>
            <p:ph type="title"/>
          </p:nvPr>
        </p:nvSpPr>
        <p:spPr/>
        <p:txBody>
          <a:bodyPr/>
          <a:lstStyle/>
          <a:p>
            <a:pPr algn="ctr"/>
            <a:r>
              <a:rPr lang="en-GB" dirty="0" err="1"/>
              <a:t>r</a:t>
            </a:r>
            <a:r>
              <a:rPr lang="en-GB" dirty="0" err="1">
                <a:solidFill>
                  <a:srgbClr val="FFFF00"/>
                </a:solidFill>
              </a:rPr>
              <a:t>Mr</a:t>
            </a:r>
            <a:r>
              <a:rPr lang="en-GB" dirty="0">
                <a:solidFill>
                  <a:srgbClr val="FFFF00"/>
                </a:solidFill>
              </a:rPr>
              <a:t> Long </a:t>
            </a:r>
            <a:br>
              <a:rPr lang="en-GB" dirty="0">
                <a:solidFill>
                  <a:srgbClr val="FFFF00"/>
                </a:solidFill>
              </a:rPr>
            </a:br>
            <a:r>
              <a:rPr lang="en-GB" dirty="0">
                <a:solidFill>
                  <a:srgbClr val="FFFF00"/>
                </a:solidFill>
              </a:rPr>
              <a:t>Geography</a:t>
            </a:r>
            <a:endParaRPr lang="en-GB" dirty="0"/>
          </a:p>
        </p:txBody>
      </p:sp>
      <p:pic>
        <p:nvPicPr>
          <p:cNvPr id="5" name="Content Placeholder 4" descr="A person holding a book&#10;&#10;Description automatically generated with medium confidence">
            <a:extLst>
              <a:ext uri="{FF2B5EF4-FFF2-40B4-BE49-F238E27FC236}">
                <a16:creationId xmlns:a16="http://schemas.microsoft.com/office/drawing/2014/main" id="{973F5B27-E6E6-596F-99D6-4A1229219C2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141008" y="2432050"/>
            <a:ext cx="4861984" cy="3646488"/>
          </a:xfrm>
        </p:spPr>
      </p:pic>
      <p:sp>
        <p:nvSpPr>
          <p:cNvPr id="3" name="TextBox 2">
            <a:extLst>
              <a:ext uri="{FF2B5EF4-FFF2-40B4-BE49-F238E27FC236}">
                <a16:creationId xmlns:a16="http://schemas.microsoft.com/office/drawing/2014/main" id="{A5EF5528-5D61-C56A-1DAD-7B6DF1B82991}"/>
              </a:ext>
            </a:extLst>
          </p:cNvPr>
          <p:cNvSpPr txBox="1"/>
          <p:nvPr/>
        </p:nvSpPr>
        <p:spPr>
          <a:xfrm>
            <a:off x="491490" y="1085850"/>
            <a:ext cx="1394460" cy="4493538"/>
          </a:xfrm>
          <a:prstGeom prst="rect">
            <a:avLst/>
          </a:prstGeom>
          <a:solidFill>
            <a:srgbClr val="D9FFFF"/>
          </a:solidFill>
        </p:spPr>
        <p:txBody>
          <a:bodyPr wrap="square" rtlCol="0">
            <a:spAutoFit/>
          </a:bodyPr>
          <a:lstStyle/>
          <a:p>
            <a:r>
              <a:rPr lang="en-US" sz="1100" dirty="0">
                <a:solidFill>
                  <a:schemeClr val="tx2"/>
                </a:solidFill>
              </a:rPr>
              <a:t>Mr. Long is an enthusiast and loves pretty much everything, including Geography and reading. Here he is reading “Tsunami Girl” the book we chose from the Carnegie shortlist last year. The graphic art in here is manga, so an art teacher may feel enthused to pick it up next time.</a:t>
            </a:r>
          </a:p>
          <a:p>
            <a:r>
              <a:rPr lang="en-US" sz="1100" dirty="0">
                <a:solidFill>
                  <a:schemeClr val="accent2"/>
                </a:solidFill>
              </a:rPr>
              <a:t>Tip: Direct your subject specialists to novels with links to their subject knowledge.</a:t>
            </a:r>
          </a:p>
          <a:p>
            <a:endParaRPr lang="en-US" sz="1100" dirty="0">
              <a:solidFill>
                <a:schemeClr val="tx2"/>
              </a:solidFill>
            </a:endParaRPr>
          </a:p>
        </p:txBody>
      </p:sp>
    </p:spTree>
    <p:extLst>
      <p:ext uri="{BB962C8B-B14F-4D97-AF65-F5344CB8AC3E}">
        <p14:creationId xmlns:p14="http://schemas.microsoft.com/office/powerpoint/2010/main" val="66236121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CB93-B208-47EA-A5B4-D4E931A1103E}"/>
              </a:ext>
            </a:extLst>
          </p:cNvPr>
          <p:cNvSpPr>
            <a:spLocks noGrp="1"/>
          </p:cNvSpPr>
          <p:nvPr>
            <p:ph type="title"/>
          </p:nvPr>
        </p:nvSpPr>
        <p:spPr>
          <a:xfrm>
            <a:off x="90311" y="304800"/>
            <a:ext cx="8425039" cy="1980323"/>
          </a:xfrm>
        </p:spPr>
        <p:txBody>
          <a:bodyPr>
            <a:normAutofit/>
          </a:bodyPr>
          <a:lstStyle/>
          <a:p>
            <a:r>
              <a:rPr lang="en-GB" dirty="0">
                <a:solidFill>
                  <a:srgbClr val="C2A24E"/>
                </a:solidFill>
              </a:rPr>
              <a:t>How do we support      students who cannot          read well enough?</a:t>
            </a:r>
          </a:p>
        </p:txBody>
      </p:sp>
      <p:sp>
        <p:nvSpPr>
          <p:cNvPr id="3" name="Content Placeholder 2">
            <a:extLst>
              <a:ext uri="{FF2B5EF4-FFF2-40B4-BE49-F238E27FC236}">
                <a16:creationId xmlns:a16="http://schemas.microsoft.com/office/drawing/2014/main" id="{9FF3AE89-D6AA-4B5E-B9D4-6630FC667137}"/>
              </a:ext>
            </a:extLst>
          </p:cNvPr>
          <p:cNvSpPr>
            <a:spLocks noGrp="1"/>
          </p:cNvSpPr>
          <p:nvPr>
            <p:ph idx="1"/>
          </p:nvPr>
        </p:nvSpPr>
        <p:spPr/>
        <p:txBody>
          <a:bodyPr/>
          <a:lstStyle/>
          <a:p>
            <a:pPr marL="0" indent="0">
              <a:buNone/>
            </a:pPr>
            <a:r>
              <a:rPr lang="en-GB" dirty="0">
                <a:solidFill>
                  <a:srgbClr val="FFFF99"/>
                </a:solidFill>
              </a:rPr>
              <a:t> </a:t>
            </a:r>
          </a:p>
        </p:txBody>
      </p:sp>
      <p:pic>
        <p:nvPicPr>
          <p:cNvPr id="6" name="Picture 5" descr="A picture containing text, person, indoor, computer&#10;&#10;Description automatically generated">
            <a:extLst>
              <a:ext uri="{FF2B5EF4-FFF2-40B4-BE49-F238E27FC236}">
                <a16:creationId xmlns:a16="http://schemas.microsoft.com/office/drawing/2014/main" id="{084F0A26-6B24-11D6-82E0-CFFC90276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8836" y="2369126"/>
            <a:ext cx="4613564" cy="3460173"/>
          </a:xfrm>
          <a:prstGeom prst="rect">
            <a:avLst/>
          </a:prstGeom>
        </p:spPr>
      </p:pic>
      <p:sp>
        <p:nvSpPr>
          <p:cNvPr id="4" name="TextBox 3">
            <a:extLst>
              <a:ext uri="{FF2B5EF4-FFF2-40B4-BE49-F238E27FC236}">
                <a16:creationId xmlns:a16="http://schemas.microsoft.com/office/drawing/2014/main" id="{216B12E7-8098-F86D-2215-66201214A504}"/>
              </a:ext>
            </a:extLst>
          </p:cNvPr>
          <p:cNvSpPr txBox="1"/>
          <p:nvPr/>
        </p:nvSpPr>
        <p:spPr>
          <a:xfrm>
            <a:off x="628650" y="3051810"/>
            <a:ext cx="2160270" cy="2631490"/>
          </a:xfrm>
          <a:prstGeom prst="rect">
            <a:avLst/>
          </a:prstGeom>
          <a:solidFill>
            <a:srgbClr val="D9FFFF"/>
          </a:solidFill>
        </p:spPr>
        <p:txBody>
          <a:bodyPr wrap="square" rtlCol="0">
            <a:spAutoFit/>
          </a:bodyPr>
          <a:lstStyle/>
          <a:p>
            <a:r>
              <a:rPr lang="en-US" sz="1100" dirty="0">
                <a:solidFill>
                  <a:schemeClr val="tx2"/>
                </a:solidFill>
              </a:rPr>
              <a:t>Our SEND provision has given up many ideas, including the use of </a:t>
            </a:r>
            <a:r>
              <a:rPr lang="en-US" sz="1100" dirty="0" err="1">
                <a:solidFill>
                  <a:schemeClr val="tx2"/>
                </a:solidFill>
              </a:rPr>
              <a:t>i</a:t>
            </a:r>
            <a:r>
              <a:rPr lang="en-US" sz="1100" dirty="0">
                <a:solidFill>
                  <a:schemeClr val="tx2"/>
                </a:solidFill>
              </a:rPr>
              <a:t>-pads. Here is a student, back from a lesson, having photographed a difficult to read slide from the board. He is underlining the words he can’t read yet.</a:t>
            </a:r>
          </a:p>
          <a:p>
            <a:r>
              <a:rPr lang="en-US" sz="1100" dirty="0">
                <a:solidFill>
                  <a:schemeClr val="accent2"/>
                </a:solidFill>
              </a:rPr>
              <a:t>Tip: Think of the SEND department as giving students the tools to support them with in class reading, placing them in charge of their learning and avoiding teachers over- planning</a:t>
            </a:r>
          </a:p>
        </p:txBody>
      </p:sp>
    </p:spTree>
    <p:extLst>
      <p:ext uri="{BB962C8B-B14F-4D97-AF65-F5344CB8AC3E}">
        <p14:creationId xmlns:p14="http://schemas.microsoft.com/office/powerpoint/2010/main" val="27598504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4231-592C-4EB9-B3AB-28FAED6D74A3}"/>
              </a:ext>
            </a:extLst>
          </p:cNvPr>
          <p:cNvSpPr>
            <a:spLocks noGrp="1"/>
          </p:cNvSpPr>
          <p:nvPr>
            <p:ph type="title"/>
          </p:nvPr>
        </p:nvSpPr>
        <p:spPr>
          <a:xfrm>
            <a:off x="268448" y="176170"/>
            <a:ext cx="8246902" cy="2108954"/>
          </a:xfrm>
        </p:spPr>
        <p:txBody>
          <a:bodyPr>
            <a:normAutofit/>
          </a:bodyPr>
          <a:lstStyle/>
          <a:p>
            <a:r>
              <a:rPr lang="en-GB" sz="3200" dirty="0">
                <a:solidFill>
                  <a:srgbClr val="C2A24E"/>
                </a:solidFill>
              </a:rPr>
              <a:t>How do children learn to read?</a:t>
            </a:r>
          </a:p>
        </p:txBody>
      </p:sp>
      <p:sp>
        <p:nvSpPr>
          <p:cNvPr id="3" name="Content Placeholder 2">
            <a:extLst>
              <a:ext uri="{FF2B5EF4-FFF2-40B4-BE49-F238E27FC236}">
                <a16:creationId xmlns:a16="http://schemas.microsoft.com/office/drawing/2014/main" id="{11A484C3-F094-42DD-9EE6-85A9D229567F}"/>
              </a:ext>
            </a:extLst>
          </p:cNvPr>
          <p:cNvSpPr>
            <a:spLocks noGrp="1"/>
          </p:cNvSpPr>
          <p:nvPr>
            <p:ph idx="1"/>
          </p:nvPr>
        </p:nvSpPr>
        <p:spPr/>
        <p:txBody>
          <a:bodyPr/>
          <a:lstStyle/>
          <a:p>
            <a:r>
              <a:rPr lang="en-GB" dirty="0">
                <a:solidFill>
                  <a:srgbClr val="FFFF99"/>
                </a:solidFill>
              </a:rPr>
              <a:t>Decode</a:t>
            </a:r>
          </a:p>
          <a:p>
            <a:r>
              <a:rPr lang="en-GB" dirty="0">
                <a:solidFill>
                  <a:srgbClr val="FFFF99"/>
                </a:solidFill>
              </a:rPr>
              <a:t>Develop automaticity</a:t>
            </a:r>
          </a:p>
          <a:p>
            <a:r>
              <a:rPr lang="en-GB" dirty="0">
                <a:solidFill>
                  <a:srgbClr val="FFFF99"/>
                </a:solidFill>
              </a:rPr>
              <a:t>Read fluently</a:t>
            </a:r>
          </a:p>
          <a:p>
            <a:r>
              <a:rPr lang="en-GB" dirty="0">
                <a:solidFill>
                  <a:srgbClr val="FFFF99"/>
                </a:solidFill>
              </a:rPr>
              <a:t>Comprehend what they have read</a:t>
            </a:r>
          </a:p>
        </p:txBody>
      </p:sp>
      <p:sp>
        <p:nvSpPr>
          <p:cNvPr id="4" name="TextBox 3">
            <a:extLst>
              <a:ext uri="{FF2B5EF4-FFF2-40B4-BE49-F238E27FC236}">
                <a16:creationId xmlns:a16="http://schemas.microsoft.com/office/drawing/2014/main" id="{13ADBCF6-1259-4CCF-5C09-447D61721469}"/>
              </a:ext>
            </a:extLst>
          </p:cNvPr>
          <p:cNvSpPr txBox="1"/>
          <p:nvPr/>
        </p:nvSpPr>
        <p:spPr>
          <a:xfrm>
            <a:off x="4697730" y="4743450"/>
            <a:ext cx="2057400" cy="769441"/>
          </a:xfrm>
          <a:prstGeom prst="rect">
            <a:avLst/>
          </a:prstGeom>
          <a:solidFill>
            <a:srgbClr val="D9FFFF"/>
          </a:solidFill>
        </p:spPr>
        <p:txBody>
          <a:bodyPr wrap="square" rtlCol="0">
            <a:spAutoFit/>
          </a:bodyPr>
          <a:lstStyle/>
          <a:p>
            <a:r>
              <a:rPr lang="en-US" sz="1100" dirty="0">
                <a:solidFill>
                  <a:schemeClr val="accent2"/>
                </a:solidFill>
              </a:rPr>
              <a:t>Tip: Ask you cluster primary colleagues for CPD on these techniques. They are the experts.</a:t>
            </a:r>
          </a:p>
        </p:txBody>
      </p:sp>
    </p:spTree>
    <p:extLst>
      <p:ext uri="{BB962C8B-B14F-4D97-AF65-F5344CB8AC3E}">
        <p14:creationId xmlns:p14="http://schemas.microsoft.com/office/powerpoint/2010/main" val="417276891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00EA-2397-4385-A93B-7C5005A3A79D}"/>
              </a:ext>
            </a:extLst>
          </p:cNvPr>
          <p:cNvSpPr>
            <a:spLocks noGrp="1"/>
          </p:cNvSpPr>
          <p:nvPr>
            <p:ph type="title"/>
          </p:nvPr>
        </p:nvSpPr>
        <p:spPr>
          <a:xfrm>
            <a:off x="259644" y="260415"/>
            <a:ext cx="6513689" cy="1505418"/>
          </a:xfrm>
        </p:spPr>
        <p:txBody>
          <a:bodyPr/>
          <a:lstStyle/>
          <a:p>
            <a:r>
              <a:rPr lang="en-GB" dirty="0">
                <a:solidFill>
                  <a:srgbClr val="C2A24E"/>
                </a:solidFill>
              </a:rPr>
              <a:t>How much do you know about…</a:t>
            </a:r>
          </a:p>
        </p:txBody>
      </p:sp>
      <p:sp>
        <p:nvSpPr>
          <p:cNvPr id="3" name="Content Placeholder 2">
            <a:extLst>
              <a:ext uri="{FF2B5EF4-FFF2-40B4-BE49-F238E27FC236}">
                <a16:creationId xmlns:a16="http://schemas.microsoft.com/office/drawing/2014/main" id="{DE1E789B-153C-45ED-9FEE-34D98A7D63D5}"/>
              </a:ext>
            </a:extLst>
          </p:cNvPr>
          <p:cNvSpPr>
            <a:spLocks noGrp="1"/>
          </p:cNvSpPr>
          <p:nvPr>
            <p:ph idx="1"/>
          </p:nvPr>
        </p:nvSpPr>
        <p:spPr/>
        <p:txBody>
          <a:bodyPr/>
          <a:lstStyle/>
          <a:p>
            <a:r>
              <a:rPr lang="en-GB" sz="3200" dirty="0">
                <a:solidFill>
                  <a:srgbClr val="FFFF99"/>
                </a:solidFill>
              </a:rPr>
              <a:t>Phonics teaching at KS1</a:t>
            </a:r>
          </a:p>
          <a:p>
            <a:r>
              <a:rPr lang="en-GB" sz="3200" dirty="0">
                <a:solidFill>
                  <a:srgbClr val="FFFF99"/>
                </a:solidFill>
              </a:rPr>
              <a:t>The teaching of SPAG at Key Stage 2</a:t>
            </a:r>
          </a:p>
          <a:p>
            <a:r>
              <a:rPr lang="en-GB" sz="3200" dirty="0">
                <a:solidFill>
                  <a:srgbClr val="FFFF99"/>
                </a:solidFill>
              </a:rPr>
              <a:t>Key Stage 2 expectations of reading comprehension</a:t>
            </a:r>
          </a:p>
          <a:p>
            <a:endParaRPr lang="en-GB" dirty="0">
              <a:solidFill>
                <a:srgbClr val="FFFF99"/>
              </a:solidFill>
            </a:endParaRPr>
          </a:p>
        </p:txBody>
      </p:sp>
      <p:sp>
        <p:nvSpPr>
          <p:cNvPr id="4" name="TextBox 3">
            <a:extLst>
              <a:ext uri="{FF2B5EF4-FFF2-40B4-BE49-F238E27FC236}">
                <a16:creationId xmlns:a16="http://schemas.microsoft.com/office/drawing/2014/main" id="{F1DFDDCC-185D-9C81-83B5-7567BBC8C017}"/>
              </a:ext>
            </a:extLst>
          </p:cNvPr>
          <p:cNvSpPr txBox="1"/>
          <p:nvPr/>
        </p:nvSpPr>
        <p:spPr>
          <a:xfrm>
            <a:off x="4960620" y="4594860"/>
            <a:ext cx="3326130" cy="1785104"/>
          </a:xfrm>
          <a:prstGeom prst="rect">
            <a:avLst/>
          </a:prstGeom>
          <a:solidFill>
            <a:srgbClr val="D9FFFF"/>
          </a:solidFill>
        </p:spPr>
        <p:txBody>
          <a:bodyPr wrap="square" rtlCol="0">
            <a:spAutoFit/>
          </a:bodyPr>
          <a:lstStyle/>
          <a:p>
            <a:r>
              <a:rPr lang="en-US" sz="1100" dirty="0">
                <a:solidFill>
                  <a:schemeClr val="accent2"/>
                </a:solidFill>
              </a:rPr>
              <a:t>The specific reading techniques from Key Stage 1 can be used in each successive Key Stage to support children to read, so phonics should be a strategy in KS2, 3 and 4. Spelling Punctuation and Grammar continues to be needed at KS3 and 4. This should be overtly taught. Many adults cannot spell everyday words like “definitely”.</a:t>
            </a:r>
          </a:p>
          <a:p>
            <a:endParaRPr lang="en-US" sz="1100" dirty="0">
              <a:solidFill>
                <a:schemeClr val="tx2"/>
              </a:solidFill>
            </a:endParaRPr>
          </a:p>
          <a:p>
            <a:endParaRPr lang="en-US" sz="1100" dirty="0">
              <a:solidFill>
                <a:schemeClr val="tx2"/>
              </a:solidFill>
            </a:endParaRPr>
          </a:p>
        </p:txBody>
      </p:sp>
    </p:spTree>
    <p:extLst>
      <p:ext uri="{BB962C8B-B14F-4D97-AF65-F5344CB8AC3E}">
        <p14:creationId xmlns:p14="http://schemas.microsoft.com/office/powerpoint/2010/main" val="93101312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CB93-B208-47EA-A5B4-D4E931A1103E}"/>
              </a:ext>
            </a:extLst>
          </p:cNvPr>
          <p:cNvSpPr>
            <a:spLocks noGrp="1"/>
          </p:cNvSpPr>
          <p:nvPr>
            <p:ph type="title"/>
          </p:nvPr>
        </p:nvSpPr>
        <p:spPr>
          <a:xfrm>
            <a:off x="90311" y="304800"/>
            <a:ext cx="8425039" cy="1980323"/>
          </a:xfrm>
        </p:spPr>
        <p:txBody>
          <a:bodyPr>
            <a:normAutofit/>
          </a:bodyPr>
          <a:lstStyle/>
          <a:p>
            <a:r>
              <a:rPr lang="en-GB" dirty="0">
                <a:solidFill>
                  <a:srgbClr val="FFFF99"/>
                </a:solidFill>
              </a:rPr>
              <a:t>Screening for dyslexia</a:t>
            </a:r>
            <a:br>
              <a:rPr lang="en-GB" dirty="0">
                <a:solidFill>
                  <a:srgbClr val="FFFF99"/>
                </a:solidFill>
              </a:rPr>
            </a:br>
            <a:endParaRPr lang="en-GB" dirty="0">
              <a:solidFill>
                <a:srgbClr val="C2A24E"/>
              </a:solidFill>
            </a:endParaRPr>
          </a:p>
        </p:txBody>
      </p:sp>
      <p:pic>
        <p:nvPicPr>
          <p:cNvPr id="5" name="Picture 4" descr="A picture containing text, indoor, cluttered&#10;&#10;Description automatically generated">
            <a:extLst>
              <a:ext uri="{FF2B5EF4-FFF2-40B4-BE49-F238E27FC236}">
                <a16:creationId xmlns:a16="http://schemas.microsoft.com/office/drawing/2014/main" id="{FBE6BED3-C8CB-8929-29E4-3D79E3C91C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6588" y="3144661"/>
            <a:ext cx="4746978" cy="3560234"/>
          </a:xfrm>
          <a:prstGeom prst="rect">
            <a:avLst/>
          </a:prstGeom>
        </p:spPr>
      </p:pic>
      <p:sp>
        <p:nvSpPr>
          <p:cNvPr id="3" name="TextBox 2">
            <a:extLst>
              <a:ext uri="{FF2B5EF4-FFF2-40B4-BE49-F238E27FC236}">
                <a16:creationId xmlns:a16="http://schemas.microsoft.com/office/drawing/2014/main" id="{28C7644B-C4A4-6485-F488-092BCCEE6548}"/>
              </a:ext>
            </a:extLst>
          </p:cNvPr>
          <p:cNvSpPr txBox="1"/>
          <p:nvPr/>
        </p:nvSpPr>
        <p:spPr>
          <a:xfrm>
            <a:off x="628650" y="1706942"/>
            <a:ext cx="1828800" cy="2970044"/>
          </a:xfrm>
          <a:prstGeom prst="rect">
            <a:avLst/>
          </a:prstGeom>
          <a:solidFill>
            <a:srgbClr val="D9FFFF"/>
          </a:solidFill>
        </p:spPr>
        <p:txBody>
          <a:bodyPr wrap="square" rtlCol="0">
            <a:spAutoFit/>
          </a:bodyPr>
          <a:lstStyle/>
          <a:p>
            <a:r>
              <a:rPr lang="en-US" sz="1100" dirty="0">
                <a:solidFill>
                  <a:schemeClr val="accent2"/>
                </a:solidFill>
              </a:rPr>
              <a:t>Many students have dyslexic tendencies, often undiagnosed. </a:t>
            </a:r>
          </a:p>
          <a:p>
            <a:r>
              <a:rPr lang="en-US" sz="1100" dirty="0">
                <a:solidFill>
                  <a:schemeClr val="accent2"/>
                </a:solidFill>
              </a:rPr>
              <a:t>Ask your SEND department to screen for this. </a:t>
            </a:r>
          </a:p>
          <a:p>
            <a:r>
              <a:rPr lang="en-US" sz="1100" dirty="0">
                <a:solidFill>
                  <a:schemeClr val="accent2"/>
                </a:solidFill>
              </a:rPr>
              <a:t>Visual problems, where the words jump around, or blur can be helped by simple overlays and coloured paper in exercise books. This shows the students that you care and that they can use strategies to help themselves with their reading</a:t>
            </a:r>
          </a:p>
        </p:txBody>
      </p:sp>
    </p:spTree>
    <p:extLst>
      <p:ext uri="{BB962C8B-B14F-4D97-AF65-F5344CB8AC3E}">
        <p14:creationId xmlns:p14="http://schemas.microsoft.com/office/powerpoint/2010/main" val="408604204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179716" y="397666"/>
            <a:ext cx="9144000" cy="934450"/>
          </a:xfrm>
        </p:spPr>
        <p:txBody>
          <a:bodyPr>
            <a:noAutofit/>
          </a:bodyPr>
          <a:lstStyle/>
          <a:p>
            <a:br>
              <a:rPr lang="en-GB" sz="4400" b="1" dirty="0">
                <a:solidFill>
                  <a:srgbClr val="FFFF99"/>
                </a:solidFill>
              </a:rPr>
            </a:br>
            <a:br>
              <a:rPr lang="en-GB" sz="4400" b="1" dirty="0">
                <a:solidFill>
                  <a:srgbClr val="FFFF99"/>
                </a:solidFill>
              </a:rPr>
            </a:br>
            <a:endParaRPr lang="en-GB" sz="4400" b="1" dirty="0">
              <a:solidFill>
                <a:srgbClr val="FFFF99"/>
              </a:solidFill>
            </a:endParaRPr>
          </a:p>
        </p:txBody>
      </p:sp>
      <p:sp>
        <p:nvSpPr>
          <p:cNvPr id="3" name="TextBox 2"/>
          <p:cNvSpPr txBox="1"/>
          <p:nvPr/>
        </p:nvSpPr>
        <p:spPr>
          <a:xfrm>
            <a:off x="299257" y="2116192"/>
            <a:ext cx="7838902" cy="954107"/>
          </a:xfrm>
          <a:prstGeom prst="rect">
            <a:avLst/>
          </a:prstGeom>
          <a:noFill/>
        </p:spPr>
        <p:txBody>
          <a:bodyPr wrap="square" rtlCol="0">
            <a:spAutoFit/>
          </a:bodyPr>
          <a:lstStyle/>
          <a:p>
            <a:pPr marL="514350" indent="-514350">
              <a:buFont typeface="+mj-lt"/>
              <a:buAutoNum type="arabicPeriod"/>
            </a:pPr>
            <a:endParaRPr lang="en-GB" sz="2800" dirty="0">
              <a:solidFill>
                <a:srgbClr val="FFFF99"/>
              </a:solidFill>
            </a:endParaRPr>
          </a:p>
          <a:p>
            <a:pPr marL="514350" indent="-514350">
              <a:buFont typeface="+mj-lt"/>
              <a:buAutoNum type="arabicPeriod"/>
            </a:pPr>
            <a:endParaRPr lang="en-GB" sz="2800" dirty="0">
              <a:solidFill>
                <a:srgbClr val="FFFF99"/>
              </a:solidFill>
            </a:endParaRPr>
          </a:p>
        </p:txBody>
      </p:sp>
      <p:pic>
        <p:nvPicPr>
          <p:cNvPr id="2" name="Picture 1">
            <a:extLst>
              <a:ext uri="{FF2B5EF4-FFF2-40B4-BE49-F238E27FC236}">
                <a16:creationId xmlns:a16="http://schemas.microsoft.com/office/drawing/2014/main" id="{9C39DC41-2DB0-4D8D-BDBB-E2D8D21155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3408"/>
            <a:ext cx="9144000" cy="6411183"/>
          </a:xfrm>
          <a:prstGeom prst="rect">
            <a:avLst/>
          </a:prstGeom>
        </p:spPr>
      </p:pic>
      <p:sp>
        <p:nvSpPr>
          <p:cNvPr id="4" name="TextBox 3">
            <a:extLst>
              <a:ext uri="{FF2B5EF4-FFF2-40B4-BE49-F238E27FC236}">
                <a16:creationId xmlns:a16="http://schemas.microsoft.com/office/drawing/2014/main" id="{F89801E7-2F5F-7865-1FF7-5CCC9F991E5B}"/>
              </a:ext>
            </a:extLst>
          </p:cNvPr>
          <p:cNvSpPr txBox="1"/>
          <p:nvPr/>
        </p:nvSpPr>
        <p:spPr>
          <a:xfrm>
            <a:off x="158044" y="270933"/>
            <a:ext cx="2404534" cy="923330"/>
          </a:xfrm>
          <a:prstGeom prst="rect">
            <a:avLst/>
          </a:prstGeom>
          <a:noFill/>
        </p:spPr>
        <p:txBody>
          <a:bodyPr wrap="square" rtlCol="0">
            <a:spAutoFit/>
          </a:bodyPr>
          <a:lstStyle/>
          <a:p>
            <a:r>
              <a:rPr lang="en-US" b="1" dirty="0">
                <a:solidFill>
                  <a:srgbClr val="C2A24E"/>
                </a:solidFill>
              </a:rPr>
              <a:t>Introduce </a:t>
            </a:r>
            <a:r>
              <a:rPr lang="en-US" b="1" dirty="0" err="1">
                <a:solidFill>
                  <a:srgbClr val="C2A24E"/>
                </a:solidFill>
              </a:rPr>
              <a:t>i</a:t>
            </a:r>
            <a:r>
              <a:rPr lang="en-US" b="1" dirty="0">
                <a:solidFill>
                  <a:srgbClr val="C2A24E"/>
                </a:solidFill>
              </a:rPr>
              <a:t>-pads or talk boxes in the classroom</a:t>
            </a:r>
          </a:p>
        </p:txBody>
      </p:sp>
    </p:spTree>
    <p:extLst>
      <p:ext uri="{BB962C8B-B14F-4D97-AF65-F5344CB8AC3E}">
        <p14:creationId xmlns:p14="http://schemas.microsoft.com/office/powerpoint/2010/main" val="13692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Description automatically generated with low confidence">
            <a:extLst>
              <a:ext uri="{FF2B5EF4-FFF2-40B4-BE49-F238E27FC236}">
                <a16:creationId xmlns:a16="http://schemas.microsoft.com/office/drawing/2014/main" id="{8347F001-03A9-C492-6E3D-80B741F9B6AE}"/>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457200" y="485422"/>
            <a:ext cx="8229599" cy="6107288"/>
          </a:xfrm>
          <a:prstGeom prst="rect">
            <a:avLst/>
          </a:prstGeom>
        </p:spPr>
      </p:pic>
      <p:sp>
        <p:nvSpPr>
          <p:cNvPr id="2" name="Title 1"/>
          <p:cNvSpPr>
            <a:spLocks noGrp="1"/>
          </p:cNvSpPr>
          <p:nvPr>
            <p:ph type="ctrTitle"/>
          </p:nvPr>
        </p:nvSpPr>
        <p:spPr>
          <a:xfrm>
            <a:off x="30322" y="4165922"/>
            <a:ext cx="9144000" cy="1685584"/>
          </a:xfrm>
        </p:spPr>
        <p:txBody>
          <a:bodyPr>
            <a:normAutofit fontScale="90000"/>
          </a:bodyPr>
          <a:lstStyle/>
          <a:p>
            <a:r>
              <a:rPr lang="en-GB" b="1" dirty="0">
                <a:solidFill>
                  <a:srgbClr val="FFFF99"/>
                </a:solidFill>
              </a:rPr>
              <a:t>Use National Tutoring Programme funds for 1:1 or group reading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636" y="1094365"/>
            <a:ext cx="1655754" cy="2570126"/>
          </a:xfrm>
          <a:prstGeom prst="rect">
            <a:avLst/>
          </a:prstGeom>
        </p:spPr>
      </p:pic>
    </p:spTree>
    <p:extLst>
      <p:ext uri="{BB962C8B-B14F-4D97-AF65-F5344CB8AC3E}">
        <p14:creationId xmlns:p14="http://schemas.microsoft.com/office/powerpoint/2010/main" val="253513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979F-2286-FC62-3B1E-9332A773986B}"/>
              </a:ext>
            </a:extLst>
          </p:cNvPr>
          <p:cNvSpPr>
            <a:spLocks noGrp="1"/>
          </p:cNvSpPr>
          <p:nvPr>
            <p:ph type="title"/>
          </p:nvPr>
        </p:nvSpPr>
        <p:spPr>
          <a:xfrm>
            <a:off x="628650" y="959560"/>
            <a:ext cx="7886700" cy="1761062"/>
          </a:xfrm>
        </p:spPr>
        <p:txBody>
          <a:bodyPr>
            <a:normAutofit fontScale="90000"/>
          </a:bodyPr>
          <a:lstStyle/>
          <a:p>
            <a:r>
              <a:rPr lang="en-US" dirty="0">
                <a:solidFill>
                  <a:srgbClr val="C2A24E"/>
                </a:solidFill>
              </a:rPr>
              <a:t>Read the research, </a:t>
            </a:r>
            <a:br>
              <a:rPr lang="en-US" dirty="0">
                <a:solidFill>
                  <a:srgbClr val="C2A24E"/>
                </a:solidFill>
              </a:rPr>
            </a:br>
            <a:r>
              <a:rPr lang="en-US" dirty="0">
                <a:solidFill>
                  <a:srgbClr val="C2A24E"/>
                </a:solidFill>
              </a:rPr>
              <a:t>use HIAS and all expertise </a:t>
            </a:r>
            <a:br>
              <a:rPr lang="en-US" dirty="0">
                <a:solidFill>
                  <a:srgbClr val="C2A24E"/>
                </a:solidFill>
              </a:rPr>
            </a:br>
            <a:r>
              <a:rPr lang="en-US" dirty="0">
                <a:solidFill>
                  <a:srgbClr val="C2A24E"/>
                </a:solidFill>
              </a:rPr>
              <a:t>from your cluster</a:t>
            </a:r>
          </a:p>
        </p:txBody>
      </p:sp>
      <p:sp>
        <p:nvSpPr>
          <p:cNvPr id="3" name="Content Placeholder 2">
            <a:extLst>
              <a:ext uri="{FF2B5EF4-FFF2-40B4-BE49-F238E27FC236}">
                <a16:creationId xmlns:a16="http://schemas.microsoft.com/office/drawing/2014/main" id="{AF12D9ED-6560-F9C6-8018-607A4F79FC00}"/>
              </a:ext>
            </a:extLst>
          </p:cNvPr>
          <p:cNvSpPr>
            <a:spLocks noGrp="1"/>
          </p:cNvSpPr>
          <p:nvPr>
            <p:ph idx="1"/>
          </p:nvPr>
        </p:nvSpPr>
        <p:spPr>
          <a:xfrm>
            <a:off x="628650" y="3115733"/>
            <a:ext cx="7886700" cy="2962562"/>
          </a:xfrm>
        </p:spPr>
        <p:txBody>
          <a:bodyPr/>
          <a:lstStyle/>
          <a:p>
            <a:r>
              <a:rPr lang="en-US" sz="1800" dirty="0">
                <a:solidFill>
                  <a:srgbClr val="FFFF99"/>
                </a:solidFill>
                <a:hlinkClick r:id="rId4"/>
              </a:rPr>
              <a:t>https://literacytrust.org.uk</a:t>
            </a:r>
            <a:endParaRPr lang="en-US" sz="1800" dirty="0">
              <a:solidFill>
                <a:srgbClr val="FFFF99"/>
              </a:solidFill>
            </a:endParaRPr>
          </a:p>
          <a:p>
            <a:endParaRPr lang="en-US" sz="1800" dirty="0">
              <a:solidFill>
                <a:srgbClr val="FFFF99"/>
              </a:solidFill>
            </a:endParaRPr>
          </a:p>
          <a:p>
            <a:r>
              <a:rPr lang="en-US" sz="1800" dirty="0">
                <a:solidFill>
                  <a:srgbClr val="FFFF99"/>
                </a:solidFill>
                <a:hlinkClick r:id="rId5"/>
              </a:rPr>
              <a:t>https://educationendowmentfoundation.org.uk/guidance-for-teachers/literacy</a:t>
            </a:r>
            <a:endParaRPr lang="en-US" sz="1800" dirty="0">
              <a:solidFill>
                <a:srgbClr val="FFFF99"/>
              </a:solidFill>
            </a:endParaRPr>
          </a:p>
          <a:p>
            <a:endParaRPr lang="en-US" dirty="0">
              <a:solidFill>
                <a:srgbClr val="FFFF99"/>
              </a:solidFill>
            </a:endParaRPr>
          </a:p>
          <a:p>
            <a:r>
              <a:rPr lang="en-GB" sz="1800" dirty="0">
                <a:solidFill>
                  <a:srgbClr val="FFFF99"/>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https://www.bdadyslexia.org.uk</a:t>
            </a:r>
            <a:endParaRPr lang="en-GB" sz="1800" dirty="0">
              <a:solidFill>
                <a:srgbClr val="FFFF99"/>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solidFill>
                <a:srgbClr val="FFFF99"/>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solidFill>
                <a:srgbClr val="FFFF99"/>
              </a:solidFill>
              <a:latin typeface="Arial" panose="020B0604020202020204" pitchFamily="34" charset="0"/>
              <a:ea typeface="Times New Roman" panose="02020603050405020304" pitchFamily="18" charset="0"/>
              <a:cs typeface="Times New Roman" panose="02020603050405020304" pitchFamily="18" charset="0"/>
            </a:endParaRPr>
          </a:p>
          <a:p>
            <a:endParaRPr lang="en-GB" dirty="0">
              <a:solidFill>
                <a:srgbClr val="FFFF99"/>
              </a:solidFill>
              <a:effectLst/>
            </a:endParaRPr>
          </a:p>
          <a:p>
            <a:endParaRPr lang="en-US" dirty="0">
              <a:solidFill>
                <a:srgbClr val="FFFF99"/>
              </a:solidFill>
            </a:endParaRPr>
          </a:p>
        </p:txBody>
      </p:sp>
    </p:spTree>
    <p:extLst>
      <p:ext uri="{BB962C8B-B14F-4D97-AF65-F5344CB8AC3E}">
        <p14:creationId xmlns:p14="http://schemas.microsoft.com/office/powerpoint/2010/main" val="396145356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740400"/>
            <a:ext cx="7886700" cy="942621"/>
          </a:xfrm>
        </p:spPr>
        <p:txBody>
          <a:bodyPr vert="horz" lIns="91440" tIns="45720" rIns="91440" bIns="45720" rtlCol="0" anchor="ctr">
            <a:normAutofit/>
          </a:bodyPr>
          <a:lstStyle/>
          <a:p>
            <a:pPr algn="ctr"/>
            <a:r>
              <a:rPr lang="en-US" sz="4500" b="1" kern="1200" dirty="0">
                <a:solidFill>
                  <a:srgbClr val="C2A24E"/>
                </a:solidFill>
                <a:latin typeface="+mj-lt"/>
                <a:ea typeface="+mj-ea"/>
                <a:cs typeface="+mj-cs"/>
              </a:rPr>
              <a:t>Motivations</a:t>
            </a:r>
          </a:p>
        </p:txBody>
      </p:sp>
      <p:pic>
        <p:nvPicPr>
          <p:cNvPr id="4" name="Content Placeholder 3">
            <a:extLst>
              <a:ext uri="{FF2B5EF4-FFF2-40B4-BE49-F238E27FC236}">
                <a16:creationId xmlns:a16="http://schemas.microsoft.com/office/drawing/2014/main" id="{891510AE-58B5-4A21-B163-E3C53FFDFEE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6202" y="1013054"/>
            <a:ext cx="4681538" cy="4629150"/>
          </a:xfrm>
          <a:prstGeom prst="rect">
            <a:avLst/>
          </a:prstGeom>
        </p:spPr>
      </p:pic>
      <p:pic>
        <p:nvPicPr>
          <p:cNvPr id="1026" name="Picture 2" descr="The Famous Five - Wikipedia">
            <a:extLst>
              <a:ext uri="{FF2B5EF4-FFF2-40B4-BE49-F238E27FC236}">
                <a16:creationId xmlns:a16="http://schemas.microsoft.com/office/drawing/2014/main" id="{E5AD39C4-3B2B-F00D-79DF-D86A6769232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317559">
            <a:off x="4893733" y="1111250"/>
            <a:ext cx="2819400" cy="4629150"/>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B958D9-4272-3E85-2EB3-DC154B79C01C}"/>
              </a:ext>
            </a:extLst>
          </p:cNvPr>
          <p:cNvSpPr txBox="1"/>
          <p:nvPr/>
        </p:nvSpPr>
        <p:spPr>
          <a:xfrm>
            <a:off x="482183" y="322580"/>
            <a:ext cx="3794760" cy="2862322"/>
          </a:xfrm>
          <a:prstGeom prst="rect">
            <a:avLst/>
          </a:prstGeom>
          <a:solidFill>
            <a:srgbClr val="D9FFFF"/>
          </a:solidFill>
        </p:spPr>
        <p:txBody>
          <a:bodyPr wrap="square" rtlCol="0">
            <a:spAutoFit/>
          </a:bodyPr>
          <a:lstStyle/>
          <a:p>
            <a:r>
              <a:rPr lang="en-US" sz="1200" dirty="0"/>
              <a:t>I</a:t>
            </a:r>
            <a:r>
              <a:rPr lang="en-US" sz="1200" dirty="0">
                <a:solidFill>
                  <a:srgbClr val="002060"/>
                </a:solidFill>
              </a:rPr>
              <a:t>I believe that a love of reading is caught not taught. I learned to read when I was very young, picking up a book at my childminders to avoid thinking about the inevitable “Fray Bentos” minced meat we would be having for tea. Before long, I realized that I was actually reading it, not just pretending.</a:t>
            </a:r>
          </a:p>
          <a:p>
            <a:r>
              <a:rPr lang="en-US" sz="1200" dirty="0">
                <a:solidFill>
                  <a:schemeClr val="accent2"/>
                </a:solidFill>
              </a:rPr>
              <a:t>Tip: As a  leader of reading, I always focus on motivating children and tapping into the thing that will give them a reason to read.</a:t>
            </a:r>
          </a:p>
          <a:p>
            <a:r>
              <a:rPr lang="en-US" sz="1200" dirty="0">
                <a:solidFill>
                  <a:schemeClr val="accent2"/>
                </a:solidFill>
              </a:rPr>
              <a:t>In our session at this conference, we discussed how pressure and reading schemes can be off putting for those children who can’t keep up, and therefore have the opposite to the desired effect. </a:t>
            </a:r>
          </a:p>
        </p:txBody>
      </p:sp>
    </p:spTree>
    <p:extLst>
      <p:ext uri="{BB962C8B-B14F-4D97-AF65-F5344CB8AC3E}">
        <p14:creationId xmlns:p14="http://schemas.microsoft.com/office/powerpoint/2010/main" val="21905347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A38C-BEC3-7263-A2E4-D8EDD6A240EC}"/>
              </a:ext>
            </a:extLst>
          </p:cNvPr>
          <p:cNvSpPr>
            <a:spLocks noGrp="1"/>
          </p:cNvSpPr>
          <p:nvPr>
            <p:ph type="title"/>
          </p:nvPr>
        </p:nvSpPr>
        <p:spPr/>
        <p:txBody>
          <a:bodyPr/>
          <a:lstStyle/>
          <a:p>
            <a:pPr algn="ctr"/>
            <a:r>
              <a:rPr lang="en-US" dirty="0">
                <a:solidFill>
                  <a:srgbClr val="C2A24E"/>
                </a:solidFill>
              </a:rPr>
              <a:t>The Library</a:t>
            </a:r>
          </a:p>
        </p:txBody>
      </p:sp>
      <p:pic>
        <p:nvPicPr>
          <p:cNvPr id="5" name="Content Placeholder 4" descr="A picture containing text, building, stone, several&#10;&#10;Description automatically generated">
            <a:extLst>
              <a:ext uri="{FF2B5EF4-FFF2-40B4-BE49-F238E27FC236}">
                <a16:creationId xmlns:a16="http://schemas.microsoft.com/office/drawing/2014/main" id="{449B9092-F271-5B4B-83F1-8DB33D522017}"/>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141008" y="2432050"/>
            <a:ext cx="4861984" cy="3646488"/>
          </a:xfrm>
        </p:spPr>
      </p:pic>
      <p:pic>
        <p:nvPicPr>
          <p:cNvPr id="8" name="Graphic 7" descr="Balloons outline">
            <a:extLst>
              <a:ext uri="{FF2B5EF4-FFF2-40B4-BE49-F238E27FC236}">
                <a16:creationId xmlns:a16="http://schemas.microsoft.com/office/drawing/2014/main" id="{DAFCFFE5-7E43-15E5-3540-18AE91D0ACC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6711" y="1986844"/>
            <a:ext cx="914400" cy="914400"/>
          </a:xfrm>
          <a:prstGeom prst="rect">
            <a:avLst/>
          </a:prstGeom>
        </p:spPr>
      </p:pic>
      <p:pic>
        <p:nvPicPr>
          <p:cNvPr id="9" name="Graphic 8" descr="Balloons outline">
            <a:extLst>
              <a:ext uri="{FF2B5EF4-FFF2-40B4-BE49-F238E27FC236}">
                <a16:creationId xmlns:a16="http://schemas.microsoft.com/office/drawing/2014/main" id="{57FFCA1A-560B-BE4A-A871-96438CB1EE9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90177" y="4115678"/>
            <a:ext cx="914400" cy="914400"/>
          </a:xfrm>
          <a:prstGeom prst="rect">
            <a:avLst/>
          </a:prstGeom>
        </p:spPr>
      </p:pic>
      <p:sp>
        <p:nvSpPr>
          <p:cNvPr id="10" name="TextBox 9">
            <a:extLst>
              <a:ext uri="{FF2B5EF4-FFF2-40B4-BE49-F238E27FC236}">
                <a16:creationId xmlns:a16="http://schemas.microsoft.com/office/drawing/2014/main" id="{00002862-92A0-C9FF-1F88-F30F00CCDEEF}"/>
              </a:ext>
            </a:extLst>
          </p:cNvPr>
          <p:cNvSpPr txBox="1"/>
          <p:nvPr/>
        </p:nvSpPr>
        <p:spPr>
          <a:xfrm>
            <a:off x="417690" y="2929467"/>
            <a:ext cx="1723318" cy="646331"/>
          </a:xfrm>
          <a:prstGeom prst="rect">
            <a:avLst/>
          </a:prstGeom>
          <a:noFill/>
        </p:spPr>
        <p:txBody>
          <a:bodyPr wrap="square" rtlCol="0">
            <a:spAutoFit/>
          </a:bodyPr>
          <a:lstStyle/>
          <a:p>
            <a:r>
              <a:rPr lang="en-US" dirty="0">
                <a:solidFill>
                  <a:srgbClr val="FFFF99"/>
                </a:solidFill>
              </a:rPr>
              <a:t>Accelerated Reader</a:t>
            </a:r>
          </a:p>
        </p:txBody>
      </p:sp>
      <p:sp>
        <p:nvSpPr>
          <p:cNvPr id="11" name="TextBox 10">
            <a:extLst>
              <a:ext uri="{FF2B5EF4-FFF2-40B4-BE49-F238E27FC236}">
                <a16:creationId xmlns:a16="http://schemas.microsoft.com/office/drawing/2014/main" id="{1771FAF5-AC3E-C759-10D0-DC23B4DF9BCA}"/>
              </a:ext>
            </a:extLst>
          </p:cNvPr>
          <p:cNvSpPr txBox="1"/>
          <p:nvPr/>
        </p:nvSpPr>
        <p:spPr>
          <a:xfrm>
            <a:off x="7270044" y="5030078"/>
            <a:ext cx="1614312" cy="646331"/>
          </a:xfrm>
          <a:prstGeom prst="rect">
            <a:avLst/>
          </a:prstGeom>
          <a:noFill/>
        </p:spPr>
        <p:txBody>
          <a:bodyPr wrap="square" rtlCol="0">
            <a:spAutoFit/>
          </a:bodyPr>
          <a:lstStyle/>
          <a:p>
            <a:r>
              <a:rPr lang="en-US" dirty="0">
                <a:solidFill>
                  <a:srgbClr val="FFFF99"/>
                </a:solidFill>
              </a:rPr>
              <a:t>Library Lessons</a:t>
            </a:r>
          </a:p>
        </p:txBody>
      </p:sp>
      <p:pic>
        <p:nvPicPr>
          <p:cNvPr id="12" name="Graphic 11" descr="Balloons outline">
            <a:extLst>
              <a:ext uri="{FF2B5EF4-FFF2-40B4-BE49-F238E27FC236}">
                <a16:creationId xmlns:a16="http://schemas.microsoft.com/office/drawing/2014/main" id="{6C467D81-E289-F8BC-AE9D-05C987FEFE3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3765" y="3695414"/>
            <a:ext cx="914400" cy="914400"/>
          </a:xfrm>
          <a:prstGeom prst="rect">
            <a:avLst/>
          </a:prstGeom>
        </p:spPr>
      </p:pic>
      <p:sp>
        <p:nvSpPr>
          <p:cNvPr id="13" name="TextBox 12">
            <a:extLst>
              <a:ext uri="{FF2B5EF4-FFF2-40B4-BE49-F238E27FC236}">
                <a16:creationId xmlns:a16="http://schemas.microsoft.com/office/drawing/2014/main" id="{29A74E61-2D2F-209E-8D6A-670DF7E45DEB}"/>
              </a:ext>
            </a:extLst>
          </p:cNvPr>
          <p:cNvSpPr txBox="1"/>
          <p:nvPr/>
        </p:nvSpPr>
        <p:spPr>
          <a:xfrm>
            <a:off x="652110" y="4609814"/>
            <a:ext cx="1245306" cy="646331"/>
          </a:xfrm>
          <a:prstGeom prst="rect">
            <a:avLst/>
          </a:prstGeom>
          <a:noFill/>
        </p:spPr>
        <p:txBody>
          <a:bodyPr wrap="square" rtlCol="0">
            <a:spAutoFit/>
          </a:bodyPr>
          <a:lstStyle/>
          <a:p>
            <a:r>
              <a:rPr lang="en-US" dirty="0">
                <a:solidFill>
                  <a:srgbClr val="FFFF99"/>
                </a:solidFill>
              </a:rPr>
              <a:t>Junior Librarians</a:t>
            </a:r>
          </a:p>
        </p:txBody>
      </p:sp>
      <p:pic>
        <p:nvPicPr>
          <p:cNvPr id="14" name="Graphic 13" descr="Balloons outline">
            <a:extLst>
              <a:ext uri="{FF2B5EF4-FFF2-40B4-BE49-F238E27FC236}">
                <a16:creationId xmlns:a16="http://schemas.microsoft.com/office/drawing/2014/main" id="{A8A1E1F5-5751-2363-F02F-865A8E5B280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9733" y="2338232"/>
            <a:ext cx="914400" cy="914400"/>
          </a:xfrm>
          <a:prstGeom prst="rect">
            <a:avLst/>
          </a:prstGeom>
        </p:spPr>
      </p:pic>
      <p:sp>
        <p:nvSpPr>
          <p:cNvPr id="15" name="TextBox 14">
            <a:extLst>
              <a:ext uri="{FF2B5EF4-FFF2-40B4-BE49-F238E27FC236}">
                <a16:creationId xmlns:a16="http://schemas.microsoft.com/office/drawing/2014/main" id="{785D4E59-F2C2-92A0-96E0-755192BB0A2D}"/>
              </a:ext>
            </a:extLst>
          </p:cNvPr>
          <p:cNvSpPr txBox="1"/>
          <p:nvPr/>
        </p:nvSpPr>
        <p:spPr>
          <a:xfrm>
            <a:off x="7246584" y="3252632"/>
            <a:ext cx="1050749" cy="646331"/>
          </a:xfrm>
          <a:prstGeom prst="rect">
            <a:avLst/>
          </a:prstGeom>
          <a:noFill/>
        </p:spPr>
        <p:txBody>
          <a:bodyPr wrap="square" rtlCol="0">
            <a:spAutoFit/>
          </a:bodyPr>
          <a:lstStyle/>
          <a:p>
            <a:r>
              <a:rPr lang="en-US" dirty="0">
                <a:solidFill>
                  <a:srgbClr val="FFFF99"/>
                </a:solidFill>
              </a:rPr>
              <a:t>Careers Library</a:t>
            </a:r>
          </a:p>
        </p:txBody>
      </p:sp>
      <p:sp>
        <p:nvSpPr>
          <p:cNvPr id="3" name="TextBox 2">
            <a:extLst>
              <a:ext uri="{FF2B5EF4-FFF2-40B4-BE49-F238E27FC236}">
                <a16:creationId xmlns:a16="http://schemas.microsoft.com/office/drawing/2014/main" id="{976C12AE-21EA-7F49-3818-9B354EC821F0}"/>
              </a:ext>
            </a:extLst>
          </p:cNvPr>
          <p:cNvSpPr txBox="1"/>
          <p:nvPr/>
        </p:nvSpPr>
        <p:spPr>
          <a:xfrm>
            <a:off x="143828" y="177175"/>
            <a:ext cx="2165032" cy="1615827"/>
          </a:xfrm>
          <a:prstGeom prst="rect">
            <a:avLst/>
          </a:prstGeom>
          <a:solidFill>
            <a:srgbClr val="D9FFFF"/>
          </a:solidFill>
        </p:spPr>
        <p:txBody>
          <a:bodyPr wrap="square" rtlCol="0">
            <a:spAutoFit/>
          </a:bodyPr>
          <a:lstStyle/>
          <a:p>
            <a:r>
              <a:rPr lang="en-US" sz="1100" dirty="0">
                <a:solidFill>
                  <a:srgbClr val="002060"/>
                </a:solidFill>
              </a:rPr>
              <a:t>Our Library has love lavished on it.</a:t>
            </a:r>
          </a:p>
          <a:p>
            <a:r>
              <a:rPr lang="en-US" sz="1100" dirty="0">
                <a:solidFill>
                  <a:schemeClr val="accent2"/>
                </a:solidFill>
              </a:rPr>
              <a:t>Tip: Make your library the most beautiful oasis. Think wide, allowing plenty of opportunities for students to engage with books and  read a variety of materials of their own choice. </a:t>
            </a:r>
          </a:p>
        </p:txBody>
      </p:sp>
    </p:spTree>
    <p:extLst>
      <p:ext uri="{BB962C8B-B14F-4D97-AF65-F5344CB8AC3E}">
        <p14:creationId xmlns:p14="http://schemas.microsoft.com/office/powerpoint/2010/main" val="53447193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338" y="176666"/>
            <a:ext cx="7888551" cy="1325563"/>
          </a:xfrm>
        </p:spPr>
        <p:txBody>
          <a:bodyPr>
            <a:normAutofit/>
          </a:bodyPr>
          <a:lstStyle/>
          <a:p>
            <a:pPr algn="ctr"/>
            <a:r>
              <a:rPr lang="en-GB" sz="4800" b="1" dirty="0">
                <a:solidFill>
                  <a:srgbClr val="C2A24E"/>
                </a:solidFill>
              </a:rPr>
              <a:t>A social element helps</a:t>
            </a:r>
          </a:p>
        </p:txBody>
      </p:sp>
      <p:pic>
        <p:nvPicPr>
          <p:cNvPr id="5" name="Content Placeholder 4" descr="A picture containing text, book, shelf, person&#10;&#10;Description automatically generated">
            <a:extLst>
              <a:ext uri="{FF2B5EF4-FFF2-40B4-BE49-F238E27FC236}">
                <a16:creationId xmlns:a16="http://schemas.microsoft.com/office/drawing/2014/main" id="{7D88B3A3-C3A1-0868-91E8-2ED37EEE4A0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851025" y="2288183"/>
            <a:ext cx="5021263" cy="3765947"/>
          </a:xfrm>
        </p:spPr>
      </p:pic>
    </p:spTree>
    <p:extLst>
      <p:ext uri="{BB962C8B-B14F-4D97-AF65-F5344CB8AC3E}">
        <p14:creationId xmlns:p14="http://schemas.microsoft.com/office/powerpoint/2010/main" val="16733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55402"/>
            <a:ext cx="7886700" cy="1325563"/>
          </a:xfrm>
        </p:spPr>
        <p:txBody>
          <a:bodyPr>
            <a:normAutofit/>
          </a:bodyPr>
          <a:lstStyle/>
          <a:p>
            <a:r>
              <a:rPr lang="en-GB" sz="4800" b="1" dirty="0">
                <a:solidFill>
                  <a:srgbClr val="C2A24E"/>
                </a:solidFill>
              </a:rPr>
              <a:t>Cranbourne Canon</a:t>
            </a:r>
          </a:p>
        </p:txBody>
      </p:sp>
      <p:pic>
        <p:nvPicPr>
          <p:cNvPr id="4" name="Content Placeholder 3">
            <a:extLst>
              <a:ext uri="{FF2B5EF4-FFF2-40B4-BE49-F238E27FC236}">
                <a16:creationId xmlns:a16="http://schemas.microsoft.com/office/drawing/2014/main" id="{832232C5-42EB-967E-A648-CBA7BE300B0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70667" y="1369397"/>
            <a:ext cx="3568765" cy="4758354"/>
          </a:xfrm>
          <a:prstGeom prst="rect">
            <a:avLst/>
          </a:prstGeom>
        </p:spPr>
      </p:pic>
      <p:sp>
        <p:nvSpPr>
          <p:cNvPr id="3" name="TextBox 2">
            <a:extLst>
              <a:ext uri="{FF2B5EF4-FFF2-40B4-BE49-F238E27FC236}">
                <a16:creationId xmlns:a16="http://schemas.microsoft.com/office/drawing/2014/main" id="{080A998F-977A-74A6-DEB6-704E04EB7ADF}"/>
              </a:ext>
            </a:extLst>
          </p:cNvPr>
          <p:cNvSpPr txBox="1"/>
          <p:nvPr/>
        </p:nvSpPr>
        <p:spPr>
          <a:xfrm>
            <a:off x="6755130" y="1920240"/>
            <a:ext cx="1760220" cy="3477875"/>
          </a:xfrm>
          <a:prstGeom prst="rect">
            <a:avLst/>
          </a:prstGeom>
          <a:solidFill>
            <a:srgbClr val="D9FFFF"/>
          </a:solidFill>
        </p:spPr>
        <p:txBody>
          <a:bodyPr wrap="square" rtlCol="0">
            <a:spAutoFit/>
          </a:bodyPr>
          <a:lstStyle/>
          <a:p>
            <a:r>
              <a:rPr lang="en-US" sz="1100" dirty="0">
                <a:solidFill>
                  <a:srgbClr val="002060"/>
                </a:solidFill>
              </a:rPr>
              <a:t>The Cranbourne Canon, named by our LLP Kate, contains class sets of books, to be used in tutor time reading. Some of these are classics – after all, Jane Austen is one  of our house patrons; others are chosen by recommendation from staff or students.</a:t>
            </a:r>
          </a:p>
          <a:p>
            <a:r>
              <a:rPr lang="en-US" sz="1100" dirty="0">
                <a:solidFill>
                  <a:schemeClr val="accent2"/>
                </a:solidFill>
              </a:rPr>
              <a:t>Tip: Allow staff and students as much choice as possible, always try to buy appropriate books if staff members want to read them with their students</a:t>
            </a:r>
          </a:p>
        </p:txBody>
      </p:sp>
    </p:spTree>
    <p:extLst>
      <p:ext uri="{BB962C8B-B14F-4D97-AF65-F5344CB8AC3E}">
        <p14:creationId xmlns:p14="http://schemas.microsoft.com/office/powerpoint/2010/main" val="233426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55402"/>
            <a:ext cx="7886700" cy="1325563"/>
          </a:xfrm>
        </p:spPr>
        <p:txBody>
          <a:bodyPr>
            <a:normAutofit/>
          </a:bodyPr>
          <a:lstStyle/>
          <a:p>
            <a:r>
              <a:rPr lang="en-GB" sz="4800" b="1" dirty="0">
                <a:solidFill>
                  <a:srgbClr val="C2A24E"/>
                </a:solidFill>
              </a:rPr>
              <a:t>Book Club</a:t>
            </a:r>
          </a:p>
        </p:txBody>
      </p:sp>
      <p:pic>
        <p:nvPicPr>
          <p:cNvPr id="8" name="Content Placeholder 7" descr="A picture containing text, indoor, floor, shelf&#10;&#10;Description automatically generated">
            <a:extLst>
              <a:ext uri="{FF2B5EF4-FFF2-40B4-BE49-F238E27FC236}">
                <a16:creationId xmlns:a16="http://schemas.microsoft.com/office/drawing/2014/main" id="{87A701D0-0E9B-AE43-880B-7ECA45BFDFC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41009" y="2481263"/>
            <a:ext cx="4861982" cy="3646487"/>
          </a:xfrm>
        </p:spPr>
      </p:pic>
      <p:sp>
        <p:nvSpPr>
          <p:cNvPr id="3" name="TextBox 2">
            <a:extLst>
              <a:ext uri="{FF2B5EF4-FFF2-40B4-BE49-F238E27FC236}">
                <a16:creationId xmlns:a16="http://schemas.microsoft.com/office/drawing/2014/main" id="{F10A25E1-A9B7-4671-7FB0-3593E1F92494}"/>
              </a:ext>
            </a:extLst>
          </p:cNvPr>
          <p:cNvSpPr txBox="1"/>
          <p:nvPr/>
        </p:nvSpPr>
        <p:spPr>
          <a:xfrm>
            <a:off x="7452360" y="1440180"/>
            <a:ext cx="1280160" cy="4662815"/>
          </a:xfrm>
          <a:prstGeom prst="rect">
            <a:avLst/>
          </a:prstGeom>
          <a:solidFill>
            <a:srgbClr val="D9FFFF"/>
          </a:solidFill>
        </p:spPr>
        <p:txBody>
          <a:bodyPr wrap="square" rtlCol="0">
            <a:spAutoFit/>
          </a:bodyPr>
          <a:lstStyle/>
          <a:p>
            <a:r>
              <a:rPr lang="en-US" sz="1100" dirty="0">
                <a:solidFill>
                  <a:srgbClr val="002060"/>
                </a:solidFill>
              </a:rPr>
              <a:t>Since I love books, I run book club as an extra curricular activity. Two members of our book club are new arrivals from South Asia and Africa. Tia recommended “A village by the sea”, a book she grew up with in Kerala. We may include this in our Canon.</a:t>
            </a:r>
          </a:p>
          <a:p>
            <a:r>
              <a:rPr lang="en-US" sz="1100" dirty="0">
                <a:solidFill>
                  <a:schemeClr val="accent2"/>
                </a:solidFill>
              </a:rPr>
              <a:t>Tip: If you don’t love reading, find someone who does. They will be a much better leader of reading, because they care!</a:t>
            </a:r>
          </a:p>
        </p:txBody>
      </p:sp>
    </p:spTree>
    <p:extLst>
      <p:ext uri="{BB962C8B-B14F-4D97-AF65-F5344CB8AC3E}">
        <p14:creationId xmlns:p14="http://schemas.microsoft.com/office/powerpoint/2010/main" val="140571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55402"/>
            <a:ext cx="7886700" cy="1325563"/>
          </a:xfrm>
        </p:spPr>
        <p:txBody>
          <a:bodyPr>
            <a:normAutofit fontScale="90000"/>
          </a:bodyPr>
          <a:lstStyle/>
          <a:p>
            <a:r>
              <a:rPr lang="en-GB" sz="4800" b="1" dirty="0">
                <a:solidFill>
                  <a:srgbClr val="C2A24E"/>
                </a:solidFill>
              </a:rPr>
              <a:t>Cranbourne Carnegie Club</a:t>
            </a:r>
          </a:p>
        </p:txBody>
      </p:sp>
      <p:pic>
        <p:nvPicPr>
          <p:cNvPr id="5" name="Content Placeholder 4" descr="A picture containing text, indoor, floor, table&#10;&#10;Description automatically generated">
            <a:extLst>
              <a:ext uri="{FF2B5EF4-FFF2-40B4-BE49-F238E27FC236}">
                <a16:creationId xmlns:a16="http://schemas.microsoft.com/office/drawing/2014/main" id="{D62FF70D-14F9-0C66-FA9E-D5A5B2C95DC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36628" y="1952978"/>
            <a:ext cx="6160793" cy="4620595"/>
          </a:xfrm>
        </p:spPr>
      </p:pic>
      <p:sp>
        <p:nvSpPr>
          <p:cNvPr id="3" name="TextBox 2">
            <a:extLst>
              <a:ext uri="{FF2B5EF4-FFF2-40B4-BE49-F238E27FC236}">
                <a16:creationId xmlns:a16="http://schemas.microsoft.com/office/drawing/2014/main" id="{52350154-9608-A758-FCD5-37D6875FE3A5}"/>
              </a:ext>
            </a:extLst>
          </p:cNvPr>
          <p:cNvSpPr txBox="1"/>
          <p:nvPr/>
        </p:nvSpPr>
        <p:spPr>
          <a:xfrm>
            <a:off x="171450" y="1771650"/>
            <a:ext cx="2068830" cy="2631490"/>
          </a:xfrm>
          <a:prstGeom prst="rect">
            <a:avLst/>
          </a:prstGeom>
          <a:solidFill>
            <a:srgbClr val="D9FFFF"/>
          </a:solidFill>
        </p:spPr>
        <p:txBody>
          <a:bodyPr wrap="square" rtlCol="0">
            <a:spAutoFit/>
          </a:bodyPr>
          <a:lstStyle/>
          <a:p>
            <a:r>
              <a:rPr lang="en-US" sz="1100" dirty="0">
                <a:solidFill>
                  <a:schemeClr val="tx2"/>
                </a:solidFill>
              </a:rPr>
              <a:t>This English teacher is teaching with “The Girl who Speaks Bear” chosen by us from a previous Carnegie Award shortlist. The Carnegie Club runs from March as an extra curricular club, shadow reading the Carnegie Shortlist</a:t>
            </a:r>
          </a:p>
          <a:p>
            <a:r>
              <a:rPr lang="en-US" sz="1100" dirty="0">
                <a:solidFill>
                  <a:schemeClr val="accent2"/>
                </a:solidFill>
              </a:rPr>
              <a:t>Tip: Keep your English reading list current and invest in a variety of diverse texts, diverse in genre and in culture.</a:t>
            </a:r>
          </a:p>
        </p:txBody>
      </p:sp>
    </p:spTree>
    <p:extLst>
      <p:ext uri="{BB962C8B-B14F-4D97-AF65-F5344CB8AC3E}">
        <p14:creationId xmlns:p14="http://schemas.microsoft.com/office/powerpoint/2010/main" val="106438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2635"/>
            <a:ext cx="9144000" cy="2300193"/>
          </a:xfrm>
        </p:spPr>
        <p:txBody>
          <a:bodyPr>
            <a:normAutofit fontScale="90000"/>
          </a:bodyPr>
          <a:lstStyle/>
          <a:p>
            <a:r>
              <a:rPr lang="en-GB" sz="4400" dirty="0">
                <a:solidFill>
                  <a:srgbClr val="C2A24E"/>
                </a:solidFill>
              </a:rPr>
              <a:t>Tutor Time Reading. Can it work?</a:t>
            </a:r>
            <a:br>
              <a:rPr lang="en-GB" sz="4400" dirty="0">
                <a:solidFill>
                  <a:srgbClr val="C2A24E"/>
                </a:solidFill>
              </a:rPr>
            </a:br>
            <a:r>
              <a:rPr lang="en-GB" sz="4400" dirty="0">
                <a:solidFill>
                  <a:srgbClr val="C2A24E"/>
                </a:solidFill>
              </a:rPr>
              <a:t>	mixed-age tutor groups</a:t>
            </a:r>
            <a:br>
              <a:rPr lang="en-GB" sz="4400" dirty="0">
                <a:solidFill>
                  <a:srgbClr val="C2A24E"/>
                </a:solidFill>
              </a:rPr>
            </a:br>
            <a:r>
              <a:rPr lang="en-GB" sz="4400" dirty="0">
                <a:solidFill>
                  <a:srgbClr val="C2A24E"/>
                </a:solidFill>
              </a:rPr>
              <a:t>	non specialist staff</a:t>
            </a:r>
            <a:br>
              <a:rPr lang="en-GB" sz="4400" dirty="0">
                <a:solidFill>
                  <a:srgbClr val="FFFF99"/>
                </a:solidFill>
              </a:rPr>
            </a:br>
            <a:endParaRPr lang="en-GB" sz="4400" dirty="0">
              <a:solidFill>
                <a:srgbClr val="FFFF99"/>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1636" y="1094365"/>
            <a:ext cx="1655754" cy="2570126"/>
          </a:xfrm>
          <a:prstGeom prst="rect">
            <a:avLst/>
          </a:prstGeom>
        </p:spPr>
      </p:pic>
    </p:spTree>
    <p:extLst>
      <p:ext uri="{BB962C8B-B14F-4D97-AF65-F5344CB8AC3E}">
        <p14:creationId xmlns:p14="http://schemas.microsoft.com/office/powerpoint/2010/main" val="126835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4231-592C-4EB9-B3AB-28FAED6D74A3}"/>
              </a:ext>
            </a:extLst>
          </p:cNvPr>
          <p:cNvSpPr>
            <a:spLocks noGrp="1"/>
          </p:cNvSpPr>
          <p:nvPr>
            <p:ph type="title"/>
          </p:nvPr>
        </p:nvSpPr>
        <p:spPr/>
        <p:txBody>
          <a:bodyPr/>
          <a:lstStyle/>
          <a:p>
            <a:pPr algn="ctr"/>
            <a:r>
              <a:rPr lang="en-GB" dirty="0" err="1"/>
              <a:t>r</a:t>
            </a:r>
            <a:r>
              <a:rPr lang="en-GB" dirty="0" err="1">
                <a:solidFill>
                  <a:srgbClr val="FFFF00"/>
                </a:solidFill>
              </a:rPr>
              <a:t>Mr</a:t>
            </a:r>
            <a:r>
              <a:rPr lang="en-GB" dirty="0">
                <a:solidFill>
                  <a:srgbClr val="FFFF00"/>
                </a:solidFill>
              </a:rPr>
              <a:t> Beattie </a:t>
            </a:r>
            <a:br>
              <a:rPr lang="en-GB" dirty="0">
                <a:solidFill>
                  <a:srgbClr val="FFFF00"/>
                </a:solidFill>
              </a:rPr>
            </a:br>
            <a:r>
              <a:rPr lang="en-GB" dirty="0">
                <a:solidFill>
                  <a:srgbClr val="FFFF00"/>
                </a:solidFill>
              </a:rPr>
              <a:t>Science</a:t>
            </a:r>
            <a:endParaRPr lang="en-GB" dirty="0"/>
          </a:p>
        </p:txBody>
      </p:sp>
      <p:pic>
        <p:nvPicPr>
          <p:cNvPr id="5" name="Content Placeholder 4" descr="A person standing in front of a large screen&#10;&#10;Description automatically generated with medium confidence">
            <a:extLst>
              <a:ext uri="{FF2B5EF4-FFF2-40B4-BE49-F238E27FC236}">
                <a16:creationId xmlns:a16="http://schemas.microsoft.com/office/drawing/2014/main" id="{E757CAA9-18E7-97CD-816A-A77635E8A972}"/>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141008" y="2432050"/>
            <a:ext cx="4861984" cy="3646488"/>
          </a:xfrm>
        </p:spPr>
      </p:pic>
      <p:sp>
        <p:nvSpPr>
          <p:cNvPr id="3" name="TextBox 2">
            <a:extLst>
              <a:ext uri="{FF2B5EF4-FFF2-40B4-BE49-F238E27FC236}">
                <a16:creationId xmlns:a16="http://schemas.microsoft.com/office/drawing/2014/main" id="{6635D1BB-2239-B972-89DF-87E3A9E41502}"/>
              </a:ext>
            </a:extLst>
          </p:cNvPr>
          <p:cNvSpPr txBox="1"/>
          <p:nvPr/>
        </p:nvSpPr>
        <p:spPr>
          <a:xfrm>
            <a:off x="537210" y="959560"/>
            <a:ext cx="1283758" cy="3816429"/>
          </a:xfrm>
          <a:prstGeom prst="rect">
            <a:avLst/>
          </a:prstGeom>
          <a:solidFill>
            <a:srgbClr val="D9FFFF"/>
          </a:solidFill>
        </p:spPr>
        <p:txBody>
          <a:bodyPr wrap="square" rtlCol="0">
            <a:spAutoFit/>
          </a:bodyPr>
          <a:lstStyle/>
          <a:p>
            <a:r>
              <a:rPr lang="en-US" sz="1100" dirty="0">
                <a:solidFill>
                  <a:schemeClr val="tx2"/>
                </a:solidFill>
              </a:rPr>
              <a:t>When we began reading together in tutor time, not all staff wanted to read out loud. </a:t>
            </a:r>
            <a:r>
              <a:rPr lang="en-US" sz="1100" dirty="0">
                <a:solidFill>
                  <a:schemeClr val="accent2"/>
                </a:solidFill>
              </a:rPr>
              <a:t>Tip: Be mindful of the need to motivate your staff, as well as the students. Listen to them and find ways around barriers. For example, some teachers are dyslexic and will need to feel safe. There is no one way to do tutor time reading.</a:t>
            </a:r>
          </a:p>
        </p:txBody>
      </p:sp>
    </p:spTree>
    <p:extLst>
      <p:ext uri="{BB962C8B-B14F-4D97-AF65-F5344CB8AC3E}">
        <p14:creationId xmlns:p14="http://schemas.microsoft.com/office/powerpoint/2010/main" val="114934408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fontScheme name="Custom 2">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2.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3.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4.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5.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6.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7.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8.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ppt/theme/themeOverride9.xml><?xml version="1.0" encoding="utf-8"?>
<a:themeOverride xmlns:a="http://schemas.openxmlformats.org/drawingml/2006/main">
  <a:clrScheme name="Custom 12">
    <a:dk1>
      <a:srgbClr val="FFFFFF"/>
    </a:dk1>
    <a:lt1>
      <a:sysClr val="window" lastClr="FFFFFF"/>
    </a:lt1>
    <a:dk2>
      <a:srgbClr val="002C5B"/>
    </a:dk2>
    <a:lt2>
      <a:srgbClr val="D8D8D8"/>
    </a:lt2>
    <a:accent1>
      <a:srgbClr val="6CC3F4"/>
    </a:accent1>
    <a:accent2>
      <a:srgbClr val="CF2646"/>
    </a:accent2>
    <a:accent3>
      <a:srgbClr val="6CC3F4"/>
    </a:accent3>
    <a:accent4>
      <a:srgbClr val="CF2646"/>
    </a:accent4>
    <a:accent5>
      <a:srgbClr val="FFFFFF"/>
    </a:accent5>
    <a:accent6>
      <a:srgbClr val="CF2646"/>
    </a:accent6>
    <a:hlink>
      <a:srgbClr val="6CC3F4"/>
    </a:hlink>
    <a:folHlink>
      <a:srgbClr val="CF264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5331DDB7B58E479584B31D9F3D161A" ma:contentTypeVersion="0" ma:contentTypeDescription="Create a new document." ma:contentTypeScope="" ma:versionID="0ccc73222aed8e86d994e8f32a1e8820">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A9520-2438-4157-BB7B-0FC2DCBD3EFA}">
  <ds:schemaRefs>
    <ds:schemaRef ds:uri="http://schemas.microsoft.com/sharepoint/v3/contenttype/forms"/>
  </ds:schemaRefs>
</ds:datastoreItem>
</file>

<file path=customXml/itemProps2.xml><?xml version="1.0" encoding="utf-8"?>
<ds:datastoreItem xmlns:ds="http://schemas.openxmlformats.org/officeDocument/2006/customXml" ds:itemID="{632E4CEF-1C54-4334-A4FB-D6CC7235B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12033</TotalTime>
  <Words>951</Words>
  <Application>Microsoft Office PowerPoint</Application>
  <PresentationFormat>On-screen Show (4:3)</PresentationFormat>
  <Paragraphs>58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Office Theme</vt:lpstr>
      <vt:lpstr>Developing a Culture of Reading Jane Aplin j.aplin@Cranbourne.hants.sch.uk </vt:lpstr>
      <vt:lpstr>Motivations</vt:lpstr>
      <vt:lpstr>The Library</vt:lpstr>
      <vt:lpstr>A social element helps</vt:lpstr>
      <vt:lpstr>Cranbourne Canon</vt:lpstr>
      <vt:lpstr>Book Club</vt:lpstr>
      <vt:lpstr>Cranbourne Carnegie Club</vt:lpstr>
      <vt:lpstr>Tutor Time Reading. Can it work?  mixed-age tutor groups  non specialist staff </vt:lpstr>
      <vt:lpstr>rMr Beattie  Science</vt:lpstr>
      <vt:lpstr>rMr Long  Geography</vt:lpstr>
      <vt:lpstr>How do we support      students who cannot          read well enough?</vt:lpstr>
      <vt:lpstr>How do children learn to read?</vt:lpstr>
      <vt:lpstr>How much do you know about…</vt:lpstr>
      <vt:lpstr>Screening for dyslexia </vt:lpstr>
      <vt:lpstr>  </vt:lpstr>
      <vt:lpstr>Use National Tutoring Programme funds for 1:1 or group reading</vt:lpstr>
      <vt:lpstr>Read the research,  use HIAS and all expertise  from your cluster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Sayers</dc:creator>
  <cp:lastModifiedBy>Broadribb, Kate</cp:lastModifiedBy>
  <cp:revision>95</cp:revision>
  <dcterms:created xsi:type="dcterms:W3CDTF">2019-03-21T15:20:18Z</dcterms:created>
  <dcterms:modified xsi:type="dcterms:W3CDTF">2023-03-02T11:05:06Z</dcterms:modified>
</cp:coreProperties>
</file>