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650" r:id="rId2"/>
    <p:sldId id="278" r:id="rId3"/>
    <p:sldId id="3732" r:id="rId4"/>
    <p:sldId id="3727" r:id="rId5"/>
    <p:sldId id="3725" r:id="rId6"/>
    <p:sldId id="3823" r:id="rId7"/>
    <p:sldId id="3825" r:id="rId8"/>
    <p:sldId id="3694" r:id="rId9"/>
    <p:sldId id="3741" r:id="rId10"/>
    <p:sldId id="3826" r:id="rId11"/>
    <p:sldId id="3745" r:id="rId12"/>
    <p:sldId id="3748" r:id="rId13"/>
    <p:sldId id="3751" r:id="rId14"/>
    <p:sldId id="3676" r:id="rId15"/>
    <p:sldId id="267" r:id="rId16"/>
    <p:sldId id="3824" r:id="rId17"/>
    <p:sldId id="3653" r:id="rId18"/>
    <p:sldId id="3670" r:id="rId19"/>
    <p:sldId id="3818" r:id="rId20"/>
    <p:sldId id="3709" r:id="rId21"/>
    <p:sldId id="3827" r:id="rId22"/>
    <p:sldId id="3649" r:id="rId23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ate Nov 20" id="{CC57936D-51EF-48BA-8EE9-E6BAAB7F35CF}">
          <p14:sldIdLst>
            <p14:sldId id="3650"/>
            <p14:sldId id="278"/>
            <p14:sldId id="3732"/>
            <p14:sldId id="3727"/>
            <p14:sldId id="3725"/>
            <p14:sldId id="3823"/>
            <p14:sldId id="3825"/>
            <p14:sldId id="3694"/>
            <p14:sldId id="3741"/>
            <p14:sldId id="3826"/>
            <p14:sldId id="3745"/>
            <p14:sldId id="3748"/>
            <p14:sldId id="3751"/>
            <p14:sldId id="3676"/>
            <p14:sldId id="267"/>
            <p14:sldId id="3824"/>
            <p14:sldId id="3653"/>
            <p14:sldId id="3670"/>
            <p14:sldId id="3818"/>
            <p14:sldId id="3709"/>
            <p14:sldId id="3827"/>
            <p14:sldId id="3649"/>
          </p14:sldIdLst>
        </p14:section>
      </p14:sectionLst>
    </p:ext>
    <p:ext uri="{EFAFB233-063F-42B5-8137-9DF3F51BA10A}">
      <p15:sldGuideLst xmlns:p15="http://schemas.microsoft.com/office/powerpoint/2012/main">
        <p15:guide id="2" pos="3888" userDrawn="1">
          <p15:clr>
            <a:srgbClr val="A4A3A4"/>
          </p15:clr>
        </p15:guide>
        <p15:guide id="3" orient="horz" pos="21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EBEBEB"/>
    <a:srgbClr val="FAFAFA"/>
    <a:srgbClr val="FFC7BB"/>
    <a:srgbClr val="212437"/>
    <a:srgbClr val="0072EF"/>
    <a:srgbClr val="6460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408" autoAdjust="0"/>
    <p:restoredTop sz="82073" autoAdjust="0"/>
  </p:normalViewPr>
  <p:slideViewPr>
    <p:cSldViewPr snapToGrid="0" showGuides="1">
      <p:cViewPr varScale="1">
        <p:scale>
          <a:sx n="72" d="100"/>
          <a:sy n="72" d="100"/>
        </p:scale>
        <p:origin x="208" y="816"/>
      </p:cViewPr>
      <p:guideLst>
        <p:guide pos="3888"/>
        <p:guide orient="horz" pos="2136"/>
      </p:guideLst>
    </p:cSldViewPr>
  </p:slideViewPr>
  <p:outlineViewPr>
    <p:cViewPr>
      <p:scale>
        <a:sx n="33" d="100"/>
        <a:sy n="33" d="100"/>
      </p:scale>
      <p:origin x="0" y="-1087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756"/>
    </p:cViewPr>
  </p:sorterViewPr>
  <p:notesViewPr>
    <p:cSldViewPr snapToGrid="0">
      <p:cViewPr varScale="1">
        <p:scale>
          <a:sx n="73" d="100"/>
          <a:sy n="73" d="100"/>
        </p:scale>
        <p:origin x="235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8F33C-395D-49DE-BFCA-75C79E84CF48}" type="datetimeFigureOut">
              <a:rPr lang="en-US" smtClean="0"/>
              <a:t>2/22/24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1FE7A-8EF3-4502-8788-3F64DADF0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52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802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266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111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340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8271C7-9DCD-6242-8728-06F59070813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054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864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24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Processing emotions/closing the stress cycle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84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Choose 2 – share?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079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Helps us to live with emotions in a way that doesn’t trip us up.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10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70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587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CA687CC-F65B-4121-AC04-91E1DCD217D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" y="1"/>
            <a:ext cx="5353133" cy="6858003"/>
          </a:xfrm>
          <a:custGeom>
            <a:avLst/>
            <a:gdLst>
              <a:gd name="connsiteX0" fmla="*/ 3592090 w 5353133"/>
              <a:gd name="connsiteY0" fmla="*/ 1 h 6858003"/>
              <a:gd name="connsiteX1" fmla="*/ 5353133 w 5353133"/>
              <a:gd name="connsiteY1" fmla="*/ 1 h 6858003"/>
              <a:gd name="connsiteX2" fmla="*/ 3967248 w 5353133"/>
              <a:gd name="connsiteY2" fmla="*/ 3429002 h 6858003"/>
              <a:gd name="connsiteX3" fmla="*/ 5353133 w 5353133"/>
              <a:gd name="connsiteY3" fmla="*/ 6858003 h 6858003"/>
              <a:gd name="connsiteX4" fmla="*/ 3592090 w 5353133"/>
              <a:gd name="connsiteY4" fmla="*/ 6858003 h 6858003"/>
              <a:gd name="connsiteX5" fmla="*/ 3086727 w 5353133"/>
              <a:gd name="connsiteY5" fmla="*/ 5607617 h 6858003"/>
              <a:gd name="connsiteX6" fmla="*/ 2581364 w 5353133"/>
              <a:gd name="connsiteY6" fmla="*/ 6858002 h 6858003"/>
              <a:gd name="connsiteX7" fmla="*/ 820321 w 5353133"/>
              <a:gd name="connsiteY7" fmla="*/ 6858002 h 6858003"/>
              <a:gd name="connsiteX8" fmla="*/ 2206205 w 5353133"/>
              <a:gd name="connsiteY8" fmla="*/ 3429002 h 6858003"/>
              <a:gd name="connsiteX9" fmla="*/ 820321 w 5353133"/>
              <a:gd name="connsiteY9" fmla="*/ 2 h 6858003"/>
              <a:gd name="connsiteX10" fmla="*/ 2581364 w 5353133"/>
              <a:gd name="connsiteY10" fmla="*/ 2 h 6858003"/>
              <a:gd name="connsiteX11" fmla="*/ 3086727 w 5353133"/>
              <a:gd name="connsiteY11" fmla="*/ 1250387 h 6858003"/>
              <a:gd name="connsiteX12" fmla="*/ 0 w 5353133"/>
              <a:gd name="connsiteY12" fmla="*/ 0 h 6858003"/>
              <a:gd name="connsiteX13" fmla="*/ 689182 w 5353133"/>
              <a:gd name="connsiteY13" fmla="*/ 0 h 6858003"/>
              <a:gd name="connsiteX14" fmla="*/ 2049862 w 5353133"/>
              <a:gd name="connsiteY14" fmla="*/ 3429003 h 6858003"/>
              <a:gd name="connsiteX15" fmla="*/ 689183 w 5353133"/>
              <a:gd name="connsiteY15" fmla="*/ 6858003 h 6858003"/>
              <a:gd name="connsiteX16" fmla="*/ 0 w 5353133"/>
              <a:gd name="connsiteY16" fmla="*/ 6858003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53133" h="6858003">
                <a:moveTo>
                  <a:pt x="3592090" y="1"/>
                </a:moveTo>
                <a:lnTo>
                  <a:pt x="5353133" y="1"/>
                </a:lnTo>
                <a:lnTo>
                  <a:pt x="3967248" y="3429002"/>
                </a:lnTo>
                <a:lnTo>
                  <a:pt x="5353133" y="6858003"/>
                </a:lnTo>
                <a:lnTo>
                  <a:pt x="3592090" y="6858003"/>
                </a:lnTo>
                <a:lnTo>
                  <a:pt x="3086727" y="5607617"/>
                </a:lnTo>
                <a:lnTo>
                  <a:pt x="2581364" y="6858002"/>
                </a:lnTo>
                <a:lnTo>
                  <a:pt x="820321" y="6858002"/>
                </a:lnTo>
                <a:lnTo>
                  <a:pt x="2206205" y="3429002"/>
                </a:lnTo>
                <a:lnTo>
                  <a:pt x="820321" y="2"/>
                </a:lnTo>
                <a:lnTo>
                  <a:pt x="2581364" y="2"/>
                </a:lnTo>
                <a:lnTo>
                  <a:pt x="3086727" y="1250387"/>
                </a:lnTo>
                <a:close/>
                <a:moveTo>
                  <a:pt x="0" y="0"/>
                </a:moveTo>
                <a:lnTo>
                  <a:pt x="689182" y="0"/>
                </a:lnTo>
                <a:lnTo>
                  <a:pt x="2049862" y="3429003"/>
                </a:lnTo>
                <a:lnTo>
                  <a:pt x="689183" y="6858003"/>
                </a:lnTo>
                <a:lnTo>
                  <a:pt x="0" y="68580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141338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80596DF-EC7D-4222-9AFC-FBBAC413E60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461661" y="2"/>
            <a:ext cx="8730341" cy="6858001"/>
          </a:xfrm>
          <a:custGeom>
            <a:avLst/>
            <a:gdLst>
              <a:gd name="connsiteX0" fmla="*/ 5095779 w 8730341"/>
              <a:gd name="connsiteY0" fmla="*/ 4635220 h 6858001"/>
              <a:gd name="connsiteX1" fmla="*/ 5673812 w 8730341"/>
              <a:gd name="connsiteY1" fmla="*/ 4874649 h 6858001"/>
              <a:gd name="connsiteX2" fmla="*/ 5673812 w 8730341"/>
              <a:gd name="connsiteY2" fmla="*/ 6030712 h 6858001"/>
              <a:gd name="connsiteX3" fmla="*/ 4846523 w 8730341"/>
              <a:gd name="connsiteY3" fmla="*/ 6858001 h 6858001"/>
              <a:gd name="connsiteX4" fmla="*/ 2534397 w 8730341"/>
              <a:gd name="connsiteY4" fmla="*/ 6858001 h 6858001"/>
              <a:gd name="connsiteX5" fmla="*/ 4517749 w 8730341"/>
              <a:gd name="connsiteY5" fmla="*/ 4874649 h 6858001"/>
              <a:gd name="connsiteX6" fmla="*/ 5095779 w 8730341"/>
              <a:gd name="connsiteY6" fmla="*/ 4635220 h 6858001"/>
              <a:gd name="connsiteX7" fmla="*/ 8730340 w 8730341"/>
              <a:gd name="connsiteY7" fmla="*/ 3229341 h 6858001"/>
              <a:gd name="connsiteX8" fmla="*/ 8730340 w 8730341"/>
              <a:gd name="connsiteY8" fmla="*/ 5541467 h 6858001"/>
              <a:gd name="connsiteX9" fmla="*/ 7413808 w 8730341"/>
              <a:gd name="connsiteY9" fmla="*/ 6857999 h 6858001"/>
              <a:gd name="connsiteX10" fmla="*/ 5405687 w 8730341"/>
              <a:gd name="connsiteY10" fmla="*/ 6857999 h 6858001"/>
              <a:gd name="connsiteX11" fmla="*/ 5416983 w 8730341"/>
              <a:gd name="connsiteY11" fmla="*/ 6740135 h 6858001"/>
              <a:gd name="connsiteX12" fmla="*/ 5641448 w 8730341"/>
              <a:gd name="connsiteY12" fmla="*/ 6318233 h 6858001"/>
              <a:gd name="connsiteX13" fmla="*/ 5229964 w 8730341"/>
              <a:gd name="connsiteY13" fmla="*/ 1966639 h 6858001"/>
              <a:gd name="connsiteX14" fmla="*/ 5807995 w 8730341"/>
              <a:gd name="connsiteY14" fmla="*/ 2206067 h 6858001"/>
              <a:gd name="connsiteX15" fmla="*/ 5807995 w 8730341"/>
              <a:gd name="connsiteY15" fmla="*/ 3362130 h 6858001"/>
              <a:gd name="connsiteX16" fmla="*/ 2312126 w 8730341"/>
              <a:gd name="connsiteY16" fmla="*/ 6857999 h 6858001"/>
              <a:gd name="connsiteX17" fmla="*/ 0 w 8730341"/>
              <a:gd name="connsiteY17" fmla="*/ 6857999 h 6858001"/>
              <a:gd name="connsiteX18" fmla="*/ 4651932 w 8730341"/>
              <a:gd name="connsiteY18" fmla="*/ 2206067 h 6858001"/>
              <a:gd name="connsiteX19" fmla="*/ 5229964 w 8730341"/>
              <a:gd name="connsiteY19" fmla="*/ 1966639 h 6858001"/>
              <a:gd name="connsiteX20" fmla="*/ 8730339 w 8730341"/>
              <a:gd name="connsiteY20" fmla="*/ 694947 h 6858001"/>
              <a:gd name="connsiteX21" fmla="*/ 8730339 w 8730341"/>
              <a:gd name="connsiteY21" fmla="*/ 3007073 h 6858001"/>
              <a:gd name="connsiteX22" fmla="*/ 6931694 w 8730341"/>
              <a:gd name="connsiteY22" fmla="*/ 4805718 h 6858001"/>
              <a:gd name="connsiteX23" fmla="*/ 5775631 w 8730341"/>
              <a:gd name="connsiteY23" fmla="*/ 4805718 h 6858001"/>
              <a:gd name="connsiteX24" fmla="*/ 5775631 w 8730341"/>
              <a:gd name="connsiteY24" fmla="*/ 3649655 h 6858001"/>
              <a:gd name="connsiteX25" fmla="*/ 6890893 w 8730341"/>
              <a:gd name="connsiteY25" fmla="*/ 1 h 6858001"/>
              <a:gd name="connsiteX26" fmla="*/ 8730341 w 8730341"/>
              <a:gd name="connsiteY26" fmla="*/ 1 h 6858001"/>
              <a:gd name="connsiteX27" fmla="*/ 8730341 w 8730341"/>
              <a:gd name="connsiteY27" fmla="*/ 472678 h 6858001"/>
              <a:gd name="connsiteX28" fmla="*/ 8596158 w 8730341"/>
              <a:gd name="connsiteY28" fmla="*/ 606860 h 6858001"/>
              <a:gd name="connsiteX29" fmla="*/ 8596158 w 8730341"/>
              <a:gd name="connsiteY29" fmla="*/ 633725 h 6858001"/>
              <a:gd name="connsiteX30" fmla="*/ 8569294 w 8730341"/>
              <a:gd name="connsiteY30" fmla="*/ 633725 h 6858001"/>
              <a:gd name="connsiteX31" fmla="*/ 7065879 w 8730341"/>
              <a:gd name="connsiteY31" fmla="*/ 2137139 h 6858001"/>
              <a:gd name="connsiteX32" fmla="*/ 5909815 w 8730341"/>
              <a:gd name="connsiteY32" fmla="*/ 2137139 h 6858001"/>
              <a:gd name="connsiteX33" fmla="*/ 5909816 w 8730341"/>
              <a:gd name="connsiteY33" fmla="*/ 981077 h 6858001"/>
              <a:gd name="connsiteX34" fmla="*/ 4380139 w 8730341"/>
              <a:gd name="connsiteY34" fmla="*/ 0 h 6858001"/>
              <a:gd name="connsiteX35" fmla="*/ 6692265 w 8730341"/>
              <a:gd name="connsiteY35" fmla="*/ 0 h 6858001"/>
              <a:gd name="connsiteX36" fmla="*/ 3387178 w 8730341"/>
              <a:gd name="connsiteY36" fmla="*/ 3305085 h 6858001"/>
              <a:gd name="connsiteX37" fmla="*/ 2231115 w 8730341"/>
              <a:gd name="connsiteY37" fmla="*/ 3305085 h 6858001"/>
              <a:gd name="connsiteX38" fmla="*/ 2231115 w 8730341"/>
              <a:gd name="connsiteY38" fmla="*/ 214902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730341" h="6858001">
                <a:moveTo>
                  <a:pt x="5095779" y="4635220"/>
                </a:moveTo>
                <a:cubicBezTo>
                  <a:pt x="5304985" y="4635220"/>
                  <a:pt x="5514192" y="4715029"/>
                  <a:pt x="5673812" y="4874649"/>
                </a:cubicBezTo>
                <a:cubicBezTo>
                  <a:pt x="5993050" y="5193886"/>
                  <a:pt x="5993048" y="5711473"/>
                  <a:pt x="5673812" y="6030712"/>
                </a:cubicBezTo>
                <a:lnTo>
                  <a:pt x="4846523" y="6858001"/>
                </a:lnTo>
                <a:lnTo>
                  <a:pt x="2534397" y="6858001"/>
                </a:lnTo>
                <a:lnTo>
                  <a:pt x="4517749" y="4874649"/>
                </a:lnTo>
                <a:cubicBezTo>
                  <a:pt x="4677369" y="4715030"/>
                  <a:pt x="4886575" y="4635220"/>
                  <a:pt x="5095779" y="4635220"/>
                </a:cubicBezTo>
                <a:close/>
                <a:moveTo>
                  <a:pt x="8730340" y="3229341"/>
                </a:moveTo>
                <a:lnTo>
                  <a:pt x="8730340" y="5541467"/>
                </a:lnTo>
                <a:lnTo>
                  <a:pt x="7413808" y="6857999"/>
                </a:lnTo>
                <a:lnTo>
                  <a:pt x="5405687" y="6857999"/>
                </a:lnTo>
                <a:lnTo>
                  <a:pt x="5416983" y="6740135"/>
                </a:lnTo>
                <a:cubicBezTo>
                  <a:pt x="5446913" y="6585555"/>
                  <a:pt x="5521733" y="6437948"/>
                  <a:pt x="5641448" y="6318233"/>
                </a:cubicBezTo>
                <a:close/>
                <a:moveTo>
                  <a:pt x="5229964" y="1966639"/>
                </a:moveTo>
                <a:cubicBezTo>
                  <a:pt x="5439170" y="1966639"/>
                  <a:pt x="5648375" y="2046449"/>
                  <a:pt x="5807995" y="2206067"/>
                </a:cubicBezTo>
                <a:cubicBezTo>
                  <a:pt x="6127232" y="2525306"/>
                  <a:pt x="6127232" y="3042893"/>
                  <a:pt x="5807995" y="3362130"/>
                </a:cubicBezTo>
                <a:lnTo>
                  <a:pt x="2312126" y="6857999"/>
                </a:lnTo>
                <a:lnTo>
                  <a:pt x="0" y="6857999"/>
                </a:lnTo>
                <a:lnTo>
                  <a:pt x="4651932" y="2206067"/>
                </a:lnTo>
                <a:cubicBezTo>
                  <a:pt x="4811551" y="2046448"/>
                  <a:pt x="5020755" y="1966639"/>
                  <a:pt x="5229964" y="1966639"/>
                </a:cubicBezTo>
                <a:close/>
                <a:moveTo>
                  <a:pt x="8730339" y="694947"/>
                </a:moveTo>
                <a:lnTo>
                  <a:pt x="8730339" y="3007073"/>
                </a:lnTo>
                <a:lnTo>
                  <a:pt x="6931694" y="4805718"/>
                </a:lnTo>
                <a:cubicBezTo>
                  <a:pt x="6612457" y="5124957"/>
                  <a:pt x="6094870" y="5124957"/>
                  <a:pt x="5775631" y="4805718"/>
                </a:cubicBezTo>
                <a:cubicBezTo>
                  <a:pt x="5456394" y="4486480"/>
                  <a:pt x="5456393" y="3968893"/>
                  <a:pt x="5775631" y="3649655"/>
                </a:cubicBezTo>
                <a:close/>
                <a:moveTo>
                  <a:pt x="6890893" y="1"/>
                </a:moveTo>
                <a:lnTo>
                  <a:pt x="8730341" y="1"/>
                </a:lnTo>
                <a:lnTo>
                  <a:pt x="8730341" y="472678"/>
                </a:lnTo>
                <a:lnTo>
                  <a:pt x="8596158" y="606860"/>
                </a:lnTo>
                <a:lnTo>
                  <a:pt x="8596158" y="633725"/>
                </a:lnTo>
                <a:lnTo>
                  <a:pt x="8569294" y="633725"/>
                </a:lnTo>
                <a:lnTo>
                  <a:pt x="7065879" y="2137139"/>
                </a:lnTo>
                <a:cubicBezTo>
                  <a:pt x="6746640" y="2456378"/>
                  <a:pt x="6229054" y="2456377"/>
                  <a:pt x="5909815" y="2137139"/>
                </a:cubicBezTo>
                <a:cubicBezTo>
                  <a:pt x="5590578" y="1817901"/>
                  <a:pt x="5590578" y="1300316"/>
                  <a:pt x="5909816" y="981077"/>
                </a:cubicBezTo>
                <a:close/>
                <a:moveTo>
                  <a:pt x="4380139" y="0"/>
                </a:moveTo>
                <a:lnTo>
                  <a:pt x="6692265" y="0"/>
                </a:lnTo>
                <a:lnTo>
                  <a:pt x="3387178" y="3305085"/>
                </a:lnTo>
                <a:cubicBezTo>
                  <a:pt x="3067940" y="3624323"/>
                  <a:pt x="2550353" y="3624323"/>
                  <a:pt x="2231115" y="3305085"/>
                </a:cubicBezTo>
                <a:cubicBezTo>
                  <a:pt x="1911877" y="2985847"/>
                  <a:pt x="1911877" y="2468260"/>
                  <a:pt x="2231115" y="214902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81847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583CC79-8353-4D6B-B1B1-72C6FD81B32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1723" y="1"/>
            <a:ext cx="12253723" cy="3200399"/>
          </a:xfrm>
          <a:custGeom>
            <a:avLst/>
            <a:gdLst>
              <a:gd name="connsiteX0" fmla="*/ 0 w 12253723"/>
              <a:gd name="connsiteY0" fmla="*/ 0 h 3200399"/>
              <a:gd name="connsiteX1" fmla="*/ 12253723 w 12253723"/>
              <a:gd name="connsiteY1" fmla="*/ 0 h 3200399"/>
              <a:gd name="connsiteX2" fmla="*/ 12253723 w 12253723"/>
              <a:gd name="connsiteY2" fmla="*/ 3200399 h 3200399"/>
              <a:gd name="connsiteX3" fmla="*/ 0 w 12253723"/>
              <a:gd name="connsiteY3" fmla="*/ 3200399 h 320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53723" h="3200399">
                <a:moveTo>
                  <a:pt x="0" y="0"/>
                </a:moveTo>
                <a:lnTo>
                  <a:pt x="12253723" y="0"/>
                </a:lnTo>
                <a:lnTo>
                  <a:pt x="12253723" y="3200399"/>
                </a:lnTo>
                <a:lnTo>
                  <a:pt x="0" y="32003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49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47B8DCE8-55AA-4E7C-AA2F-3D779A78642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1472" y="1947426"/>
            <a:ext cx="2356148" cy="2356148"/>
          </a:xfrm>
          <a:custGeom>
            <a:avLst/>
            <a:gdLst>
              <a:gd name="connsiteX0" fmla="*/ 1178074 w 2356148"/>
              <a:gd name="connsiteY0" fmla="*/ 0 h 2356148"/>
              <a:gd name="connsiteX1" fmla="*/ 2356148 w 2356148"/>
              <a:gd name="connsiteY1" fmla="*/ 1178074 h 2356148"/>
              <a:gd name="connsiteX2" fmla="*/ 1178074 w 2356148"/>
              <a:gd name="connsiteY2" fmla="*/ 2356148 h 2356148"/>
              <a:gd name="connsiteX3" fmla="*/ 0 w 2356148"/>
              <a:gd name="connsiteY3" fmla="*/ 1178074 h 2356148"/>
              <a:gd name="connsiteX4" fmla="*/ 1178074 w 2356148"/>
              <a:gd name="connsiteY4" fmla="*/ 0 h 235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6148" h="2356148">
                <a:moveTo>
                  <a:pt x="1178074" y="0"/>
                </a:moveTo>
                <a:cubicBezTo>
                  <a:pt x="1828706" y="0"/>
                  <a:pt x="2356148" y="527442"/>
                  <a:pt x="2356148" y="1178074"/>
                </a:cubicBezTo>
                <a:cubicBezTo>
                  <a:pt x="2356148" y="1828706"/>
                  <a:pt x="1828706" y="2356148"/>
                  <a:pt x="1178074" y="2356148"/>
                </a:cubicBezTo>
                <a:cubicBezTo>
                  <a:pt x="527442" y="2356148"/>
                  <a:pt x="0" y="1828706"/>
                  <a:pt x="0" y="1178074"/>
                </a:cubicBezTo>
                <a:cubicBezTo>
                  <a:pt x="0" y="527442"/>
                  <a:pt x="527442" y="0"/>
                  <a:pt x="11780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A66EC822-E1A6-46FC-92A9-6C35B1720DD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917926" y="1947426"/>
            <a:ext cx="2356148" cy="2356148"/>
          </a:xfrm>
          <a:custGeom>
            <a:avLst/>
            <a:gdLst>
              <a:gd name="connsiteX0" fmla="*/ 1178074 w 2356148"/>
              <a:gd name="connsiteY0" fmla="*/ 0 h 2356148"/>
              <a:gd name="connsiteX1" fmla="*/ 2356148 w 2356148"/>
              <a:gd name="connsiteY1" fmla="*/ 1178074 h 2356148"/>
              <a:gd name="connsiteX2" fmla="*/ 1178074 w 2356148"/>
              <a:gd name="connsiteY2" fmla="*/ 2356148 h 2356148"/>
              <a:gd name="connsiteX3" fmla="*/ 0 w 2356148"/>
              <a:gd name="connsiteY3" fmla="*/ 1178074 h 2356148"/>
              <a:gd name="connsiteX4" fmla="*/ 1178074 w 2356148"/>
              <a:gd name="connsiteY4" fmla="*/ 0 h 235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6148" h="2356148">
                <a:moveTo>
                  <a:pt x="1178074" y="0"/>
                </a:moveTo>
                <a:cubicBezTo>
                  <a:pt x="1828706" y="0"/>
                  <a:pt x="2356148" y="527442"/>
                  <a:pt x="2356148" y="1178074"/>
                </a:cubicBezTo>
                <a:cubicBezTo>
                  <a:pt x="2356148" y="1828706"/>
                  <a:pt x="1828706" y="2356148"/>
                  <a:pt x="1178074" y="2356148"/>
                </a:cubicBezTo>
                <a:cubicBezTo>
                  <a:pt x="527442" y="2356148"/>
                  <a:pt x="0" y="1828706"/>
                  <a:pt x="0" y="1178074"/>
                </a:cubicBezTo>
                <a:cubicBezTo>
                  <a:pt x="0" y="527442"/>
                  <a:pt x="527442" y="0"/>
                  <a:pt x="11780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C570D56D-7F26-4F87-9DD2-5E31DF5DA01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784380" y="1947426"/>
            <a:ext cx="2356148" cy="2356148"/>
          </a:xfrm>
          <a:custGeom>
            <a:avLst/>
            <a:gdLst>
              <a:gd name="connsiteX0" fmla="*/ 1178074 w 2356148"/>
              <a:gd name="connsiteY0" fmla="*/ 0 h 2356148"/>
              <a:gd name="connsiteX1" fmla="*/ 2356148 w 2356148"/>
              <a:gd name="connsiteY1" fmla="*/ 1178074 h 2356148"/>
              <a:gd name="connsiteX2" fmla="*/ 1178074 w 2356148"/>
              <a:gd name="connsiteY2" fmla="*/ 2356148 h 2356148"/>
              <a:gd name="connsiteX3" fmla="*/ 0 w 2356148"/>
              <a:gd name="connsiteY3" fmla="*/ 1178074 h 2356148"/>
              <a:gd name="connsiteX4" fmla="*/ 1178074 w 2356148"/>
              <a:gd name="connsiteY4" fmla="*/ 0 h 235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6148" h="2356148">
                <a:moveTo>
                  <a:pt x="1178074" y="0"/>
                </a:moveTo>
                <a:cubicBezTo>
                  <a:pt x="1828706" y="0"/>
                  <a:pt x="2356148" y="527442"/>
                  <a:pt x="2356148" y="1178074"/>
                </a:cubicBezTo>
                <a:cubicBezTo>
                  <a:pt x="2356148" y="1828706"/>
                  <a:pt x="1828706" y="2356148"/>
                  <a:pt x="1178074" y="2356148"/>
                </a:cubicBezTo>
                <a:cubicBezTo>
                  <a:pt x="527442" y="2356148"/>
                  <a:pt x="0" y="1828706"/>
                  <a:pt x="0" y="1178074"/>
                </a:cubicBezTo>
                <a:cubicBezTo>
                  <a:pt x="0" y="527442"/>
                  <a:pt x="527442" y="0"/>
                  <a:pt x="11780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4067989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F69CDB6-1A76-4C4C-962F-BC12CB0D685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-1" y="0"/>
            <a:ext cx="5655732" cy="6858000"/>
          </a:xfrm>
          <a:custGeom>
            <a:avLst/>
            <a:gdLst>
              <a:gd name="connsiteX0" fmla="*/ 0 w 5655732"/>
              <a:gd name="connsiteY0" fmla="*/ 0 h 6858000"/>
              <a:gd name="connsiteX1" fmla="*/ 4184160 w 5655732"/>
              <a:gd name="connsiteY1" fmla="*/ 0 h 6858000"/>
              <a:gd name="connsiteX2" fmla="*/ 4268832 w 5655732"/>
              <a:gd name="connsiteY2" fmla="*/ 80727 h 6858000"/>
              <a:gd name="connsiteX3" fmla="*/ 5655732 w 5655732"/>
              <a:gd name="connsiteY3" fmla="*/ 3429000 h 6858000"/>
              <a:gd name="connsiteX4" fmla="*/ 4268832 w 5655732"/>
              <a:gd name="connsiteY4" fmla="*/ 6777274 h 6858000"/>
              <a:gd name="connsiteX5" fmla="*/ 4184161 w 5655732"/>
              <a:gd name="connsiteY5" fmla="*/ 6858000 h 6858000"/>
              <a:gd name="connsiteX6" fmla="*/ 0 w 56557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5732" h="6858000">
                <a:moveTo>
                  <a:pt x="0" y="0"/>
                </a:moveTo>
                <a:lnTo>
                  <a:pt x="4184160" y="0"/>
                </a:lnTo>
                <a:lnTo>
                  <a:pt x="4268832" y="80727"/>
                </a:lnTo>
                <a:cubicBezTo>
                  <a:pt x="5125730" y="937625"/>
                  <a:pt x="5655732" y="2121418"/>
                  <a:pt x="5655732" y="3429000"/>
                </a:cubicBezTo>
                <a:cubicBezTo>
                  <a:pt x="5655732" y="4736582"/>
                  <a:pt x="5125730" y="5920375"/>
                  <a:pt x="4268832" y="6777274"/>
                </a:cubicBezTo>
                <a:lnTo>
                  <a:pt x="41841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495528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2/22/24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18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SPPPT0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69205" y="3"/>
            <a:ext cx="6122796" cy="685799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520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6C8994-A3B1-463A-99D3-3CCEDE20D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F9824-67CF-4534-B152-978BF662D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90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727" r:id="rId2"/>
    <p:sldLayoutId id="2147483733" r:id="rId3"/>
    <p:sldLayoutId id="2147483734" r:id="rId4"/>
    <p:sldLayoutId id="2147483752" r:id="rId5"/>
    <p:sldLayoutId id="2147483753" r:id="rId6"/>
    <p:sldLayoutId id="2147483861" r:id="rId7"/>
    <p:sldLayoutId id="2147483862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emf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.jpg"/><Relationship Id="rId5" Type="http://schemas.openxmlformats.org/officeDocument/2006/relationships/image" Target="../media/image19.jpeg"/><Relationship Id="rId10" Type="http://schemas.openxmlformats.org/officeDocument/2006/relationships/image" Target="../media/image24.jpg"/><Relationship Id="rId4" Type="http://schemas.openxmlformats.org/officeDocument/2006/relationships/image" Target="../media/image18.jpeg"/><Relationship Id="rId9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5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4FF32C-353B-E04A-800A-A2F79B24CF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83"/>
          <a:stretch/>
        </p:blipFill>
        <p:spPr>
          <a:xfrm>
            <a:off x="0" y="0"/>
            <a:ext cx="12192000" cy="541537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D09CFAC-EBC5-49A7-BA91-6E2C395CF950}"/>
              </a:ext>
            </a:extLst>
          </p:cNvPr>
          <p:cNvSpPr/>
          <p:nvPr/>
        </p:nvSpPr>
        <p:spPr>
          <a:xfrm>
            <a:off x="44297" y="0"/>
            <a:ext cx="12192000" cy="5415379"/>
          </a:xfrm>
          <a:prstGeom prst="rect">
            <a:avLst/>
          </a:prstGeom>
          <a:solidFill>
            <a:srgbClr val="212437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5960B2-1F45-452A-8A63-F980AD399016}"/>
              </a:ext>
            </a:extLst>
          </p:cNvPr>
          <p:cNvSpPr txBox="1"/>
          <p:nvPr/>
        </p:nvSpPr>
        <p:spPr>
          <a:xfrm>
            <a:off x="425576" y="719058"/>
            <a:ext cx="10887150" cy="59708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Futura PT Demi" panose="020B0602020204020303" pitchFamily="34" charset="77"/>
                <a:ea typeface="Roboto Medium" panose="02000000000000000000" pitchFamily="2" charset="0"/>
              </a:rPr>
              <a:t>School Leaders Conference</a:t>
            </a:r>
          </a:p>
          <a:p>
            <a:endParaRPr lang="en-US" sz="6600" b="1" dirty="0">
              <a:solidFill>
                <a:schemeClr val="bg1"/>
              </a:solidFill>
              <a:latin typeface="Futura PT Demi" panose="020B0602020204020303" pitchFamily="34" charset="77"/>
              <a:ea typeface="Roboto Medium" panose="02000000000000000000" pitchFamily="2" charset="0"/>
            </a:endParaRPr>
          </a:p>
          <a:p>
            <a:endParaRPr lang="en-US" sz="6600" b="1" dirty="0">
              <a:solidFill>
                <a:schemeClr val="bg1"/>
              </a:solidFill>
              <a:latin typeface="Futura PT Demi" panose="020B0602020204020303" pitchFamily="34" charset="77"/>
              <a:ea typeface="Roboto Medium" panose="02000000000000000000" pitchFamily="2" charset="0"/>
            </a:endParaRPr>
          </a:p>
          <a:p>
            <a:r>
              <a:rPr lang="en-US" sz="4400" b="1" dirty="0">
                <a:solidFill>
                  <a:schemeClr val="bg1"/>
                </a:solidFill>
                <a:latin typeface="Futura PT Demi" panose="020B0602020204020303" pitchFamily="34" charset="77"/>
                <a:ea typeface="Roboto Medium" panose="02000000000000000000" pitchFamily="2" charset="0"/>
              </a:rPr>
              <a:t>Hazel Anderson-Turner, Business &amp; Coaching Psychologist</a:t>
            </a:r>
          </a:p>
          <a:p>
            <a:endParaRPr lang="en-US" sz="6600" b="1" dirty="0">
              <a:solidFill>
                <a:schemeClr val="bg1"/>
              </a:solidFill>
              <a:latin typeface="Futura PT Demi" panose="020B0602020204020303" pitchFamily="34" charset="77"/>
              <a:ea typeface="Roboto Medium" panose="02000000000000000000" pitchFamily="2" charset="0"/>
            </a:endParaRPr>
          </a:p>
          <a:p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Futura PT Demi" panose="020B0602020204020303" pitchFamily="34" charset="77"/>
                <a:ea typeface="Roboto Medium" panose="02000000000000000000" pitchFamily="2" charset="0"/>
              </a:rPr>
              <a:t>1st March 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A2FC2F-FA35-434C-88A0-03DA9A3D7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959" y="5576827"/>
            <a:ext cx="3030876" cy="101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4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and a child walking on a beach&#10;&#10;Description automatically generated with low confidence">
            <a:extLst>
              <a:ext uri="{FF2B5EF4-FFF2-40B4-BE49-F238E27FC236}">
                <a16:creationId xmlns:a16="http://schemas.microsoft.com/office/drawing/2014/main" id="{37BDEF6B-3FF8-4743-B7CC-6FCD2F71E0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9" r="4123"/>
          <a:stretch/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5" name="Picture 4" descr="A person holding a stack of books&#10;&#10;Description automatically generated">
            <a:extLst>
              <a:ext uri="{FF2B5EF4-FFF2-40B4-BE49-F238E27FC236}">
                <a16:creationId xmlns:a16="http://schemas.microsoft.com/office/drawing/2014/main" id="{AAC62E6A-9610-DB4E-8E21-029EC2C6B8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4" r="-2" b="-2"/>
          <a:stretch/>
        </p:blipFill>
        <p:spPr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EE9310-F0BC-8449-A3F2-2AD7CFB3D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1038"/>
            <a:ext cx="280450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chemeClr val="tx1"/>
                </a:solidFill>
                <a:latin typeface="FUTURAPT-DEMIBOLD" panose="020B0702020204020303" pitchFamily="34" charset="77"/>
              </a:rPr>
              <a:t>Who am I?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FCF4DD-C5F2-2447-96F6-7F96B9D9AA30}"/>
              </a:ext>
            </a:extLst>
          </p:cNvPr>
          <p:cNvSpPr txBox="1"/>
          <p:nvPr/>
        </p:nvSpPr>
        <p:spPr>
          <a:xfrm>
            <a:off x="448056" y="2090724"/>
            <a:ext cx="3247644" cy="4683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30" dirty="0">
                <a:latin typeface="Proxima Nova Rg" panose="02000506030000020004" pitchFamily="2" charset="0"/>
              </a:rPr>
              <a:t>Hazel Anderson-Turner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30" dirty="0">
                <a:latin typeface="Proxima Nova Rg" panose="02000506030000020004" pitchFamily="2" charset="0"/>
              </a:rPr>
              <a:t>Certified Business Psychologist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30" dirty="0">
                <a:latin typeface="Proxima Nova Rg" panose="02000506030000020004" pitchFamily="2" charset="0"/>
              </a:rPr>
              <a:t>ICF Professional Certified Coach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30" dirty="0">
                <a:latin typeface="Proxima Nova Rg" panose="02000506030000020004" pitchFamily="2" charset="0"/>
              </a:rPr>
              <a:t>Leadership Team Facilitator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30" dirty="0">
                <a:latin typeface="Proxima Nova Rg" panose="02000506030000020004" pitchFamily="2" charset="0"/>
              </a:rPr>
              <a:t>Specialist in resilience and burnout – the application of Acceptance &amp; Commitment Therapy (ACT) to the workplace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100CBF-FEA0-CD4F-9951-AB6819FEED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8812" y="6180195"/>
            <a:ext cx="1761931" cy="47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48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3">
            <a:extLst>
              <a:ext uri="{FF2B5EF4-FFF2-40B4-BE49-F238E27FC236}">
                <a16:creationId xmlns:a16="http://schemas.microsoft.com/office/drawing/2014/main" id="{D2854001-B4AF-4E18-9D2E-33E37F97A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66C8F31-47EE-2D4B-90CF-0A6ABC666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>
                <a:latin typeface="FUTURAPT-DEMIBOLD" panose="020B0702020204020303" pitchFamily="34" charset="77"/>
              </a:rPr>
              <a:t>What is burnout?</a:t>
            </a:r>
          </a:p>
        </p:txBody>
      </p:sp>
      <p:sp>
        <p:nvSpPr>
          <p:cNvPr id="28" name="Rectangle 15">
            <a:extLst>
              <a:ext uri="{FF2B5EF4-FFF2-40B4-BE49-F238E27FC236}">
                <a16:creationId xmlns:a16="http://schemas.microsoft.com/office/drawing/2014/main" id="{8AEA628B-C8FF-4D0B-B111-F101F580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17">
            <a:extLst>
              <a:ext uri="{FF2B5EF4-FFF2-40B4-BE49-F238E27FC236}">
                <a16:creationId xmlns:a16="http://schemas.microsoft.com/office/drawing/2014/main" id="{42663BD0-064C-40FC-A331-F49FCA953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4283C5-7F9F-224A-90BC-B899770F2D39}"/>
              </a:ext>
            </a:extLst>
          </p:cNvPr>
          <p:cNvSpPr txBox="1"/>
          <p:nvPr/>
        </p:nvSpPr>
        <p:spPr>
          <a:xfrm>
            <a:off x="639270" y="3355848"/>
            <a:ext cx="6244957" cy="2825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0" i="0" u="none" strike="noStrike" dirty="0">
                <a:effectLst/>
                <a:latin typeface="Proxima Nova Rg" panose="02000506030000020004" pitchFamily="2" charset="0"/>
              </a:rPr>
              <a:t>“Burnout is a syndrome </a:t>
            </a:r>
            <a:r>
              <a:rPr lang="en-US" sz="3200" b="0" i="0" u="none" strike="noStrike" dirty="0" err="1">
                <a:effectLst/>
                <a:latin typeface="Proxima Nova Rg" panose="02000506030000020004" pitchFamily="2" charset="0"/>
              </a:rPr>
              <a:t>conceptualised</a:t>
            </a:r>
            <a:r>
              <a:rPr lang="en-US" sz="3200" b="0" i="0" u="none" strike="noStrike" dirty="0">
                <a:effectLst/>
                <a:latin typeface="Proxima Nova Rg" panose="02000506030000020004" pitchFamily="2" charset="0"/>
              </a:rPr>
              <a:t> as resulting from chronic workplace stress that has not been successfully managed”. 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u="none" strike="noStrike" dirty="0">
                <a:effectLst/>
                <a:latin typeface="Proxima Nova Rg" panose="02000506030000020004" pitchFamily="2" charset="0"/>
              </a:rPr>
              <a:t>World Health </a:t>
            </a:r>
            <a:r>
              <a:rPr lang="en-US" b="0" i="0" u="none" strike="noStrike" dirty="0" err="1">
                <a:effectLst/>
                <a:latin typeface="Proxima Nova Rg" panose="02000506030000020004" pitchFamily="2" charset="0"/>
              </a:rPr>
              <a:t>Organisation</a:t>
            </a:r>
            <a:endParaRPr lang="en-US" dirty="0">
              <a:latin typeface="Proxima Nova Rg" panose="02000506030000020004" pitchFamily="2" charset="0"/>
            </a:endParaRPr>
          </a:p>
        </p:txBody>
      </p:sp>
      <p:pic>
        <p:nvPicPr>
          <p:cNvPr id="5" name="Picture 4" descr="A person in a pink dress&#10;&#10;Description automatically generated with low confidence">
            <a:extLst>
              <a:ext uri="{FF2B5EF4-FFF2-40B4-BE49-F238E27FC236}">
                <a16:creationId xmlns:a16="http://schemas.microsoft.com/office/drawing/2014/main" id="{54F864CE-7881-B249-9377-8A457F1FC7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57" r="3" b="3"/>
          <a:stretch/>
        </p:blipFill>
        <p:spPr>
          <a:xfrm>
            <a:off x="7684007" y="603504"/>
            <a:ext cx="4050792" cy="557784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82E941-5186-B943-8FE9-748123C67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3A98EE3D-8CD1-4C3F-BD1C-C98C9596463C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FCDC447-B708-A546-9AD2-1F3572AD9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390" y="5998371"/>
            <a:ext cx="2481562" cy="83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3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D5D87A-28B2-CE40-BD12-B487A3E1B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23B70A-316C-2F4F-8D12-8A64DBA13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535" y="0"/>
            <a:ext cx="8412718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9C3700C-C8A7-7F49-9279-02755A8C8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29513"/>
            <a:ext cx="3869871" cy="12238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A4F2999-BD97-8C4C-999C-EEA15E8EDD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959" y="5576827"/>
            <a:ext cx="3030876" cy="10178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F9A83C-E560-524B-BC46-741F246C13E6}"/>
              </a:ext>
            </a:extLst>
          </p:cNvPr>
          <p:cNvSpPr txBox="1"/>
          <p:nvPr/>
        </p:nvSpPr>
        <p:spPr>
          <a:xfrm>
            <a:off x="202178" y="6359155"/>
            <a:ext cx="6167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Proxima Nova Rg" panose="02000506030000020004" pitchFamily="2" charset="0"/>
              </a:rPr>
              <a:t>Adapted from Maslach C. A, 1992</a:t>
            </a:r>
            <a:endParaRPr lang="en-US" dirty="0"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587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395945-293B-784C-898C-6659D1CDC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3A98EE3D-8CD1-4C3F-BD1C-C98C9596463C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80C05B-D586-1E40-8FD3-96C97B5FE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172" y="245076"/>
            <a:ext cx="8466160" cy="6349620"/>
          </a:xfrm>
          <a:prstGeom prst="rect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6CDF61-D0DF-1946-97FB-44393EED36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309" y="6130042"/>
            <a:ext cx="1369023" cy="45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092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840D943-71C2-D02D-E6ED-F41E2830A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457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9C39AD-30C7-5B4A-B01D-7284B482C8BC}"/>
              </a:ext>
            </a:extLst>
          </p:cNvPr>
          <p:cNvSpPr txBox="1"/>
          <p:nvPr/>
        </p:nvSpPr>
        <p:spPr>
          <a:xfrm>
            <a:off x="197225" y="6278886"/>
            <a:ext cx="6239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212121"/>
                </a:solidFill>
                <a:effectLst/>
                <a:latin typeface="Proxima Nova Rg" panose="02000506030000020004" pitchFamily="2" charset="0"/>
              </a:rPr>
              <a:t>Adapted fro</a:t>
            </a:r>
            <a:r>
              <a:rPr lang="en-GB" dirty="0">
                <a:solidFill>
                  <a:srgbClr val="212121"/>
                </a:solidFill>
                <a:latin typeface="Proxima Nova Rg" panose="02000506030000020004" pitchFamily="2" charset="0"/>
              </a:rPr>
              <a:t>m </a:t>
            </a:r>
            <a:r>
              <a:rPr lang="en-GB" b="0" i="0" dirty="0" err="1">
                <a:solidFill>
                  <a:srgbClr val="212121"/>
                </a:solidFill>
                <a:effectLst/>
                <a:latin typeface="Proxima Nova Rg" panose="02000506030000020004" pitchFamily="2" charset="0"/>
              </a:rPr>
              <a:t>Freudenberger</a:t>
            </a:r>
            <a:r>
              <a:rPr lang="en-GB" b="0" i="0" dirty="0">
                <a:solidFill>
                  <a:srgbClr val="212121"/>
                </a:solidFill>
                <a:effectLst/>
                <a:latin typeface="Proxima Nova Rg" panose="02000506030000020004" pitchFamily="2" charset="0"/>
              </a:rPr>
              <a:t> HJ, 1982</a:t>
            </a:r>
            <a:endParaRPr lang="en-US" dirty="0"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343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E7F36-D0E2-3E48-815D-D74E178D2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A9C56-6224-9048-B5C9-FEA02CE1C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56AF1C-49F9-0244-B537-5E34D6103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01662B-C4A4-204D-8711-5F3C4D445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1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FAFFB56-9144-9AA8-3B9D-3AAF2F1D3E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052"/>
            <a:ext cx="12191999" cy="684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845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CBBA3B-2CBF-5442-BD0F-223DAD9A7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is within our control to prevent burnout in our teams?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E92FA-2718-AF4D-ADC5-77AB6C37A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3A98EE3D-8CD1-4C3F-BD1C-C98C9596463C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2265311-08CF-FE48-AE4E-5E972A00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219" y="5788413"/>
            <a:ext cx="2481562" cy="83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0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E7F36-D0E2-3E48-815D-D74E178D2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A9C56-6224-9048-B5C9-FEA02CE1C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56AF1C-49F9-0244-B537-5E34D6103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01662B-C4A4-204D-8711-5F3C4D445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56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A1BBB-671A-3648-B2F6-164D6A010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11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64BB59-DCDD-E55A-3FC1-26F9FE9C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225"/>
            <a:ext cx="12191999" cy="68457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ECC8A2-89E4-704A-8B85-9A9E6A4F8D4B}"/>
              </a:ext>
            </a:extLst>
          </p:cNvPr>
          <p:cNvSpPr txBox="1"/>
          <p:nvPr/>
        </p:nvSpPr>
        <p:spPr>
          <a:xfrm>
            <a:off x="143436" y="6476443"/>
            <a:ext cx="6490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 dirty="0">
                <a:solidFill>
                  <a:srgbClr val="4D5156"/>
                </a:solidFill>
                <a:effectLst/>
                <a:latin typeface="Proxima Nova Rg" panose="02000506030000020004" pitchFamily="2" charset="0"/>
              </a:rPr>
              <a:t>Adapted from Covey, S. R. (1989). The seven habits of highly effective people</a:t>
            </a:r>
            <a:r>
              <a:rPr lang="en-GB" b="0" i="0" dirty="0">
                <a:solidFill>
                  <a:srgbClr val="4D5156"/>
                </a:solidFill>
                <a:effectLst/>
                <a:latin typeface="Google Sans"/>
              </a:rPr>
              <a:t>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574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EB77950-DF49-4729-5E09-6605ED4A54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6112"/>
            <a:ext cx="12191997" cy="684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36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E2E18C-AA92-AC4C-B768-E11CDDB97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 dirty="0">
                <a:solidFill>
                  <a:schemeClr val="tx1"/>
                </a:solidFill>
                <a:latin typeface="FUTURAPT-DEMIBOLD" panose="020B0702020204020303" pitchFamily="34" charset="77"/>
              </a:rPr>
              <a:t>What can we do for ourselves?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94933F-5CFD-A946-B79F-0EDE3D1F1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3A98EE3D-8CD1-4C3F-BD1C-C98C9596463C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CDDCBED-AF3E-1A4B-AEBF-899186A63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219" y="5788413"/>
            <a:ext cx="2481562" cy="83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403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AB90D9E-4B0C-A745-8478-BFFFD095F5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t="16323" b="1336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8B3EFD-DE08-714E-803B-E4AE6FC57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9600" dirty="0">
                <a:solidFill>
                  <a:srgbClr val="FFFFFF"/>
                </a:solidFill>
                <a:latin typeface="FUTURAPT-DEMIBOLD" panose="020B0702020204020303" pitchFamily="34" charset="77"/>
              </a:rPr>
              <a:t>Survival mode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7C6542-9EF5-3743-A86D-A017869F4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8812" y="6180195"/>
            <a:ext cx="1761931" cy="47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685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oup running down trail">
            <a:extLst>
              <a:ext uri="{FF2B5EF4-FFF2-40B4-BE49-F238E27FC236}">
                <a16:creationId xmlns:a16="http://schemas.microsoft.com/office/drawing/2014/main" id="{3D452A35-1814-0A47-8C8C-B640CE821C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78" b="9501"/>
          <a:stretch/>
        </p:blipFill>
        <p:spPr>
          <a:xfrm>
            <a:off x="820738" y="642938"/>
            <a:ext cx="3289300" cy="1489075"/>
          </a:xfrm>
          <a:prstGeom prst="rect">
            <a:avLst/>
          </a:prstGeom>
        </p:spPr>
      </p:pic>
      <p:pic>
        <p:nvPicPr>
          <p:cNvPr id="19" name="Picture 18" descr="A crowd of people at a concert waving their arms in the air">
            <a:extLst>
              <a:ext uri="{FF2B5EF4-FFF2-40B4-BE49-F238E27FC236}">
                <a16:creationId xmlns:a16="http://schemas.microsoft.com/office/drawing/2014/main" id="{82D2F072-A19F-504D-B6EA-F2967FA653F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0"/>
          <a:stretch/>
        </p:blipFill>
        <p:spPr>
          <a:xfrm>
            <a:off x="820738" y="2205038"/>
            <a:ext cx="3289300" cy="2220913"/>
          </a:xfrm>
          <a:prstGeom prst="rect">
            <a:avLst/>
          </a:prstGeom>
        </p:spPr>
      </p:pic>
      <p:pic>
        <p:nvPicPr>
          <p:cNvPr id="13" name="Picture 12" descr="Dog and cat cuddling together">
            <a:extLst>
              <a:ext uri="{FF2B5EF4-FFF2-40B4-BE49-F238E27FC236}">
                <a16:creationId xmlns:a16="http://schemas.microsoft.com/office/drawing/2014/main" id="{28B66453-2607-2C4B-A710-1736FB45BC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3" r="2" b="17135"/>
          <a:stretch/>
        </p:blipFill>
        <p:spPr>
          <a:xfrm>
            <a:off x="820738" y="4497388"/>
            <a:ext cx="3289300" cy="17160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076763-D325-6744-9109-D81A425066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1475" y="642938"/>
            <a:ext cx="4143375" cy="2711450"/>
          </a:xfrm>
          <a:prstGeom prst="rect">
            <a:avLst/>
          </a:prstGeom>
        </p:spPr>
      </p:pic>
      <p:pic>
        <p:nvPicPr>
          <p:cNvPr id="15" name="Picture 14" descr="Couple in a cafe">
            <a:extLst>
              <a:ext uri="{FF2B5EF4-FFF2-40B4-BE49-F238E27FC236}">
                <a16:creationId xmlns:a16="http://schemas.microsoft.com/office/drawing/2014/main" id="{57308C58-0C59-3F42-8E42-555D5133A57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"/>
          <a:stretch/>
        </p:blipFill>
        <p:spPr>
          <a:xfrm>
            <a:off x="4181475" y="3427413"/>
            <a:ext cx="4143375" cy="27860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3CC438-C816-6E43-88B1-95DC3806FC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7875" y="642938"/>
            <a:ext cx="2971800" cy="2351088"/>
          </a:xfrm>
          <a:prstGeom prst="rect">
            <a:avLst/>
          </a:prstGeom>
        </p:spPr>
      </p:pic>
      <p:pic>
        <p:nvPicPr>
          <p:cNvPr id="11" name="Picture 10" descr="Two people standing outdoors facing each other laughing, man with sunglasses pulling wool hat down over other person’s eyes">
            <a:extLst>
              <a:ext uri="{FF2B5EF4-FFF2-40B4-BE49-F238E27FC236}">
                <a16:creationId xmlns:a16="http://schemas.microsoft.com/office/drawing/2014/main" id="{2336FBFD-FE48-714D-BE6D-2A8CEB00DDF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2" r="2" b="11091"/>
          <a:stretch/>
        </p:blipFill>
        <p:spPr>
          <a:xfrm>
            <a:off x="8397875" y="3065463"/>
            <a:ext cx="2971800" cy="1538288"/>
          </a:xfrm>
          <a:prstGeom prst="rect">
            <a:avLst/>
          </a:prstGeom>
        </p:spPr>
      </p:pic>
      <p:pic>
        <p:nvPicPr>
          <p:cNvPr id="17" name="Picture 16" descr="Person writing on notebook">
            <a:extLst>
              <a:ext uri="{FF2B5EF4-FFF2-40B4-BE49-F238E27FC236}">
                <a16:creationId xmlns:a16="http://schemas.microsoft.com/office/drawing/2014/main" id="{B49EAF7B-60A8-BB43-A78D-1DC63B427DF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" r="2" b="2"/>
          <a:stretch/>
        </p:blipFill>
        <p:spPr>
          <a:xfrm>
            <a:off x="8397875" y="4675188"/>
            <a:ext cx="2971800" cy="153828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EF90C66-0853-9F48-A9D5-709E8CBD46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034" y="6377328"/>
            <a:ext cx="1431281" cy="48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351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CBBA3B-2CBF-5442-BD0F-223DAD9A7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048978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Personal Values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E92FA-2718-AF4D-ADC5-77AB6C37A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3A98EE3D-8CD1-4C3F-BD1C-C98C9596463C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9177336-3A84-C848-B592-33C45BE6F6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20574" t="23718" r="17702" b="23208"/>
          <a:stretch/>
        </p:blipFill>
        <p:spPr>
          <a:xfrm>
            <a:off x="5186082" y="3273958"/>
            <a:ext cx="1819835" cy="19560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8366798-BE18-CF45-9D5D-DCCEE04A7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219" y="5788413"/>
            <a:ext cx="2481562" cy="83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84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Old wrinkled hands with some coins">
            <a:extLst>
              <a:ext uri="{FF2B5EF4-FFF2-40B4-BE49-F238E27FC236}">
                <a16:creationId xmlns:a16="http://schemas.microsoft.com/office/drawing/2014/main" id="{70A545BF-74DE-844C-9E28-1427303238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5708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71FC15A-7122-7A45-8D3F-73E084E9B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>
                <a:solidFill>
                  <a:schemeClr val="bg1"/>
                </a:solidFill>
              </a:rPr>
              <a:t>“When we choose what we care about, we also choose our pain.”</a:t>
            </a:r>
          </a:p>
        </p:txBody>
      </p:sp>
      <p:sp>
        <p:nvSpPr>
          <p:cNvPr id="39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3186D-8679-474A-9D50-DBBC865FB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3A98EE3D-8CD1-4C3F-BD1C-C98C9596463C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16E13BD-0BBB-AB4B-B1D3-110524B3C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3510" y="4701692"/>
            <a:ext cx="1761931" cy="47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7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E1DC27-B0CA-E344-8CB3-54D40DF4A07A}"/>
              </a:ext>
            </a:extLst>
          </p:cNvPr>
          <p:cNvSpPr txBox="1"/>
          <p:nvPr/>
        </p:nvSpPr>
        <p:spPr>
          <a:xfrm>
            <a:off x="341646" y="309325"/>
            <a:ext cx="18072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FUTURAPT-DEMIBOLD" panose="020B0702020204020303" pitchFamily="34" charset="77"/>
                <a:cs typeface="Futura Medium" panose="020B0602020204020303" pitchFamily="34" charset="-79"/>
              </a:rPr>
              <a:t>Values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33AE16-1B1C-DF43-B5B9-140839EFED16}"/>
              </a:ext>
            </a:extLst>
          </p:cNvPr>
          <p:cNvSpPr txBox="1"/>
          <p:nvPr/>
        </p:nvSpPr>
        <p:spPr>
          <a:xfrm>
            <a:off x="341646" y="1233502"/>
            <a:ext cx="9733686" cy="5130507"/>
          </a:xfrm>
          <a:prstGeom prst="rect">
            <a:avLst/>
          </a:prstGeom>
          <a:noFill/>
        </p:spPr>
        <p:txBody>
          <a:bodyPr wrap="square" numCol="5" spcCol="18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Acceptance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Family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Inner strength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Power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Achievement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Freedom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Integrity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Respect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Adventure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Friendship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Joy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Safety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Beauty 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Fulfilment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Leadership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Empowerment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Challenge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Fun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Learning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Compassion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Gratitude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Love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Service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Connection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Happiness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Loyalty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Spirituality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Consistency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Health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Nature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Structure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Courage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Home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Empathy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Support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Creativity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Honesty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Order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Trust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Dignity	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Hope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Passion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Wealth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Equality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Independence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Patience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Winning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Fairness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Community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Harmony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Wisdom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Growth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Kindness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Individuality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Proxima Nova Rg" panose="02000506030000020004" pitchFamily="2" charset="0"/>
              </a:rPr>
              <a:t>Curiosity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4C2886-D4A0-9D48-8170-E958252DD15A}"/>
              </a:ext>
            </a:extLst>
          </p:cNvPr>
          <p:cNvSpPr/>
          <p:nvPr/>
        </p:nvSpPr>
        <p:spPr>
          <a:xfrm>
            <a:off x="10075332" y="0"/>
            <a:ext cx="2116668" cy="6857997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303F604-8F37-734E-AA23-C8F651BE22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77" y="2895985"/>
            <a:ext cx="1433378" cy="143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17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E76FF1-0E17-E247-BF6C-5A1A50E80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FUTURAPT-DEMIBOLD" panose="020B0702020204020303" pitchFamily="34" charset="77"/>
              </a:rPr>
              <a:t>What do my values tell me about…</a:t>
            </a: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7F1ADEFF-888C-284F-B618-CA62D1FF7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Proxima Nova Rg" panose="02000506030000020004" pitchFamily="2" charset="0"/>
              </a:rPr>
              <a:t>The challenges I’m facing?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Proxima Nova Rg" panose="02000506030000020004" pitchFamily="2" charset="0"/>
              </a:rPr>
              <a:t>The things that ‘press my buttons’ most?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Proxima Nova Rg" panose="02000506030000020004" pitchFamily="2" charset="0"/>
              </a:rPr>
              <a:t>The emotions I experience?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Proxima Nova Rg" panose="02000506030000020004" pitchFamily="2" charset="0"/>
              </a:rPr>
              <a:t>The things I need more of in my life?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Proxima Nova Rg" panose="02000506030000020004" pitchFamily="2" charset="0"/>
              </a:rPr>
              <a:t>What I need to </a:t>
            </a:r>
            <a:r>
              <a:rPr lang="en-US" dirty="0" err="1">
                <a:latin typeface="Proxima Nova Rg" panose="02000506030000020004" pitchFamily="2" charset="0"/>
              </a:rPr>
              <a:t>prioritise</a:t>
            </a:r>
            <a:r>
              <a:rPr lang="en-US" dirty="0">
                <a:latin typeface="Proxima Nova Rg" panose="02000506030000020004" pitchFamily="2" charset="0"/>
              </a:rPr>
              <a:t>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50C477F-2510-B94E-93E5-4D50B9EE7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141" y="6338440"/>
            <a:ext cx="1559859" cy="52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1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4902C-C8E0-6B49-9618-7F5926D80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FUTURAPT-DEMIBOLD" panose="020B0702020204020303" pitchFamily="34" charset="77"/>
              </a:rPr>
              <a:t>Self-compassion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315E9-E31E-9742-A452-595479D68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5"/>
            <a:ext cx="6713552" cy="4548145"/>
          </a:xfrm>
        </p:spPr>
        <p:txBody>
          <a:bodyPr anchor="t">
            <a:noAutofit/>
          </a:bodyPr>
          <a:lstStyle/>
          <a:p>
            <a:r>
              <a:rPr lang="en-US" sz="2000" b="1" dirty="0">
                <a:latin typeface="Proxima Nova Rg" panose="02000506030000020004" pitchFamily="2" charset="0"/>
              </a:rPr>
              <a:t>Noticing</a:t>
            </a:r>
          </a:p>
          <a:p>
            <a:pPr lvl="1"/>
            <a:r>
              <a:rPr lang="en-US" sz="2000" dirty="0">
                <a:latin typeface="Proxima Nova Rg" panose="02000506030000020004" pitchFamily="2" charset="0"/>
              </a:rPr>
              <a:t>“I’m feeling angry/sad/worried…”</a:t>
            </a:r>
          </a:p>
          <a:p>
            <a:pPr lvl="1"/>
            <a:r>
              <a:rPr lang="en-US" sz="2000" dirty="0">
                <a:latin typeface="Proxima Nova Rg" panose="02000506030000020004" pitchFamily="2" charset="0"/>
              </a:rPr>
              <a:t>“I’m noticing that I’m having the thought that I have failed”</a:t>
            </a:r>
          </a:p>
          <a:p>
            <a:r>
              <a:rPr lang="en-US" sz="2000" b="1" dirty="0" err="1">
                <a:latin typeface="Proxima Nova Rg" panose="02000506030000020004" pitchFamily="2" charset="0"/>
              </a:rPr>
              <a:t>Normalising</a:t>
            </a:r>
            <a:endParaRPr lang="en-US" sz="2000" b="1" dirty="0">
              <a:latin typeface="Proxima Nova Rg" panose="02000506030000020004" pitchFamily="2" charset="0"/>
            </a:endParaRPr>
          </a:p>
          <a:p>
            <a:pPr lvl="1"/>
            <a:r>
              <a:rPr lang="en-US" sz="2000" dirty="0">
                <a:latin typeface="Proxima Nova Rg" panose="02000506030000020004" pitchFamily="2" charset="0"/>
              </a:rPr>
              <a:t>“This is really understandable”</a:t>
            </a:r>
          </a:p>
          <a:p>
            <a:pPr lvl="1"/>
            <a:r>
              <a:rPr lang="en-US" sz="2000" dirty="0">
                <a:latin typeface="Proxima Nova Rg" panose="02000506030000020004" pitchFamily="2" charset="0"/>
              </a:rPr>
              <a:t>“What I am experiencing is a very human reaction.  I am not alone in this.”</a:t>
            </a:r>
          </a:p>
          <a:p>
            <a:r>
              <a:rPr lang="en-US" sz="2000" b="1" dirty="0">
                <a:latin typeface="Proxima Nova Rg" panose="02000506030000020004" pitchFamily="2" charset="0"/>
              </a:rPr>
              <a:t>Kindness</a:t>
            </a:r>
          </a:p>
          <a:p>
            <a:pPr lvl="1"/>
            <a:r>
              <a:rPr lang="en-US" sz="2000" dirty="0">
                <a:latin typeface="Proxima Nova Rg" panose="02000506030000020004" pitchFamily="2" charset="0"/>
              </a:rPr>
              <a:t>“It’s ok, I’m feeling this way because I care” </a:t>
            </a:r>
          </a:p>
          <a:p>
            <a:pPr lvl="1"/>
            <a:r>
              <a:rPr lang="en-US" sz="2000" dirty="0">
                <a:latin typeface="Proxima Nova Rg" panose="02000506030000020004" pitchFamily="2" charset="0"/>
              </a:rPr>
              <a:t>“What do I need most right now?”</a:t>
            </a:r>
          </a:p>
          <a:p>
            <a:pPr marL="457200" lvl="1" indent="0">
              <a:buNone/>
            </a:pPr>
            <a:endParaRPr lang="en-US" sz="2000" dirty="0">
              <a:latin typeface="Proxima Nova Rg" panose="02000506030000020004" pitchFamily="2" charset="0"/>
            </a:endParaRPr>
          </a:p>
          <a:p>
            <a:pPr marL="0" indent="0">
              <a:buNone/>
            </a:pPr>
            <a:r>
              <a:rPr lang="en-US" sz="1400" dirty="0">
                <a:latin typeface="Proxima Nova Rg" panose="02000506030000020004" pitchFamily="2" charset="0"/>
              </a:rPr>
              <a:t>Adapted from Self Compassion: The proven power of being kind to yourself (2011) by Kristin Neff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0C9E4F-CAB3-5547-B03B-4D426FED88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23" r="36863" b="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F6A846-477B-7641-98E0-08CAAB530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7805" y="6313395"/>
            <a:ext cx="1426573" cy="3883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0A20953-71EB-3049-95F2-10F267CFB2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884" y="6363174"/>
            <a:ext cx="1240781" cy="41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77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FAFFB56-9144-9AA8-3B9D-3AAF2F1D3E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052"/>
            <a:ext cx="12191999" cy="684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023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047C6F3-6758-4D7F-8F99-632514061B80}"/>
              </a:ext>
            </a:extLst>
          </p:cNvPr>
          <p:cNvSpPr txBox="1"/>
          <p:nvPr/>
        </p:nvSpPr>
        <p:spPr>
          <a:xfrm>
            <a:off x="584138" y="5087149"/>
            <a:ext cx="1516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Futura PT Demi" panose="020B0602020204020303" pitchFamily="34" charset="77"/>
                <a:ea typeface="Roboto Medium" panose="02000000000000000000" pitchFamily="2" charset="0"/>
                <a:cs typeface="Poppins Medium" panose="00000600000000000000" pitchFamily="50" charset="0"/>
              </a:rPr>
              <a:t>CONTACT ME</a:t>
            </a:r>
            <a:endParaRPr lang="en-ID" sz="1200" b="1" spc="100" dirty="0">
              <a:solidFill>
                <a:schemeClr val="tx1">
                  <a:lumMod val="85000"/>
                  <a:lumOff val="15000"/>
                </a:schemeClr>
              </a:solidFill>
              <a:latin typeface="Futura PT Demi" panose="020B0602020204020303" pitchFamily="34" charset="77"/>
              <a:ea typeface="Roboto Medium" panose="02000000000000000000" pitchFamily="2" charset="0"/>
              <a:cs typeface="Poppins Medium" panose="00000600000000000000" pitchFamily="50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B219AF-6182-42B2-B29A-CCF715985D39}"/>
              </a:ext>
            </a:extLst>
          </p:cNvPr>
          <p:cNvSpPr txBox="1"/>
          <p:nvPr/>
        </p:nvSpPr>
        <p:spPr>
          <a:xfrm>
            <a:off x="584138" y="5422600"/>
            <a:ext cx="2768662" cy="854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SzPct val="70000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 Rg" panose="02000506030000020004" pitchFamily="2" charset="0"/>
                <a:ea typeface="Roboto" panose="02000000000000000000" pitchFamily="2" charset="0"/>
                <a:cs typeface="Open Sans Light" panose="020B0306030504020204" pitchFamily="34" charset="0"/>
              </a:rPr>
              <a:t>07919 406909</a:t>
            </a:r>
          </a:p>
          <a:p>
            <a:pPr>
              <a:lnSpc>
                <a:spcPct val="150000"/>
              </a:lnSpc>
            </a:pP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 Rg" panose="02000506030000020004" pitchFamily="2" charset="0"/>
                <a:ea typeface="Roboto" panose="02000000000000000000" pitchFamily="2" charset="0"/>
                <a:cs typeface="Open Sans Light" panose="020B0306030504020204" pitchFamily="34" charset="0"/>
              </a:rPr>
              <a:t>hazel@hazelandersonturner.co.uk</a:t>
            </a:r>
          </a:p>
          <a:p>
            <a:pPr>
              <a:lnSpc>
                <a:spcPct val="150000"/>
              </a:lnSpc>
            </a:pP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 Rg" panose="02000506030000020004" pitchFamily="2" charset="0"/>
                <a:ea typeface="Roboto" panose="02000000000000000000" pitchFamily="2" charset="0"/>
                <a:cs typeface="Open Sans Light" panose="020B0306030504020204" pitchFamily="34" charset="0"/>
              </a:rPr>
              <a:t>hazelandersonturner.co.uk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Proxima Nova Rg" panose="02000506030000020004" pitchFamily="2" charset="0"/>
              <a:ea typeface="Roboto" panose="02000000000000000000" pitchFamily="2" charset="0"/>
              <a:cs typeface="Open Sans Light" panose="020B0306030504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B7BF1D-C24C-42E5-9CDE-6597C63E74D5}"/>
              </a:ext>
            </a:extLst>
          </p:cNvPr>
          <p:cNvCxnSpPr>
            <a:cxnSpLocks/>
          </p:cNvCxnSpPr>
          <p:nvPr/>
        </p:nvCxnSpPr>
        <p:spPr>
          <a:xfrm>
            <a:off x="673100" y="6470107"/>
            <a:ext cx="10934762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C832FBA-AB07-A84D-81BE-C924CC91E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15" y="4080643"/>
            <a:ext cx="2836086" cy="9524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041AE0-8CFB-9842-B873-BC669C70E6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55" y="5329510"/>
            <a:ext cx="7174406" cy="10121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EA15DD8-6723-B24E-84C6-5A0E6AF384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" b="68431"/>
          <a:stretch/>
        </p:blipFill>
        <p:spPr>
          <a:xfrm>
            <a:off x="0" y="-1775"/>
            <a:ext cx="12192000" cy="388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2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272B2E"/>
      </a:dk1>
      <a:lt1>
        <a:srgbClr val="FFFFFF"/>
      </a:lt1>
      <a:dk2>
        <a:srgbClr val="ACACAC"/>
      </a:dk2>
      <a:lt2>
        <a:srgbClr val="E7E6E6"/>
      </a:lt2>
      <a:accent1>
        <a:srgbClr val="EFA392"/>
      </a:accent1>
      <a:accent2>
        <a:srgbClr val="FFC7BB"/>
      </a:accent2>
      <a:accent3>
        <a:srgbClr val="D0D2D3"/>
      </a:accent3>
      <a:accent4>
        <a:srgbClr val="FFC7BB"/>
      </a:accent4>
      <a:accent5>
        <a:srgbClr val="99EED1"/>
      </a:accent5>
      <a:accent6>
        <a:srgbClr val="EBEBEB"/>
      </a:accent6>
      <a:hlink>
        <a:srgbClr val="FFC7BB"/>
      </a:hlink>
      <a:folHlink>
        <a:srgbClr val="EFA392"/>
      </a:folHlink>
    </a:clrScheme>
    <a:fontScheme name="Custom 56">
      <a:majorFont>
        <a:latin typeface="Poppins SemiBold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[TEMPLATE]Powerpoint Dec 20" id="{3FFB05F5-02F4-EA4A-8F68-DEF341BBD134}" vid="{56E9F214-B5B0-F142-A612-3FDA0DEE2B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63567</TotalTime>
  <Words>401</Words>
  <Application>Microsoft Macintosh PowerPoint</Application>
  <PresentationFormat>Widescreen</PresentationFormat>
  <Paragraphs>125</Paragraphs>
  <Slides>22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Futura PT Demi</vt:lpstr>
      <vt:lpstr>FUTURAPT-DEMIBOLD</vt:lpstr>
      <vt:lpstr>Google Sans</vt:lpstr>
      <vt:lpstr>Open Sans Light</vt:lpstr>
      <vt:lpstr>Poppins SemiBold</vt:lpstr>
      <vt:lpstr>Proxima Nova Rg</vt:lpstr>
      <vt:lpstr>Office Theme</vt:lpstr>
      <vt:lpstr>PowerPoint Presentation</vt:lpstr>
      <vt:lpstr>Who am I?</vt:lpstr>
      <vt:lpstr>What is burnout?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within our control to prevent burnout in our teams?</vt:lpstr>
      <vt:lpstr>PowerPoint Presentation</vt:lpstr>
      <vt:lpstr>PowerPoint Presentation</vt:lpstr>
      <vt:lpstr>PowerPoint Presentation</vt:lpstr>
      <vt:lpstr>What can we do for ourselves?</vt:lpstr>
      <vt:lpstr>Survival mode</vt:lpstr>
      <vt:lpstr>PowerPoint Presentation</vt:lpstr>
      <vt:lpstr>Personal Values</vt:lpstr>
      <vt:lpstr>“When we choose what we care about, we also choose our pain.”</vt:lpstr>
      <vt:lpstr>PowerPoint Presentation</vt:lpstr>
      <vt:lpstr>What do my values tell me about…</vt:lpstr>
      <vt:lpstr>Self-compassion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hazel@andersonturner.co.uk</dc:creator>
  <cp:lastModifiedBy>hazel@andersonturner.co.uk</cp:lastModifiedBy>
  <cp:revision>187</cp:revision>
  <cp:lastPrinted>2023-12-07T10:27:01Z</cp:lastPrinted>
  <dcterms:created xsi:type="dcterms:W3CDTF">2021-01-05T11:34:11Z</dcterms:created>
  <dcterms:modified xsi:type="dcterms:W3CDTF">2024-02-24T08:55:18Z</dcterms:modified>
</cp:coreProperties>
</file>