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92" r:id="rId2"/>
    <p:sldId id="384" r:id="rId3"/>
    <p:sldId id="417" r:id="rId4"/>
    <p:sldId id="403" r:id="rId5"/>
    <p:sldId id="408" r:id="rId6"/>
    <p:sldId id="409" r:id="rId7"/>
    <p:sldId id="407" r:id="rId8"/>
    <p:sldId id="411" r:id="rId9"/>
    <p:sldId id="412" r:id="rId10"/>
    <p:sldId id="413" r:id="rId11"/>
    <p:sldId id="414" r:id="rId12"/>
    <p:sldId id="257" r:id="rId13"/>
    <p:sldId id="258" r:id="rId14"/>
    <p:sldId id="261" r:id="rId15"/>
    <p:sldId id="259" r:id="rId16"/>
    <p:sldId id="260" r:id="rId17"/>
    <p:sldId id="415" r:id="rId18"/>
    <p:sldId id="416"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CF55"/>
    <a:srgbClr val="AC88E2"/>
    <a:srgbClr val="FFD505"/>
    <a:srgbClr val="287DE7"/>
    <a:srgbClr val="C20016"/>
    <a:srgbClr val="232323"/>
    <a:srgbClr val="49A840"/>
    <a:srgbClr val="B23030"/>
    <a:srgbClr val="496CAD"/>
    <a:srgbClr val="F7A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0DD88-AB09-E760-F770-F3B30212926A}" v="605" dt="2023-02-22T18:57:39.320"/>
    <p1510:client id="{FB1AF4C2-55C0-CE86-7DE2-BDDFF91E71C6}" v="127" dt="2023-02-22T16:01:31.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73" autoAdjust="0"/>
  </p:normalViewPr>
  <p:slideViewPr>
    <p:cSldViewPr snapToGrid="0">
      <p:cViewPr varScale="1">
        <p:scale>
          <a:sx n="94" d="100"/>
          <a:sy n="94" d="100"/>
        </p:scale>
        <p:origin x="11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C90E97-B283-4153-A7AF-D3375CB183E1}"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GB"/>
        </a:p>
      </dgm:t>
    </dgm:pt>
    <dgm:pt modelId="{0872395E-D45A-4D81-A8A4-2B67322E4E02}">
      <dgm:prSet phldrT="[Text]"/>
      <dgm:spPr>
        <a:solidFill>
          <a:srgbClr val="C20016">
            <a:alpha val="50196"/>
          </a:srgbClr>
        </a:solidFill>
      </dgm:spPr>
      <dgm:t>
        <a:bodyPr/>
        <a:lstStyle/>
        <a:p>
          <a:r>
            <a:rPr lang="en-GB" b="1">
              <a:latin typeface="+mn-lt"/>
              <a:cs typeface="Times New Roman" panose="02020603050405020304" pitchFamily="18" charset="0"/>
            </a:rPr>
            <a:t>Over complicated behaviour system and policy</a:t>
          </a:r>
          <a:endParaRPr lang="en-GB" b="1"/>
        </a:p>
      </dgm:t>
    </dgm:pt>
    <dgm:pt modelId="{FD5B87B5-A00F-4F87-A25C-DA23B3555B2E}" type="parTrans" cxnId="{821180F7-4553-4358-A18B-2F1F4481B857}">
      <dgm:prSet/>
      <dgm:spPr/>
      <dgm:t>
        <a:bodyPr/>
        <a:lstStyle/>
        <a:p>
          <a:endParaRPr lang="en-GB"/>
        </a:p>
      </dgm:t>
    </dgm:pt>
    <dgm:pt modelId="{217653C5-FFB3-4D5B-B82C-090E198D17B8}" type="sibTrans" cxnId="{821180F7-4553-4358-A18B-2F1F4481B857}">
      <dgm:prSet/>
      <dgm:spPr/>
      <dgm:t>
        <a:bodyPr/>
        <a:lstStyle/>
        <a:p>
          <a:endParaRPr lang="en-GB"/>
        </a:p>
      </dgm:t>
    </dgm:pt>
    <dgm:pt modelId="{8B96B82C-96FA-4128-81F0-A719D3ED63FF}">
      <dgm:prSet/>
      <dgm:spPr>
        <a:solidFill>
          <a:srgbClr val="C20016">
            <a:alpha val="50196"/>
          </a:srgbClr>
        </a:solidFill>
      </dgm:spPr>
      <dgm:t>
        <a:bodyPr/>
        <a:lstStyle/>
        <a:p>
          <a:r>
            <a:rPr lang="en-GB" b="1">
              <a:latin typeface="+mn-lt"/>
              <a:cs typeface="Times New Roman" panose="02020603050405020304" pitchFamily="18" charset="0"/>
            </a:rPr>
            <a:t>Lack of consistency with rewarding achievement</a:t>
          </a:r>
        </a:p>
      </dgm:t>
    </dgm:pt>
    <dgm:pt modelId="{8CE4D456-EB36-47EE-8E75-5F295A0DA676}" type="parTrans" cxnId="{B9CCC1B0-3EB9-4D23-B971-7A624D13D480}">
      <dgm:prSet/>
      <dgm:spPr/>
      <dgm:t>
        <a:bodyPr/>
        <a:lstStyle/>
        <a:p>
          <a:endParaRPr lang="en-GB"/>
        </a:p>
      </dgm:t>
    </dgm:pt>
    <dgm:pt modelId="{B0C92FD8-A395-40D5-A396-CACBD8CBE086}" type="sibTrans" cxnId="{B9CCC1B0-3EB9-4D23-B971-7A624D13D480}">
      <dgm:prSet/>
      <dgm:spPr/>
      <dgm:t>
        <a:bodyPr/>
        <a:lstStyle/>
        <a:p>
          <a:endParaRPr lang="en-GB"/>
        </a:p>
      </dgm:t>
    </dgm:pt>
    <dgm:pt modelId="{A9AA6283-0E2B-4AA1-BDC5-BB19FB4B538B}">
      <dgm:prSet/>
      <dgm:spPr>
        <a:solidFill>
          <a:srgbClr val="C20016">
            <a:alpha val="50196"/>
          </a:srgbClr>
        </a:solidFill>
      </dgm:spPr>
      <dgm:t>
        <a:bodyPr/>
        <a:lstStyle/>
        <a:p>
          <a:r>
            <a:rPr lang="en-GB" b="1">
              <a:latin typeface="+mn-lt"/>
              <a:cs typeface="Times New Roman" panose="02020603050405020304" pitchFamily="18" charset="0"/>
            </a:rPr>
            <a:t>A legacy ‘House Council’ student leadership model which lacked vision, impact and leadership</a:t>
          </a:r>
        </a:p>
      </dgm:t>
    </dgm:pt>
    <dgm:pt modelId="{CA4F5EF7-8B4E-444D-B3E8-51E7650777C2}" type="parTrans" cxnId="{E7E4A899-AC16-4FC9-A23D-16CCE59596EE}">
      <dgm:prSet/>
      <dgm:spPr/>
      <dgm:t>
        <a:bodyPr/>
        <a:lstStyle/>
        <a:p>
          <a:endParaRPr lang="en-GB"/>
        </a:p>
      </dgm:t>
    </dgm:pt>
    <dgm:pt modelId="{2241462A-B67C-465C-82E7-30D6F20D7576}" type="sibTrans" cxnId="{E7E4A899-AC16-4FC9-A23D-16CCE59596EE}">
      <dgm:prSet/>
      <dgm:spPr/>
      <dgm:t>
        <a:bodyPr/>
        <a:lstStyle/>
        <a:p>
          <a:endParaRPr lang="en-GB"/>
        </a:p>
      </dgm:t>
    </dgm:pt>
    <dgm:pt modelId="{18141A03-C586-4C14-B7BD-E2B533E7AF76}">
      <dgm:prSet/>
      <dgm:spPr>
        <a:solidFill>
          <a:srgbClr val="C20016">
            <a:alpha val="50196"/>
          </a:srgbClr>
        </a:solidFill>
      </dgm:spPr>
      <dgm:t>
        <a:bodyPr/>
        <a:lstStyle/>
        <a:p>
          <a:r>
            <a:rPr lang="en-GB" b="1">
              <a:latin typeface="+mn-lt"/>
              <a:cs typeface="Times New Roman" panose="02020603050405020304" pitchFamily="18" charset="0"/>
            </a:rPr>
            <a:t>Poor visibility of student leadership and its members</a:t>
          </a:r>
        </a:p>
      </dgm:t>
    </dgm:pt>
    <dgm:pt modelId="{77A0FB7A-839C-474C-AE07-61F5D1F89F9E}" type="parTrans" cxnId="{6D6C4AF7-7B3F-408E-A725-4B9C19EDC6EA}">
      <dgm:prSet/>
      <dgm:spPr/>
      <dgm:t>
        <a:bodyPr/>
        <a:lstStyle/>
        <a:p>
          <a:endParaRPr lang="en-GB"/>
        </a:p>
      </dgm:t>
    </dgm:pt>
    <dgm:pt modelId="{ACDA0174-B489-4A84-B58F-C48F149B418F}" type="sibTrans" cxnId="{6D6C4AF7-7B3F-408E-A725-4B9C19EDC6EA}">
      <dgm:prSet/>
      <dgm:spPr/>
      <dgm:t>
        <a:bodyPr/>
        <a:lstStyle/>
        <a:p>
          <a:endParaRPr lang="en-GB"/>
        </a:p>
      </dgm:t>
    </dgm:pt>
    <dgm:pt modelId="{B1FBE9E6-463D-4DE2-88E4-B644CCED5ED8}">
      <dgm:prSet/>
      <dgm:spPr>
        <a:solidFill>
          <a:srgbClr val="C20016">
            <a:alpha val="50196"/>
          </a:srgbClr>
        </a:solidFill>
      </dgm:spPr>
      <dgm:t>
        <a:bodyPr/>
        <a:lstStyle/>
        <a:p>
          <a:r>
            <a:rPr lang="en-GB" b="1">
              <a:latin typeface="+mn-lt"/>
              <a:cs typeface="Times New Roman" panose="02020603050405020304" pitchFamily="18" charset="0"/>
            </a:rPr>
            <a:t>Unclear structure, roles and responsibilities for student leaders</a:t>
          </a:r>
        </a:p>
      </dgm:t>
    </dgm:pt>
    <dgm:pt modelId="{301C9545-F451-400F-81BC-6387255EAD41}" type="parTrans" cxnId="{31436617-65A3-42B5-94B6-113460540A1A}">
      <dgm:prSet/>
      <dgm:spPr/>
      <dgm:t>
        <a:bodyPr/>
        <a:lstStyle/>
        <a:p>
          <a:endParaRPr lang="en-GB"/>
        </a:p>
      </dgm:t>
    </dgm:pt>
    <dgm:pt modelId="{D5CC7569-D24C-4D1B-80A2-7084F89003DC}" type="sibTrans" cxnId="{31436617-65A3-42B5-94B6-113460540A1A}">
      <dgm:prSet/>
      <dgm:spPr/>
      <dgm:t>
        <a:bodyPr/>
        <a:lstStyle/>
        <a:p>
          <a:endParaRPr lang="en-GB"/>
        </a:p>
      </dgm:t>
    </dgm:pt>
    <dgm:pt modelId="{7E53DA09-7450-4190-80BD-00C08B9C7992}">
      <dgm:prSet/>
      <dgm:spPr>
        <a:solidFill>
          <a:srgbClr val="C20016">
            <a:alpha val="50196"/>
          </a:srgbClr>
        </a:solidFill>
      </dgm:spPr>
      <dgm:t>
        <a:bodyPr/>
        <a:lstStyle/>
        <a:p>
          <a:r>
            <a:rPr lang="en-GB" b="1">
              <a:latin typeface="+mn-lt"/>
              <a:cs typeface="Times New Roman" panose="02020603050405020304" pitchFamily="18" charset="0"/>
            </a:rPr>
            <a:t>Minimal safeguarding education to students with relevance to local community and area</a:t>
          </a:r>
        </a:p>
      </dgm:t>
    </dgm:pt>
    <dgm:pt modelId="{E39DD033-4561-49F4-9E43-9B137F0A6FC3}" type="parTrans" cxnId="{41F857EA-52F8-4FB1-84F6-DF0A87F58C12}">
      <dgm:prSet/>
      <dgm:spPr/>
      <dgm:t>
        <a:bodyPr/>
        <a:lstStyle/>
        <a:p>
          <a:endParaRPr lang="en-GB"/>
        </a:p>
      </dgm:t>
    </dgm:pt>
    <dgm:pt modelId="{08520BD7-5055-44C7-B32E-331FFD58D262}" type="sibTrans" cxnId="{41F857EA-52F8-4FB1-84F6-DF0A87F58C12}">
      <dgm:prSet/>
      <dgm:spPr/>
      <dgm:t>
        <a:bodyPr/>
        <a:lstStyle/>
        <a:p>
          <a:endParaRPr lang="en-GB"/>
        </a:p>
      </dgm:t>
    </dgm:pt>
    <dgm:pt modelId="{AA853EE5-806B-489E-8C33-7B66A9C002AF}" type="pres">
      <dgm:prSet presAssocID="{05C90E97-B283-4153-A7AF-D3375CB183E1}" presName="diagram" presStyleCnt="0">
        <dgm:presLayoutVars>
          <dgm:dir/>
          <dgm:resizeHandles val="exact"/>
        </dgm:presLayoutVars>
      </dgm:prSet>
      <dgm:spPr/>
    </dgm:pt>
    <dgm:pt modelId="{E450BEC0-4AA7-4085-B65D-3131AD3417A7}" type="pres">
      <dgm:prSet presAssocID="{0872395E-D45A-4D81-A8A4-2B67322E4E02}" presName="node" presStyleLbl="node1" presStyleIdx="0" presStyleCnt="6">
        <dgm:presLayoutVars>
          <dgm:bulletEnabled val="1"/>
        </dgm:presLayoutVars>
      </dgm:prSet>
      <dgm:spPr/>
    </dgm:pt>
    <dgm:pt modelId="{F4F6EEA2-E5F5-4510-9528-9D0F7D1B649E}" type="pres">
      <dgm:prSet presAssocID="{217653C5-FFB3-4D5B-B82C-090E198D17B8}" presName="sibTrans" presStyleCnt="0"/>
      <dgm:spPr/>
    </dgm:pt>
    <dgm:pt modelId="{F9C1AB32-7CC7-46EF-8574-121A45E0C2FE}" type="pres">
      <dgm:prSet presAssocID="{8B96B82C-96FA-4128-81F0-A719D3ED63FF}" presName="node" presStyleLbl="node1" presStyleIdx="1" presStyleCnt="6">
        <dgm:presLayoutVars>
          <dgm:bulletEnabled val="1"/>
        </dgm:presLayoutVars>
      </dgm:prSet>
      <dgm:spPr/>
    </dgm:pt>
    <dgm:pt modelId="{0B8CA49C-672D-4CDC-8FE7-25FF3231AA93}" type="pres">
      <dgm:prSet presAssocID="{B0C92FD8-A395-40D5-A396-CACBD8CBE086}" presName="sibTrans" presStyleCnt="0"/>
      <dgm:spPr/>
    </dgm:pt>
    <dgm:pt modelId="{D8A3A330-8A01-45FC-91F4-F2DA45F02BEA}" type="pres">
      <dgm:prSet presAssocID="{A9AA6283-0E2B-4AA1-BDC5-BB19FB4B538B}" presName="node" presStyleLbl="node1" presStyleIdx="2" presStyleCnt="6">
        <dgm:presLayoutVars>
          <dgm:bulletEnabled val="1"/>
        </dgm:presLayoutVars>
      </dgm:prSet>
      <dgm:spPr/>
    </dgm:pt>
    <dgm:pt modelId="{66486638-ED30-4B11-93DA-7D7C1E3D708D}" type="pres">
      <dgm:prSet presAssocID="{2241462A-B67C-465C-82E7-30D6F20D7576}" presName="sibTrans" presStyleCnt="0"/>
      <dgm:spPr/>
    </dgm:pt>
    <dgm:pt modelId="{54D0B8EF-A4F2-4D57-B3FF-B088136F29E8}" type="pres">
      <dgm:prSet presAssocID="{18141A03-C586-4C14-B7BD-E2B533E7AF76}" presName="node" presStyleLbl="node1" presStyleIdx="3" presStyleCnt="6">
        <dgm:presLayoutVars>
          <dgm:bulletEnabled val="1"/>
        </dgm:presLayoutVars>
      </dgm:prSet>
      <dgm:spPr/>
    </dgm:pt>
    <dgm:pt modelId="{F7178920-3C2A-4911-8619-1B0CEBC41D89}" type="pres">
      <dgm:prSet presAssocID="{ACDA0174-B489-4A84-B58F-C48F149B418F}" presName="sibTrans" presStyleCnt="0"/>
      <dgm:spPr/>
    </dgm:pt>
    <dgm:pt modelId="{85E8EFFA-EDF0-4222-9DEC-7A428AA8751C}" type="pres">
      <dgm:prSet presAssocID="{B1FBE9E6-463D-4DE2-88E4-B644CCED5ED8}" presName="node" presStyleLbl="node1" presStyleIdx="4" presStyleCnt="6">
        <dgm:presLayoutVars>
          <dgm:bulletEnabled val="1"/>
        </dgm:presLayoutVars>
      </dgm:prSet>
      <dgm:spPr/>
    </dgm:pt>
    <dgm:pt modelId="{9352FB6E-F50A-482A-90C0-9FC7B270DA66}" type="pres">
      <dgm:prSet presAssocID="{D5CC7569-D24C-4D1B-80A2-7084F89003DC}" presName="sibTrans" presStyleCnt="0"/>
      <dgm:spPr/>
    </dgm:pt>
    <dgm:pt modelId="{8A14AD17-A1C2-4D24-B63A-20EF56C4AD13}" type="pres">
      <dgm:prSet presAssocID="{7E53DA09-7450-4190-80BD-00C08B9C7992}" presName="node" presStyleLbl="node1" presStyleIdx="5" presStyleCnt="6">
        <dgm:presLayoutVars>
          <dgm:bulletEnabled val="1"/>
        </dgm:presLayoutVars>
      </dgm:prSet>
      <dgm:spPr/>
    </dgm:pt>
  </dgm:ptLst>
  <dgm:cxnLst>
    <dgm:cxn modelId="{1D14300C-6DF4-4C61-B188-3277989C09D7}" type="presOf" srcId="{0872395E-D45A-4D81-A8A4-2B67322E4E02}" destId="{E450BEC0-4AA7-4085-B65D-3131AD3417A7}" srcOrd="0" destOrd="0" presId="urn:microsoft.com/office/officeart/2005/8/layout/default"/>
    <dgm:cxn modelId="{31436617-65A3-42B5-94B6-113460540A1A}" srcId="{05C90E97-B283-4153-A7AF-D3375CB183E1}" destId="{B1FBE9E6-463D-4DE2-88E4-B644CCED5ED8}" srcOrd="4" destOrd="0" parTransId="{301C9545-F451-400F-81BC-6387255EAD41}" sibTransId="{D5CC7569-D24C-4D1B-80A2-7084F89003DC}"/>
    <dgm:cxn modelId="{F39CE235-8212-4B56-9FC9-298C35FF5EDC}" type="presOf" srcId="{05C90E97-B283-4153-A7AF-D3375CB183E1}" destId="{AA853EE5-806B-489E-8C33-7B66A9C002AF}" srcOrd="0" destOrd="0" presId="urn:microsoft.com/office/officeart/2005/8/layout/default"/>
    <dgm:cxn modelId="{31677B77-F14C-4310-8BFA-B671CA1CC0AA}" type="presOf" srcId="{18141A03-C586-4C14-B7BD-E2B533E7AF76}" destId="{54D0B8EF-A4F2-4D57-B3FF-B088136F29E8}" srcOrd="0" destOrd="0" presId="urn:microsoft.com/office/officeart/2005/8/layout/default"/>
    <dgm:cxn modelId="{35212E94-ACAB-4250-8BF0-DCF12A56BB1A}" type="presOf" srcId="{B1FBE9E6-463D-4DE2-88E4-B644CCED5ED8}" destId="{85E8EFFA-EDF0-4222-9DEC-7A428AA8751C}" srcOrd="0" destOrd="0" presId="urn:microsoft.com/office/officeart/2005/8/layout/default"/>
    <dgm:cxn modelId="{E7E4A899-AC16-4FC9-A23D-16CCE59596EE}" srcId="{05C90E97-B283-4153-A7AF-D3375CB183E1}" destId="{A9AA6283-0E2B-4AA1-BDC5-BB19FB4B538B}" srcOrd="2" destOrd="0" parTransId="{CA4F5EF7-8B4E-444D-B3E8-51E7650777C2}" sibTransId="{2241462A-B67C-465C-82E7-30D6F20D7576}"/>
    <dgm:cxn modelId="{B9CCC1B0-3EB9-4D23-B971-7A624D13D480}" srcId="{05C90E97-B283-4153-A7AF-D3375CB183E1}" destId="{8B96B82C-96FA-4128-81F0-A719D3ED63FF}" srcOrd="1" destOrd="0" parTransId="{8CE4D456-EB36-47EE-8E75-5F295A0DA676}" sibTransId="{B0C92FD8-A395-40D5-A396-CACBD8CBE086}"/>
    <dgm:cxn modelId="{682B1EE8-9C80-4B5D-9F77-288EF19AF11B}" type="presOf" srcId="{A9AA6283-0E2B-4AA1-BDC5-BB19FB4B538B}" destId="{D8A3A330-8A01-45FC-91F4-F2DA45F02BEA}" srcOrd="0" destOrd="0" presId="urn:microsoft.com/office/officeart/2005/8/layout/default"/>
    <dgm:cxn modelId="{41F857EA-52F8-4FB1-84F6-DF0A87F58C12}" srcId="{05C90E97-B283-4153-A7AF-D3375CB183E1}" destId="{7E53DA09-7450-4190-80BD-00C08B9C7992}" srcOrd="5" destOrd="0" parTransId="{E39DD033-4561-49F4-9E43-9B137F0A6FC3}" sibTransId="{08520BD7-5055-44C7-B32E-331FFD58D262}"/>
    <dgm:cxn modelId="{807CB1EF-BCD3-4164-99A0-100939B2FD11}" type="presOf" srcId="{7E53DA09-7450-4190-80BD-00C08B9C7992}" destId="{8A14AD17-A1C2-4D24-B63A-20EF56C4AD13}" srcOrd="0" destOrd="0" presId="urn:microsoft.com/office/officeart/2005/8/layout/default"/>
    <dgm:cxn modelId="{F87388F6-09B8-46C6-A28D-3861E8256274}" type="presOf" srcId="{8B96B82C-96FA-4128-81F0-A719D3ED63FF}" destId="{F9C1AB32-7CC7-46EF-8574-121A45E0C2FE}" srcOrd="0" destOrd="0" presId="urn:microsoft.com/office/officeart/2005/8/layout/default"/>
    <dgm:cxn modelId="{6D6C4AF7-7B3F-408E-A725-4B9C19EDC6EA}" srcId="{05C90E97-B283-4153-A7AF-D3375CB183E1}" destId="{18141A03-C586-4C14-B7BD-E2B533E7AF76}" srcOrd="3" destOrd="0" parTransId="{77A0FB7A-839C-474C-AE07-61F5D1F89F9E}" sibTransId="{ACDA0174-B489-4A84-B58F-C48F149B418F}"/>
    <dgm:cxn modelId="{821180F7-4553-4358-A18B-2F1F4481B857}" srcId="{05C90E97-B283-4153-A7AF-D3375CB183E1}" destId="{0872395E-D45A-4D81-A8A4-2B67322E4E02}" srcOrd="0" destOrd="0" parTransId="{FD5B87B5-A00F-4F87-A25C-DA23B3555B2E}" sibTransId="{217653C5-FFB3-4D5B-B82C-090E198D17B8}"/>
    <dgm:cxn modelId="{398B7940-687F-442E-B002-CE073614A71F}" type="presParOf" srcId="{AA853EE5-806B-489E-8C33-7B66A9C002AF}" destId="{E450BEC0-4AA7-4085-B65D-3131AD3417A7}" srcOrd="0" destOrd="0" presId="urn:microsoft.com/office/officeart/2005/8/layout/default"/>
    <dgm:cxn modelId="{934D8640-FCA6-45ED-AF1C-AB082169FEEA}" type="presParOf" srcId="{AA853EE5-806B-489E-8C33-7B66A9C002AF}" destId="{F4F6EEA2-E5F5-4510-9528-9D0F7D1B649E}" srcOrd="1" destOrd="0" presId="urn:microsoft.com/office/officeart/2005/8/layout/default"/>
    <dgm:cxn modelId="{A844C4DF-8D3D-4973-9254-F6520F4913B6}" type="presParOf" srcId="{AA853EE5-806B-489E-8C33-7B66A9C002AF}" destId="{F9C1AB32-7CC7-46EF-8574-121A45E0C2FE}" srcOrd="2" destOrd="0" presId="urn:microsoft.com/office/officeart/2005/8/layout/default"/>
    <dgm:cxn modelId="{98A7BDEC-8D6C-4B19-94CB-15E48BFCCE24}" type="presParOf" srcId="{AA853EE5-806B-489E-8C33-7B66A9C002AF}" destId="{0B8CA49C-672D-4CDC-8FE7-25FF3231AA93}" srcOrd="3" destOrd="0" presId="urn:microsoft.com/office/officeart/2005/8/layout/default"/>
    <dgm:cxn modelId="{1C9020F0-A7EF-4AB7-92E6-2F9BE7B2AE3D}" type="presParOf" srcId="{AA853EE5-806B-489E-8C33-7B66A9C002AF}" destId="{D8A3A330-8A01-45FC-91F4-F2DA45F02BEA}" srcOrd="4" destOrd="0" presId="urn:microsoft.com/office/officeart/2005/8/layout/default"/>
    <dgm:cxn modelId="{62C63178-AA2D-47D6-A7D1-5E34848275B3}" type="presParOf" srcId="{AA853EE5-806B-489E-8C33-7B66A9C002AF}" destId="{66486638-ED30-4B11-93DA-7D7C1E3D708D}" srcOrd="5" destOrd="0" presId="urn:microsoft.com/office/officeart/2005/8/layout/default"/>
    <dgm:cxn modelId="{B44188F4-0813-4941-A3E5-971F59016E6C}" type="presParOf" srcId="{AA853EE5-806B-489E-8C33-7B66A9C002AF}" destId="{54D0B8EF-A4F2-4D57-B3FF-B088136F29E8}" srcOrd="6" destOrd="0" presId="urn:microsoft.com/office/officeart/2005/8/layout/default"/>
    <dgm:cxn modelId="{675CECF7-1166-4DB4-B993-5283E27BD142}" type="presParOf" srcId="{AA853EE5-806B-489E-8C33-7B66A9C002AF}" destId="{F7178920-3C2A-4911-8619-1B0CEBC41D89}" srcOrd="7" destOrd="0" presId="urn:microsoft.com/office/officeart/2005/8/layout/default"/>
    <dgm:cxn modelId="{C9121826-3BF5-41C3-A256-1467F0F7BAD9}" type="presParOf" srcId="{AA853EE5-806B-489E-8C33-7B66A9C002AF}" destId="{85E8EFFA-EDF0-4222-9DEC-7A428AA8751C}" srcOrd="8" destOrd="0" presId="urn:microsoft.com/office/officeart/2005/8/layout/default"/>
    <dgm:cxn modelId="{2F34A764-A68C-4B1A-B526-0D2F65C9D738}" type="presParOf" srcId="{AA853EE5-806B-489E-8C33-7B66A9C002AF}" destId="{9352FB6E-F50A-482A-90C0-9FC7B270DA66}" srcOrd="9" destOrd="0" presId="urn:microsoft.com/office/officeart/2005/8/layout/default"/>
    <dgm:cxn modelId="{908DBD48-15A2-4B44-9308-749437B45FDA}" type="presParOf" srcId="{AA853EE5-806B-489E-8C33-7B66A9C002AF}" destId="{8A14AD17-A1C2-4D24-B63A-20EF56C4AD1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C614F5-CEB1-45BC-B1A8-9B1D9F57F38A}" type="doc">
      <dgm:prSet loTypeId="urn:microsoft.com/office/officeart/2005/8/layout/cycle3" loCatId="cycle" qsTypeId="urn:microsoft.com/office/officeart/2005/8/quickstyle/simple5" qsCatId="simple" csTypeId="urn:microsoft.com/office/officeart/2005/8/colors/accent1_2" csCatId="accent1" phldr="1"/>
      <dgm:spPr/>
      <dgm:t>
        <a:bodyPr/>
        <a:lstStyle/>
        <a:p>
          <a:endParaRPr lang="en-GB"/>
        </a:p>
      </dgm:t>
    </dgm:pt>
    <dgm:pt modelId="{450F39EB-318C-42FF-94A6-36011EC6048D}">
      <dgm:prSet phldrT="[Text]"/>
      <dgm:spPr/>
      <dgm:t>
        <a:bodyPr/>
        <a:lstStyle/>
        <a:p>
          <a:r>
            <a:rPr lang="en-GB">
              <a:latin typeface="+mn-lt"/>
              <a:cs typeface="Times New Roman" panose="02020603050405020304" pitchFamily="18" charset="0"/>
            </a:rPr>
            <a:t>We visited numerous schools within and beyond Hampshire</a:t>
          </a:r>
          <a:endParaRPr lang="en-GB"/>
        </a:p>
      </dgm:t>
    </dgm:pt>
    <dgm:pt modelId="{C91D4178-0AC2-46C3-B504-90CDB3AE158F}" type="parTrans" cxnId="{929FB224-28BE-4B2E-AB90-A5B1CC4AF77B}">
      <dgm:prSet/>
      <dgm:spPr/>
      <dgm:t>
        <a:bodyPr/>
        <a:lstStyle/>
        <a:p>
          <a:endParaRPr lang="en-GB"/>
        </a:p>
      </dgm:t>
    </dgm:pt>
    <dgm:pt modelId="{72D27302-D989-4DBC-9590-B3634E0B6103}" type="sibTrans" cxnId="{929FB224-28BE-4B2E-AB90-A5B1CC4AF77B}">
      <dgm:prSet/>
      <dgm:spPr/>
      <dgm:t>
        <a:bodyPr/>
        <a:lstStyle/>
        <a:p>
          <a:endParaRPr lang="en-GB"/>
        </a:p>
      </dgm:t>
    </dgm:pt>
    <dgm:pt modelId="{1887A1D9-F58C-4501-96FC-22BEBC34746D}">
      <dgm:prSet/>
      <dgm:spPr/>
      <dgm:t>
        <a:bodyPr/>
        <a:lstStyle/>
        <a:p>
          <a:r>
            <a:rPr lang="en-GB">
              <a:latin typeface="+mn-lt"/>
              <a:cs typeface="Times New Roman" panose="02020603050405020304" pitchFamily="18" charset="0"/>
            </a:rPr>
            <a:t>We researched into proven success models via published material</a:t>
          </a:r>
        </a:p>
      </dgm:t>
    </dgm:pt>
    <dgm:pt modelId="{64AD9384-DBD2-489E-82B6-579B05826987}" type="parTrans" cxnId="{AA9A897A-2BD9-4A18-87EE-D87EE530C41A}">
      <dgm:prSet/>
      <dgm:spPr/>
      <dgm:t>
        <a:bodyPr/>
        <a:lstStyle/>
        <a:p>
          <a:endParaRPr lang="en-GB"/>
        </a:p>
      </dgm:t>
    </dgm:pt>
    <dgm:pt modelId="{F369ED69-2351-4DDE-A559-851BCB9E1400}" type="sibTrans" cxnId="{AA9A897A-2BD9-4A18-87EE-D87EE530C41A}">
      <dgm:prSet/>
      <dgm:spPr/>
      <dgm:t>
        <a:bodyPr/>
        <a:lstStyle/>
        <a:p>
          <a:endParaRPr lang="en-GB"/>
        </a:p>
      </dgm:t>
    </dgm:pt>
    <dgm:pt modelId="{F7B2A989-E574-41DD-AB7F-413EFF5A795C}">
      <dgm:prSet/>
      <dgm:spPr/>
      <dgm:t>
        <a:bodyPr/>
        <a:lstStyle/>
        <a:p>
          <a:r>
            <a:rPr lang="en-GB">
              <a:latin typeface="+mn-lt"/>
              <a:cs typeface="Times New Roman" panose="02020603050405020304" pitchFamily="18" charset="0"/>
            </a:rPr>
            <a:t>We surveyed all our stakeholders to gain their views on our current models and ideas to take things forward</a:t>
          </a:r>
        </a:p>
      </dgm:t>
    </dgm:pt>
    <dgm:pt modelId="{335F9B68-C215-4427-9372-A26366424D5E}" type="parTrans" cxnId="{E31BEBD4-58DC-4A8F-AA4B-6033D462061A}">
      <dgm:prSet/>
      <dgm:spPr/>
      <dgm:t>
        <a:bodyPr/>
        <a:lstStyle/>
        <a:p>
          <a:endParaRPr lang="en-GB"/>
        </a:p>
      </dgm:t>
    </dgm:pt>
    <dgm:pt modelId="{8AEB572C-5B72-4965-879B-826A874908EE}" type="sibTrans" cxnId="{E31BEBD4-58DC-4A8F-AA4B-6033D462061A}">
      <dgm:prSet/>
      <dgm:spPr/>
      <dgm:t>
        <a:bodyPr/>
        <a:lstStyle/>
        <a:p>
          <a:endParaRPr lang="en-GB"/>
        </a:p>
      </dgm:t>
    </dgm:pt>
    <dgm:pt modelId="{E08AE82B-5C0E-4ADF-9824-6CD1F452C992}">
      <dgm:prSet/>
      <dgm:spPr/>
      <dgm:t>
        <a:bodyPr/>
        <a:lstStyle/>
        <a:p>
          <a:r>
            <a:rPr lang="en-GB">
              <a:latin typeface="+mn-lt"/>
              <a:cs typeface="Times New Roman" panose="02020603050405020304" pitchFamily="18" charset="0"/>
            </a:rPr>
            <a:t>We worked alongside a team of Sixth Form and Year 11 students to start to make the required changes</a:t>
          </a:r>
        </a:p>
      </dgm:t>
    </dgm:pt>
    <dgm:pt modelId="{2DDDCC7B-C704-4947-91BD-E9BA01AAE271}" type="parTrans" cxnId="{3A22B735-3E21-4859-8E1A-85D55E4A8E9C}">
      <dgm:prSet/>
      <dgm:spPr/>
      <dgm:t>
        <a:bodyPr/>
        <a:lstStyle/>
        <a:p>
          <a:endParaRPr lang="en-GB"/>
        </a:p>
      </dgm:t>
    </dgm:pt>
    <dgm:pt modelId="{44702679-3A3D-4F41-BC65-DA2B10942DFF}" type="sibTrans" cxnId="{3A22B735-3E21-4859-8E1A-85D55E4A8E9C}">
      <dgm:prSet/>
      <dgm:spPr/>
      <dgm:t>
        <a:bodyPr/>
        <a:lstStyle/>
        <a:p>
          <a:endParaRPr lang="en-GB"/>
        </a:p>
      </dgm:t>
    </dgm:pt>
    <dgm:pt modelId="{BE8838DC-D425-47BF-BF8F-9B3E054395C4}" type="pres">
      <dgm:prSet presAssocID="{DCC614F5-CEB1-45BC-B1A8-9B1D9F57F38A}" presName="Name0" presStyleCnt="0">
        <dgm:presLayoutVars>
          <dgm:dir/>
          <dgm:resizeHandles val="exact"/>
        </dgm:presLayoutVars>
      </dgm:prSet>
      <dgm:spPr/>
    </dgm:pt>
    <dgm:pt modelId="{5414B211-36DE-427B-A620-13853CAAB22D}" type="pres">
      <dgm:prSet presAssocID="{DCC614F5-CEB1-45BC-B1A8-9B1D9F57F38A}" presName="cycle" presStyleCnt="0"/>
      <dgm:spPr/>
    </dgm:pt>
    <dgm:pt modelId="{983B4A79-B54A-470E-B56D-FC3DBF88C914}" type="pres">
      <dgm:prSet presAssocID="{450F39EB-318C-42FF-94A6-36011EC6048D}" presName="nodeFirstNode" presStyleLbl="node1" presStyleIdx="0" presStyleCnt="4">
        <dgm:presLayoutVars>
          <dgm:bulletEnabled val="1"/>
        </dgm:presLayoutVars>
      </dgm:prSet>
      <dgm:spPr/>
    </dgm:pt>
    <dgm:pt modelId="{C1EAA107-F4FC-4F56-B9BC-9AF9C4A5BB28}" type="pres">
      <dgm:prSet presAssocID="{72D27302-D989-4DBC-9590-B3634E0B6103}" presName="sibTransFirstNode" presStyleLbl="bgShp" presStyleIdx="0" presStyleCnt="1"/>
      <dgm:spPr/>
    </dgm:pt>
    <dgm:pt modelId="{74050B9C-D609-4125-95DD-A039E5E7D4B7}" type="pres">
      <dgm:prSet presAssocID="{1887A1D9-F58C-4501-96FC-22BEBC34746D}" presName="nodeFollowingNodes" presStyleLbl="node1" presStyleIdx="1" presStyleCnt="4">
        <dgm:presLayoutVars>
          <dgm:bulletEnabled val="1"/>
        </dgm:presLayoutVars>
      </dgm:prSet>
      <dgm:spPr/>
    </dgm:pt>
    <dgm:pt modelId="{032737F5-C56E-4116-B277-1BAB3F24AA80}" type="pres">
      <dgm:prSet presAssocID="{F7B2A989-E574-41DD-AB7F-413EFF5A795C}" presName="nodeFollowingNodes" presStyleLbl="node1" presStyleIdx="2" presStyleCnt="4">
        <dgm:presLayoutVars>
          <dgm:bulletEnabled val="1"/>
        </dgm:presLayoutVars>
      </dgm:prSet>
      <dgm:spPr/>
    </dgm:pt>
    <dgm:pt modelId="{1E8E7F11-8B4E-4E44-9703-136069252B15}" type="pres">
      <dgm:prSet presAssocID="{E08AE82B-5C0E-4ADF-9824-6CD1F452C992}" presName="nodeFollowingNodes" presStyleLbl="node1" presStyleIdx="3" presStyleCnt="4">
        <dgm:presLayoutVars>
          <dgm:bulletEnabled val="1"/>
        </dgm:presLayoutVars>
      </dgm:prSet>
      <dgm:spPr/>
    </dgm:pt>
  </dgm:ptLst>
  <dgm:cxnLst>
    <dgm:cxn modelId="{D3BC9408-B00D-4DF2-A504-0FF131619D6B}" type="presOf" srcId="{1887A1D9-F58C-4501-96FC-22BEBC34746D}" destId="{74050B9C-D609-4125-95DD-A039E5E7D4B7}" srcOrd="0" destOrd="0" presId="urn:microsoft.com/office/officeart/2005/8/layout/cycle3"/>
    <dgm:cxn modelId="{8285DA16-4D58-411F-8FE9-EBAF01015515}" type="presOf" srcId="{DCC614F5-CEB1-45BC-B1A8-9B1D9F57F38A}" destId="{BE8838DC-D425-47BF-BF8F-9B3E054395C4}" srcOrd="0" destOrd="0" presId="urn:microsoft.com/office/officeart/2005/8/layout/cycle3"/>
    <dgm:cxn modelId="{929FB224-28BE-4B2E-AB90-A5B1CC4AF77B}" srcId="{DCC614F5-CEB1-45BC-B1A8-9B1D9F57F38A}" destId="{450F39EB-318C-42FF-94A6-36011EC6048D}" srcOrd="0" destOrd="0" parTransId="{C91D4178-0AC2-46C3-B504-90CDB3AE158F}" sibTransId="{72D27302-D989-4DBC-9590-B3634E0B6103}"/>
    <dgm:cxn modelId="{E0A02028-649B-4871-A94D-D7355595B087}" type="presOf" srcId="{72D27302-D989-4DBC-9590-B3634E0B6103}" destId="{C1EAA107-F4FC-4F56-B9BC-9AF9C4A5BB28}" srcOrd="0" destOrd="0" presId="urn:microsoft.com/office/officeart/2005/8/layout/cycle3"/>
    <dgm:cxn modelId="{3A22B735-3E21-4859-8E1A-85D55E4A8E9C}" srcId="{DCC614F5-CEB1-45BC-B1A8-9B1D9F57F38A}" destId="{E08AE82B-5C0E-4ADF-9824-6CD1F452C992}" srcOrd="3" destOrd="0" parTransId="{2DDDCC7B-C704-4947-91BD-E9BA01AAE271}" sibTransId="{44702679-3A3D-4F41-BC65-DA2B10942DFF}"/>
    <dgm:cxn modelId="{AA9A897A-2BD9-4A18-87EE-D87EE530C41A}" srcId="{DCC614F5-CEB1-45BC-B1A8-9B1D9F57F38A}" destId="{1887A1D9-F58C-4501-96FC-22BEBC34746D}" srcOrd="1" destOrd="0" parTransId="{64AD9384-DBD2-489E-82B6-579B05826987}" sibTransId="{F369ED69-2351-4DDE-A559-851BCB9E1400}"/>
    <dgm:cxn modelId="{BAA27E7E-A2B4-4E62-BB4C-7AC20A320027}" type="presOf" srcId="{E08AE82B-5C0E-4ADF-9824-6CD1F452C992}" destId="{1E8E7F11-8B4E-4E44-9703-136069252B15}" srcOrd="0" destOrd="0" presId="urn:microsoft.com/office/officeart/2005/8/layout/cycle3"/>
    <dgm:cxn modelId="{24E09CAA-004C-41A3-8753-5B415621DC24}" type="presOf" srcId="{F7B2A989-E574-41DD-AB7F-413EFF5A795C}" destId="{032737F5-C56E-4116-B277-1BAB3F24AA80}" srcOrd="0" destOrd="0" presId="urn:microsoft.com/office/officeart/2005/8/layout/cycle3"/>
    <dgm:cxn modelId="{3236D2C8-6222-432B-B180-21167464F4AC}" type="presOf" srcId="{450F39EB-318C-42FF-94A6-36011EC6048D}" destId="{983B4A79-B54A-470E-B56D-FC3DBF88C914}" srcOrd="0" destOrd="0" presId="urn:microsoft.com/office/officeart/2005/8/layout/cycle3"/>
    <dgm:cxn modelId="{E31BEBD4-58DC-4A8F-AA4B-6033D462061A}" srcId="{DCC614F5-CEB1-45BC-B1A8-9B1D9F57F38A}" destId="{F7B2A989-E574-41DD-AB7F-413EFF5A795C}" srcOrd="2" destOrd="0" parTransId="{335F9B68-C215-4427-9372-A26366424D5E}" sibTransId="{8AEB572C-5B72-4965-879B-826A874908EE}"/>
    <dgm:cxn modelId="{415F08B2-87AD-44AC-BF91-2CA2CA31AAF2}" type="presParOf" srcId="{BE8838DC-D425-47BF-BF8F-9B3E054395C4}" destId="{5414B211-36DE-427B-A620-13853CAAB22D}" srcOrd="0" destOrd="0" presId="urn:microsoft.com/office/officeart/2005/8/layout/cycle3"/>
    <dgm:cxn modelId="{F5EBCF10-43A2-41DE-BDAD-7757B9D2606B}" type="presParOf" srcId="{5414B211-36DE-427B-A620-13853CAAB22D}" destId="{983B4A79-B54A-470E-B56D-FC3DBF88C914}" srcOrd="0" destOrd="0" presId="urn:microsoft.com/office/officeart/2005/8/layout/cycle3"/>
    <dgm:cxn modelId="{243B8A38-2288-4A63-AB21-751E6B1D388B}" type="presParOf" srcId="{5414B211-36DE-427B-A620-13853CAAB22D}" destId="{C1EAA107-F4FC-4F56-B9BC-9AF9C4A5BB28}" srcOrd="1" destOrd="0" presId="urn:microsoft.com/office/officeart/2005/8/layout/cycle3"/>
    <dgm:cxn modelId="{8AA89ABB-5EC1-4A60-BB71-8FBE396CD88C}" type="presParOf" srcId="{5414B211-36DE-427B-A620-13853CAAB22D}" destId="{74050B9C-D609-4125-95DD-A039E5E7D4B7}" srcOrd="2" destOrd="0" presId="urn:microsoft.com/office/officeart/2005/8/layout/cycle3"/>
    <dgm:cxn modelId="{69EEE49E-B81A-4650-8981-CA4E7B63DDDD}" type="presParOf" srcId="{5414B211-36DE-427B-A620-13853CAAB22D}" destId="{032737F5-C56E-4116-B277-1BAB3F24AA80}" srcOrd="3" destOrd="0" presId="urn:microsoft.com/office/officeart/2005/8/layout/cycle3"/>
    <dgm:cxn modelId="{E31645BC-F992-4D1D-BAA2-72B7D9E41696}" type="presParOf" srcId="{5414B211-36DE-427B-A620-13853CAAB22D}" destId="{1E8E7F11-8B4E-4E44-9703-136069252B15}"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0BEC0-4AA7-4085-B65D-3131AD3417A7}">
      <dsp:nvSpPr>
        <dsp:cNvPr id="0" name=""/>
        <dsp:cNvSpPr/>
      </dsp:nvSpPr>
      <dsp:spPr>
        <a:xfrm>
          <a:off x="0" y="4811"/>
          <a:ext cx="3443579" cy="2066147"/>
        </a:xfrm>
        <a:prstGeom prst="rect">
          <a:avLst/>
        </a:prstGeom>
        <a:solidFill>
          <a:srgbClr val="C20016">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a:latin typeface="+mn-lt"/>
              <a:cs typeface="Times New Roman" panose="02020603050405020304" pitchFamily="18" charset="0"/>
            </a:rPr>
            <a:t>Over complicated behaviour system and policy</a:t>
          </a:r>
          <a:endParaRPr lang="en-GB" sz="2600" b="1" kern="1200"/>
        </a:p>
      </dsp:txBody>
      <dsp:txXfrm>
        <a:off x="0" y="4811"/>
        <a:ext cx="3443579" cy="2066147"/>
      </dsp:txXfrm>
    </dsp:sp>
    <dsp:sp modelId="{F9C1AB32-7CC7-46EF-8574-121A45E0C2FE}">
      <dsp:nvSpPr>
        <dsp:cNvPr id="0" name=""/>
        <dsp:cNvSpPr/>
      </dsp:nvSpPr>
      <dsp:spPr>
        <a:xfrm>
          <a:off x="3787936" y="4811"/>
          <a:ext cx="3443579" cy="2066147"/>
        </a:xfrm>
        <a:prstGeom prst="rect">
          <a:avLst/>
        </a:prstGeom>
        <a:solidFill>
          <a:srgbClr val="C20016">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a:latin typeface="+mn-lt"/>
              <a:cs typeface="Times New Roman" panose="02020603050405020304" pitchFamily="18" charset="0"/>
            </a:rPr>
            <a:t>Lack of consistency with rewarding achievement</a:t>
          </a:r>
        </a:p>
      </dsp:txBody>
      <dsp:txXfrm>
        <a:off x="3787936" y="4811"/>
        <a:ext cx="3443579" cy="2066147"/>
      </dsp:txXfrm>
    </dsp:sp>
    <dsp:sp modelId="{D8A3A330-8A01-45FC-91F4-F2DA45F02BEA}">
      <dsp:nvSpPr>
        <dsp:cNvPr id="0" name=""/>
        <dsp:cNvSpPr/>
      </dsp:nvSpPr>
      <dsp:spPr>
        <a:xfrm>
          <a:off x="7575873" y="4811"/>
          <a:ext cx="3443579" cy="2066147"/>
        </a:xfrm>
        <a:prstGeom prst="rect">
          <a:avLst/>
        </a:prstGeom>
        <a:solidFill>
          <a:srgbClr val="C20016">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a:latin typeface="+mn-lt"/>
              <a:cs typeface="Times New Roman" panose="02020603050405020304" pitchFamily="18" charset="0"/>
            </a:rPr>
            <a:t>A legacy ‘House Council’ student leadership model which lacked vision, impact and leadership</a:t>
          </a:r>
        </a:p>
      </dsp:txBody>
      <dsp:txXfrm>
        <a:off x="7575873" y="4811"/>
        <a:ext cx="3443579" cy="2066147"/>
      </dsp:txXfrm>
    </dsp:sp>
    <dsp:sp modelId="{54D0B8EF-A4F2-4D57-B3FF-B088136F29E8}">
      <dsp:nvSpPr>
        <dsp:cNvPr id="0" name=""/>
        <dsp:cNvSpPr/>
      </dsp:nvSpPr>
      <dsp:spPr>
        <a:xfrm>
          <a:off x="0" y="2415316"/>
          <a:ext cx="3443579" cy="2066147"/>
        </a:xfrm>
        <a:prstGeom prst="rect">
          <a:avLst/>
        </a:prstGeom>
        <a:solidFill>
          <a:srgbClr val="C20016">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a:latin typeface="+mn-lt"/>
              <a:cs typeface="Times New Roman" panose="02020603050405020304" pitchFamily="18" charset="0"/>
            </a:rPr>
            <a:t>Poor visibility of student leadership and its members</a:t>
          </a:r>
        </a:p>
      </dsp:txBody>
      <dsp:txXfrm>
        <a:off x="0" y="2415316"/>
        <a:ext cx="3443579" cy="2066147"/>
      </dsp:txXfrm>
    </dsp:sp>
    <dsp:sp modelId="{85E8EFFA-EDF0-4222-9DEC-7A428AA8751C}">
      <dsp:nvSpPr>
        <dsp:cNvPr id="0" name=""/>
        <dsp:cNvSpPr/>
      </dsp:nvSpPr>
      <dsp:spPr>
        <a:xfrm>
          <a:off x="3787936" y="2415316"/>
          <a:ext cx="3443579" cy="2066147"/>
        </a:xfrm>
        <a:prstGeom prst="rect">
          <a:avLst/>
        </a:prstGeom>
        <a:solidFill>
          <a:srgbClr val="C20016">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a:latin typeface="+mn-lt"/>
              <a:cs typeface="Times New Roman" panose="02020603050405020304" pitchFamily="18" charset="0"/>
            </a:rPr>
            <a:t>Unclear structure, roles and responsibilities for student leaders</a:t>
          </a:r>
        </a:p>
      </dsp:txBody>
      <dsp:txXfrm>
        <a:off x="3787936" y="2415316"/>
        <a:ext cx="3443579" cy="2066147"/>
      </dsp:txXfrm>
    </dsp:sp>
    <dsp:sp modelId="{8A14AD17-A1C2-4D24-B63A-20EF56C4AD13}">
      <dsp:nvSpPr>
        <dsp:cNvPr id="0" name=""/>
        <dsp:cNvSpPr/>
      </dsp:nvSpPr>
      <dsp:spPr>
        <a:xfrm>
          <a:off x="7575873" y="2415316"/>
          <a:ext cx="3443579" cy="2066147"/>
        </a:xfrm>
        <a:prstGeom prst="rect">
          <a:avLst/>
        </a:prstGeom>
        <a:solidFill>
          <a:srgbClr val="C20016">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a:latin typeface="+mn-lt"/>
              <a:cs typeface="Times New Roman" panose="02020603050405020304" pitchFamily="18" charset="0"/>
            </a:rPr>
            <a:t>Minimal safeguarding education to students with relevance to local community and area</a:t>
          </a:r>
        </a:p>
      </dsp:txBody>
      <dsp:txXfrm>
        <a:off x="7575873" y="2415316"/>
        <a:ext cx="3443579" cy="2066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AA107-F4FC-4F56-B9BC-9AF9C4A5BB28}">
      <dsp:nvSpPr>
        <dsp:cNvPr id="0" name=""/>
        <dsp:cNvSpPr/>
      </dsp:nvSpPr>
      <dsp:spPr>
        <a:xfrm>
          <a:off x="1475371" y="-125479"/>
          <a:ext cx="5177256" cy="5177256"/>
        </a:xfrm>
        <a:prstGeom prst="circularArrow">
          <a:avLst>
            <a:gd name="adj1" fmla="val 4668"/>
            <a:gd name="adj2" fmla="val 272909"/>
            <a:gd name="adj3" fmla="val 12888704"/>
            <a:gd name="adj4" fmla="val 17991876"/>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83B4A79-B54A-470E-B56D-FC3DBF88C914}">
      <dsp:nvSpPr>
        <dsp:cNvPr id="0" name=""/>
        <dsp:cNvSpPr/>
      </dsp:nvSpPr>
      <dsp:spPr>
        <a:xfrm>
          <a:off x="2365374" y="1042"/>
          <a:ext cx="3397249" cy="169862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mn-lt"/>
              <a:cs typeface="Times New Roman" panose="02020603050405020304" pitchFamily="18" charset="0"/>
            </a:rPr>
            <a:t>We visited numerous schools within and beyond Hampshire</a:t>
          </a:r>
          <a:endParaRPr lang="en-GB" sz="1900" kern="1200"/>
        </a:p>
      </dsp:txBody>
      <dsp:txXfrm>
        <a:off x="2448294" y="83962"/>
        <a:ext cx="3231409" cy="1532784"/>
      </dsp:txXfrm>
    </dsp:sp>
    <dsp:sp modelId="{74050B9C-D609-4125-95DD-A039E5E7D4B7}">
      <dsp:nvSpPr>
        <dsp:cNvPr id="0" name=""/>
        <dsp:cNvSpPr/>
      </dsp:nvSpPr>
      <dsp:spPr>
        <a:xfrm>
          <a:off x="4224353" y="1860021"/>
          <a:ext cx="3397249" cy="169862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mn-lt"/>
              <a:cs typeface="Times New Roman" panose="02020603050405020304" pitchFamily="18" charset="0"/>
            </a:rPr>
            <a:t>We researched into proven success models via published material</a:t>
          </a:r>
        </a:p>
      </dsp:txBody>
      <dsp:txXfrm>
        <a:off x="4307273" y="1942941"/>
        <a:ext cx="3231409" cy="1532784"/>
      </dsp:txXfrm>
    </dsp:sp>
    <dsp:sp modelId="{032737F5-C56E-4116-B277-1BAB3F24AA80}">
      <dsp:nvSpPr>
        <dsp:cNvPr id="0" name=""/>
        <dsp:cNvSpPr/>
      </dsp:nvSpPr>
      <dsp:spPr>
        <a:xfrm>
          <a:off x="2365375" y="3718999"/>
          <a:ext cx="3397249" cy="169862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mn-lt"/>
              <a:cs typeface="Times New Roman" panose="02020603050405020304" pitchFamily="18" charset="0"/>
            </a:rPr>
            <a:t>We surveyed all our stakeholders to gain their views on our current models and ideas to take things forward</a:t>
          </a:r>
        </a:p>
      </dsp:txBody>
      <dsp:txXfrm>
        <a:off x="2448295" y="3801919"/>
        <a:ext cx="3231409" cy="1532784"/>
      </dsp:txXfrm>
    </dsp:sp>
    <dsp:sp modelId="{1E8E7F11-8B4E-4E44-9703-136069252B15}">
      <dsp:nvSpPr>
        <dsp:cNvPr id="0" name=""/>
        <dsp:cNvSpPr/>
      </dsp:nvSpPr>
      <dsp:spPr>
        <a:xfrm>
          <a:off x="506396" y="1860021"/>
          <a:ext cx="3397249" cy="169862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latin typeface="+mn-lt"/>
              <a:cs typeface="Times New Roman" panose="02020603050405020304" pitchFamily="18" charset="0"/>
            </a:rPr>
            <a:t>We worked alongside a team of Sixth Form and Year 11 students to start to make the required changes</a:t>
          </a:r>
        </a:p>
      </dsp:txBody>
      <dsp:txXfrm>
        <a:off x="589316" y="1942941"/>
        <a:ext cx="3231409" cy="15327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8DFEEAF-DD94-4F15-A38E-55585BE10BAE}" type="datetimeFigureOut">
              <a:rPr lang="en-GB" smtClean="0"/>
              <a:t>27/02/2023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7340714-7B40-4120-8F70-C8F58B9EBDF9}" type="slidenum">
              <a:rPr lang="en-GB" smtClean="0"/>
              <a:t>‹#›</a:t>
            </a:fld>
            <a:endParaRPr lang="en-GB"/>
          </a:p>
        </p:txBody>
      </p:sp>
    </p:spTree>
    <p:extLst>
      <p:ext uri="{BB962C8B-B14F-4D97-AF65-F5344CB8AC3E}">
        <p14:creationId xmlns:p14="http://schemas.microsoft.com/office/powerpoint/2010/main" val="3234661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B8E615-50E0-41CE-9344-660008F867E1}" type="slidenum">
              <a:rPr lang="en-GB" smtClean="0"/>
              <a:t>1</a:t>
            </a:fld>
            <a:endParaRPr lang="en-GB"/>
          </a:p>
        </p:txBody>
      </p:sp>
    </p:spTree>
    <p:extLst>
      <p:ext uri="{BB962C8B-B14F-4D97-AF65-F5344CB8AC3E}">
        <p14:creationId xmlns:p14="http://schemas.microsoft.com/office/powerpoint/2010/main" val="191758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40714-7B40-4120-8F70-C8F58B9EBDF9}" type="slidenum">
              <a:rPr lang="en-GB" smtClean="0"/>
              <a:t>10</a:t>
            </a:fld>
            <a:endParaRPr lang="en-GB"/>
          </a:p>
        </p:txBody>
      </p:sp>
    </p:spTree>
    <p:extLst>
      <p:ext uri="{BB962C8B-B14F-4D97-AF65-F5344CB8AC3E}">
        <p14:creationId xmlns:p14="http://schemas.microsoft.com/office/powerpoint/2010/main" val="146989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F7340714-7B40-4120-8F70-C8F58B9EBDF9}" type="slidenum">
              <a:rPr lang="en-GB" smtClean="0"/>
              <a:t>11</a:t>
            </a:fld>
            <a:endParaRPr lang="en-GB"/>
          </a:p>
        </p:txBody>
      </p:sp>
    </p:spTree>
    <p:extLst>
      <p:ext uri="{BB962C8B-B14F-4D97-AF65-F5344CB8AC3E}">
        <p14:creationId xmlns:p14="http://schemas.microsoft.com/office/powerpoint/2010/main" val="3903271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F7340714-7B40-4120-8F70-C8F58B9EBDF9}" type="slidenum">
              <a:rPr lang="en-GB" smtClean="0"/>
              <a:t>12</a:t>
            </a:fld>
            <a:endParaRPr lang="en-GB"/>
          </a:p>
        </p:txBody>
      </p:sp>
    </p:spTree>
    <p:extLst>
      <p:ext uri="{BB962C8B-B14F-4D97-AF65-F5344CB8AC3E}">
        <p14:creationId xmlns:p14="http://schemas.microsoft.com/office/powerpoint/2010/main" val="1929437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7340714-7B40-4120-8F70-C8F58B9EBDF9}" type="slidenum">
              <a:rPr lang="en-GB" smtClean="0"/>
              <a:t>13</a:t>
            </a:fld>
            <a:endParaRPr lang="en-GB"/>
          </a:p>
        </p:txBody>
      </p:sp>
    </p:spTree>
    <p:extLst>
      <p:ext uri="{BB962C8B-B14F-4D97-AF65-F5344CB8AC3E}">
        <p14:creationId xmlns:p14="http://schemas.microsoft.com/office/powerpoint/2010/main" val="277818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40714-7B40-4120-8F70-C8F58B9EBDF9}" type="slidenum">
              <a:rPr lang="en-GB" smtClean="0"/>
              <a:t>14</a:t>
            </a:fld>
            <a:endParaRPr lang="en-GB"/>
          </a:p>
        </p:txBody>
      </p:sp>
    </p:spTree>
    <p:extLst>
      <p:ext uri="{BB962C8B-B14F-4D97-AF65-F5344CB8AC3E}">
        <p14:creationId xmlns:p14="http://schemas.microsoft.com/office/powerpoint/2010/main" val="2781981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7340714-7B40-4120-8F70-C8F58B9EBDF9}" type="slidenum">
              <a:rPr lang="en-GB" smtClean="0"/>
              <a:t>15</a:t>
            </a:fld>
            <a:endParaRPr lang="en-GB"/>
          </a:p>
        </p:txBody>
      </p:sp>
    </p:spTree>
    <p:extLst>
      <p:ext uri="{BB962C8B-B14F-4D97-AF65-F5344CB8AC3E}">
        <p14:creationId xmlns:p14="http://schemas.microsoft.com/office/powerpoint/2010/main" val="1983383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40714-7B40-4120-8F70-C8F58B9EBDF9}" type="slidenum">
              <a:rPr lang="en-GB" smtClean="0"/>
              <a:t>16</a:t>
            </a:fld>
            <a:endParaRPr lang="en-GB"/>
          </a:p>
        </p:txBody>
      </p:sp>
    </p:spTree>
    <p:extLst>
      <p:ext uri="{BB962C8B-B14F-4D97-AF65-F5344CB8AC3E}">
        <p14:creationId xmlns:p14="http://schemas.microsoft.com/office/powerpoint/2010/main" val="612354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7340714-7B40-4120-8F70-C8F58B9EBDF9}" type="slidenum">
              <a:rPr lang="en-GB" smtClean="0"/>
              <a:t>17</a:t>
            </a:fld>
            <a:endParaRPr lang="en-GB"/>
          </a:p>
        </p:txBody>
      </p:sp>
    </p:spTree>
    <p:extLst>
      <p:ext uri="{BB962C8B-B14F-4D97-AF65-F5344CB8AC3E}">
        <p14:creationId xmlns:p14="http://schemas.microsoft.com/office/powerpoint/2010/main" val="485950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B8E615-50E0-41CE-9344-660008F867E1}" type="slidenum">
              <a:rPr lang="en-GB" smtClean="0"/>
              <a:t>18</a:t>
            </a:fld>
            <a:endParaRPr lang="en-GB"/>
          </a:p>
        </p:txBody>
      </p:sp>
    </p:spTree>
    <p:extLst>
      <p:ext uri="{BB962C8B-B14F-4D97-AF65-F5344CB8AC3E}">
        <p14:creationId xmlns:p14="http://schemas.microsoft.com/office/powerpoint/2010/main" val="270470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F7340714-7B40-4120-8F70-C8F58B9EBDF9}" type="slidenum">
              <a:rPr lang="en-GB" smtClean="0"/>
              <a:t>2</a:t>
            </a:fld>
            <a:endParaRPr lang="en-GB"/>
          </a:p>
        </p:txBody>
      </p:sp>
    </p:spTree>
    <p:extLst>
      <p:ext uri="{BB962C8B-B14F-4D97-AF65-F5344CB8AC3E}">
        <p14:creationId xmlns:p14="http://schemas.microsoft.com/office/powerpoint/2010/main" val="648102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F7340714-7B40-4120-8F70-C8F58B9EBDF9}" type="slidenum">
              <a:rPr lang="en-GB" smtClean="0"/>
              <a:t>3</a:t>
            </a:fld>
            <a:endParaRPr lang="en-GB"/>
          </a:p>
        </p:txBody>
      </p:sp>
    </p:spTree>
    <p:extLst>
      <p:ext uri="{BB962C8B-B14F-4D97-AF65-F5344CB8AC3E}">
        <p14:creationId xmlns:p14="http://schemas.microsoft.com/office/powerpoint/2010/main" val="28512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F7340714-7B40-4120-8F70-C8F58B9EBDF9}" type="slidenum">
              <a:rPr lang="en-GB" smtClean="0"/>
              <a:t>4</a:t>
            </a:fld>
            <a:endParaRPr lang="en-GB"/>
          </a:p>
        </p:txBody>
      </p:sp>
    </p:spTree>
    <p:extLst>
      <p:ext uri="{BB962C8B-B14F-4D97-AF65-F5344CB8AC3E}">
        <p14:creationId xmlns:p14="http://schemas.microsoft.com/office/powerpoint/2010/main" val="161311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40714-7B40-4120-8F70-C8F58B9EBDF9}" type="slidenum">
              <a:rPr lang="en-GB" smtClean="0"/>
              <a:t>5</a:t>
            </a:fld>
            <a:endParaRPr lang="en-GB"/>
          </a:p>
        </p:txBody>
      </p:sp>
    </p:spTree>
    <p:extLst>
      <p:ext uri="{BB962C8B-B14F-4D97-AF65-F5344CB8AC3E}">
        <p14:creationId xmlns:p14="http://schemas.microsoft.com/office/powerpoint/2010/main" val="103659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40714-7B40-4120-8F70-C8F58B9EBDF9}" type="slidenum">
              <a:rPr lang="en-GB" smtClean="0"/>
              <a:t>6</a:t>
            </a:fld>
            <a:endParaRPr lang="en-GB"/>
          </a:p>
        </p:txBody>
      </p:sp>
    </p:spTree>
    <p:extLst>
      <p:ext uri="{BB962C8B-B14F-4D97-AF65-F5344CB8AC3E}">
        <p14:creationId xmlns:p14="http://schemas.microsoft.com/office/powerpoint/2010/main" val="202810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40714-7B40-4120-8F70-C8F58B9EBDF9}" type="slidenum">
              <a:rPr lang="en-GB" smtClean="0"/>
              <a:t>7</a:t>
            </a:fld>
            <a:endParaRPr lang="en-GB"/>
          </a:p>
        </p:txBody>
      </p:sp>
    </p:spTree>
    <p:extLst>
      <p:ext uri="{BB962C8B-B14F-4D97-AF65-F5344CB8AC3E}">
        <p14:creationId xmlns:p14="http://schemas.microsoft.com/office/powerpoint/2010/main" val="1452143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40714-7B40-4120-8F70-C8F58B9EBDF9}" type="slidenum">
              <a:rPr lang="en-GB" smtClean="0"/>
              <a:t>8</a:t>
            </a:fld>
            <a:endParaRPr lang="en-GB"/>
          </a:p>
        </p:txBody>
      </p:sp>
    </p:spTree>
    <p:extLst>
      <p:ext uri="{BB962C8B-B14F-4D97-AF65-F5344CB8AC3E}">
        <p14:creationId xmlns:p14="http://schemas.microsoft.com/office/powerpoint/2010/main" val="108271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40714-7B40-4120-8F70-C8F58B9EBDF9}" type="slidenum">
              <a:rPr lang="en-GB" smtClean="0"/>
              <a:t>9</a:t>
            </a:fld>
            <a:endParaRPr lang="en-GB"/>
          </a:p>
        </p:txBody>
      </p:sp>
    </p:spTree>
    <p:extLst>
      <p:ext uri="{BB962C8B-B14F-4D97-AF65-F5344CB8AC3E}">
        <p14:creationId xmlns:p14="http://schemas.microsoft.com/office/powerpoint/2010/main" val="17363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48E0401C-AEA4-4E0B-9D20-3180D850B6FA}"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54F2F41-42A2-4933-9FA0-17A46380E162}" type="slidenum">
              <a:rPr lang="en-GB" altLang="en-US" smtClean="0"/>
              <a:pPr>
                <a:defRPr/>
              </a:pPr>
              <a:t>‹#›</a:t>
            </a:fld>
            <a:endParaRPr lang="en-GB" altLang="en-US"/>
          </a:p>
        </p:txBody>
      </p:sp>
    </p:spTree>
    <p:extLst>
      <p:ext uri="{BB962C8B-B14F-4D97-AF65-F5344CB8AC3E}">
        <p14:creationId xmlns:p14="http://schemas.microsoft.com/office/powerpoint/2010/main" val="3344422780"/>
      </p:ext>
    </p:extLst>
  </p:cSld>
  <p:clrMapOvr>
    <a:masterClrMapping/>
  </p:clrMapOvr>
  <p:transition spd="slow">
    <p:cover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BFA4ECA1-2F5B-4EAF-8694-35E87483A9E7}"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0FEAC42-3EB4-43BC-B174-D4775FB755DB}" type="slidenum">
              <a:rPr lang="en-GB" altLang="en-US" smtClean="0"/>
              <a:pPr>
                <a:defRPr/>
              </a:pPr>
              <a:t>‹#›</a:t>
            </a:fld>
            <a:endParaRPr lang="en-GB" altLang="en-US"/>
          </a:p>
        </p:txBody>
      </p:sp>
    </p:spTree>
    <p:extLst>
      <p:ext uri="{BB962C8B-B14F-4D97-AF65-F5344CB8AC3E}">
        <p14:creationId xmlns:p14="http://schemas.microsoft.com/office/powerpoint/2010/main" val="2582739734"/>
      </p:ext>
    </p:extLst>
  </p:cSld>
  <p:clrMapOvr>
    <a:masterClrMapping/>
  </p:clrMapOvr>
  <p:transition spd="slow">
    <p:cover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7EC6A97B-94D3-4D1E-B8C7-0197DC7E5C50}"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1403C1F-30C6-4172-A517-FD9B87E41487}" type="slidenum">
              <a:rPr lang="en-GB" altLang="en-US" smtClean="0"/>
              <a:pPr>
                <a:defRPr/>
              </a:pPr>
              <a:t>‹#›</a:t>
            </a:fld>
            <a:endParaRPr lang="en-GB" altLang="en-US"/>
          </a:p>
        </p:txBody>
      </p:sp>
    </p:spTree>
    <p:extLst>
      <p:ext uri="{BB962C8B-B14F-4D97-AF65-F5344CB8AC3E}">
        <p14:creationId xmlns:p14="http://schemas.microsoft.com/office/powerpoint/2010/main" val="3231523068"/>
      </p:ext>
    </p:extLst>
  </p:cSld>
  <p:clrMapOvr>
    <a:masterClrMapping/>
  </p:clrMapOvr>
  <p:transition spd="slow">
    <p:cover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718EE8D3-D41E-4135-998C-2A3221EBFDF9}"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A7FF0DE-1C5C-4945-9008-C4CA20975945}" type="slidenum">
              <a:rPr lang="en-GB" altLang="en-US" smtClean="0"/>
              <a:pPr>
                <a:defRPr/>
              </a:pPr>
              <a:t>‹#›</a:t>
            </a:fld>
            <a:endParaRPr lang="en-GB" altLang="en-US"/>
          </a:p>
        </p:txBody>
      </p:sp>
    </p:spTree>
    <p:extLst>
      <p:ext uri="{BB962C8B-B14F-4D97-AF65-F5344CB8AC3E}">
        <p14:creationId xmlns:p14="http://schemas.microsoft.com/office/powerpoint/2010/main" val="3541962472"/>
      </p:ext>
    </p:extLst>
  </p:cSld>
  <p:clrMapOvr>
    <a:masterClrMapping/>
  </p:clrMapOvr>
  <p:transition spd="slow">
    <p:cover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F4737F2-F123-4251-8652-EF06A12D865A}"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6CEFFF7-013E-4464-90FF-F0483C613FC0}" type="slidenum">
              <a:rPr lang="en-GB" altLang="en-US" smtClean="0"/>
              <a:pPr>
                <a:defRPr/>
              </a:pPr>
              <a:t>‹#›</a:t>
            </a:fld>
            <a:endParaRPr lang="en-GB" altLang="en-US"/>
          </a:p>
        </p:txBody>
      </p:sp>
    </p:spTree>
    <p:extLst>
      <p:ext uri="{BB962C8B-B14F-4D97-AF65-F5344CB8AC3E}">
        <p14:creationId xmlns:p14="http://schemas.microsoft.com/office/powerpoint/2010/main" val="334268521"/>
      </p:ext>
    </p:extLst>
  </p:cSld>
  <p:clrMapOvr>
    <a:masterClrMapping/>
  </p:clrMapOvr>
  <p:transition spd="slow">
    <p:cover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BEB25478-8F7E-4415-9599-B48712BC5775}"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BE0F187-0F7E-4B60-96C8-BE8AD433483B}" type="slidenum">
              <a:rPr lang="en-GB" altLang="en-US" smtClean="0"/>
              <a:pPr>
                <a:defRPr/>
              </a:pPr>
              <a:t>‹#›</a:t>
            </a:fld>
            <a:endParaRPr lang="en-GB" altLang="en-US"/>
          </a:p>
        </p:txBody>
      </p:sp>
    </p:spTree>
    <p:extLst>
      <p:ext uri="{BB962C8B-B14F-4D97-AF65-F5344CB8AC3E}">
        <p14:creationId xmlns:p14="http://schemas.microsoft.com/office/powerpoint/2010/main" val="193942125"/>
      </p:ext>
    </p:extLst>
  </p:cSld>
  <p:clrMapOvr>
    <a:masterClrMapping/>
  </p:clrMapOvr>
  <p:transition spd="slow">
    <p:cover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CF43F215-3269-4978-9286-FF5217B28708}"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F806DED-BAA3-4578-9DCE-7B7D9AB155EB}" type="slidenum">
              <a:rPr lang="en-GB" altLang="en-US" smtClean="0"/>
              <a:pPr>
                <a:defRPr/>
              </a:pPr>
              <a:t>‹#›</a:t>
            </a:fld>
            <a:endParaRPr lang="en-GB" altLang="en-US"/>
          </a:p>
        </p:txBody>
      </p:sp>
    </p:spTree>
    <p:extLst>
      <p:ext uri="{BB962C8B-B14F-4D97-AF65-F5344CB8AC3E}">
        <p14:creationId xmlns:p14="http://schemas.microsoft.com/office/powerpoint/2010/main" val="1370190583"/>
      </p:ext>
    </p:extLst>
  </p:cSld>
  <p:clrMapOvr>
    <a:masterClrMapping/>
  </p:clrMapOvr>
  <p:transition spd="slow">
    <p:cover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C2F26719-4980-42DF-B956-F7D9D0AF09E8}"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FDB09B2-6448-440D-A5B7-717D46FB3A73}" type="slidenum">
              <a:rPr lang="en-GB" altLang="en-US" smtClean="0"/>
              <a:pPr>
                <a:defRPr/>
              </a:pPr>
              <a:t>‹#›</a:t>
            </a:fld>
            <a:endParaRPr lang="en-GB" altLang="en-US"/>
          </a:p>
        </p:txBody>
      </p:sp>
    </p:spTree>
    <p:extLst>
      <p:ext uri="{BB962C8B-B14F-4D97-AF65-F5344CB8AC3E}">
        <p14:creationId xmlns:p14="http://schemas.microsoft.com/office/powerpoint/2010/main" val="2432933035"/>
      </p:ext>
    </p:extLst>
  </p:cSld>
  <p:clrMapOvr>
    <a:masterClrMapping/>
  </p:clrMapOvr>
  <p:transition spd="slow">
    <p:cover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797C47B-11F3-49A3-93E7-23CE6599D6BD}"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9BC46F5-1DC1-4615-A73B-1DAA4B38BDD4}" type="slidenum">
              <a:rPr lang="en-GB" altLang="en-US" smtClean="0"/>
              <a:pPr>
                <a:defRPr/>
              </a:pPr>
              <a:t>‹#›</a:t>
            </a:fld>
            <a:endParaRPr lang="en-GB" altLang="en-US"/>
          </a:p>
        </p:txBody>
      </p:sp>
    </p:spTree>
    <p:extLst>
      <p:ext uri="{BB962C8B-B14F-4D97-AF65-F5344CB8AC3E}">
        <p14:creationId xmlns:p14="http://schemas.microsoft.com/office/powerpoint/2010/main" val="2613156350"/>
      </p:ext>
    </p:extLst>
  </p:cSld>
  <p:clrMapOvr>
    <a:masterClrMapping/>
  </p:clrMapOvr>
  <p:transition spd="slow">
    <p:cover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3A4FDB3-1046-4A1F-BCEB-EB55B1A7F59C}"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9F5D183-FBC7-4C11-8D67-06FD9C79FF41}" type="slidenum">
              <a:rPr lang="en-GB" altLang="en-US" smtClean="0"/>
              <a:pPr>
                <a:defRPr/>
              </a:pPr>
              <a:t>‹#›</a:t>
            </a:fld>
            <a:endParaRPr lang="en-GB" altLang="en-US"/>
          </a:p>
        </p:txBody>
      </p:sp>
    </p:spTree>
    <p:extLst>
      <p:ext uri="{BB962C8B-B14F-4D97-AF65-F5344CB8AC3E}">
        <p14:creationId xmlns:p14="http://schemas.microsoft.com/office/powerpoint/2010/main" val="2122409252"/>
      </p:ext>
    </p:extLst>
  </p:cSld>
  <p:clrMapOvr>
    <a:masterClrMapping/>
  </p:clrMapOvr>
  <p:transition spd="slow">
    <p:cover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8465418-2330-4C01-B2D5-F7DC2FA1E092}"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D944402-D00B-4D89-8AF4-CB34149632D8}" type="slidenum">
              <a:rPr lang="en-GB" altLang="en-US" smtClean="0"/>
              <a:pPr>
                <a:defRPr/>
              </a:pPr>
              <a:t>‹#›</a:t>
            </a:fld>
            <a:endParaRPr lang="en-GB" altLang="en-US"/>
          </a:p>
        </p:txBody>
      </p:sp>
    </p:spTree>
    <p:extLst>
      <p:ext uri="{BB962C8B-B14F-4D97-AF65-F5344CB8AC3E}">
        <p14:creationId xmlns:p14="http://schemas.microsoft.com/office/powerpoint/2010/main" val="202918294"/>
      </p:ext>
    </p:extLst>
  </p:cSld>
  <p:clrMapOvr>
    <a:masterClrMapping/>
  </p:clrMapOvr>
  <p:transition spd="slow">
    <p:cover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dobe Gothic Std B" panose="020B0800000000000000" pitchFamily="34" charset="-128"/>
                <a:ea typeface="Adobe Gothic Std B" panose="020B0800000000000000" pitchFamily="34" charset="-128"/>
              </a:defRPr>
            </a:lvl1pPr>
          </a:lstStyle>
          <a:p>
            <a:pPr>
              <a:defRPr/>
            </a:pPr>
            <a:fld id="{92688DD4-9F98-4A3E-BA86-BFC83A936964}" type="datetimeFigureOut">
              <a:rPr lang="en-GB" smtClean="0">
                <a:solidFill>
                  <a:prstClr val="black">
                    <a:tint val="75000"/>
                  </a:prstClr>
                </a:solidFill>
              </a:rPr>
              <a:pPr>
                <a:defRPr/>
              </a:pPr>
              <a:t>27/02/2023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dobe Gothic Std B" panose="020B0800000000000000" pitchFamily="34" charset="-128"/>
                <a:ea typeface="Adobe Gothic Std B" panose="020B0800000000000000" pitchFamily="34" charset="-128"/>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dobe Gothic Std B" panose="020B0800000000000000" pitchFamily="34" charset="-128"/>
                <a:ea typeface="Adobe Gothic Std B" panose="020B0800000000000000" pitchFamily="34" charset="-128"/>
              </a:defRPr>
            </a:lvl1pPr>
          </a:lstStyle>
          <a:p>
            <a:pPr fontAlgn="base">
              <a:spcBef>
                <a:spcPct val="0"/>
              </a:spcBef>
              <a:spcAft>
                <a:spcPct val="0"/>
              </a:spcAft>
              <a:defRPr/>
            </a:pPr>
            <a:fld id="{900EF352-2E9C-4943-80E5-18A65011E3E5}" type="slidenum">
              <a:rPr lang="en-GB" altLang="en-US" smtClean="0">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50000"/>
          <a:stretch/>
        </p:blipFill>
        <p:spPr>
          <a:xfrm>
            <a:off x="3670" y="0"/>
            <a:ext cx="509221" cy="1825625"/>
          </a:xfrm>
          <a:prstGeom prst="rect">
            <a:avLst/>
          </a:prstGeom>
        </p:spPr>
      </p:pic>
    </p:spTree>
    <p:extLst>
      <p:ext uri="{BB962C8B-B14F-4D97-AF65-F5344CB8AC3E}">
        <p14:creationId xmlns:p14="http://schemas.microsoft.com/office/powerpoint/2010/main" val="8005403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over dir="lu"/>
  </p:transition>
  <p:txStyles>
    <p:titleStyle>
      <a:lvl1pPr algn="l" defTabSz="914400" rtl="0" eaLnBrk="1" latinLnBrk="0" hangingPunct="1">
        <a:lnSpc>
          <a:spcPct val="90000"/>
        </a:lnSpc>
        <a:spcBef>
          <a:spcPct val="0"/>
        </a:spcBef>
        <a:buNone/>
        <a:defRPr sz="4400" kern="1200">
          <a:solidFill>
            <a:schemeClr val="tx1"/>
          </a:solidFill>
          <a:latin typeface="Adobe Gothic Std B" panose="020B0800000000000000" pitchFamily="34" charset="-128"/>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obe Gothic Std B" panose="020B0800000000000000" pitchFamily="34" charset="-128"/>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obe Gothic Std B" panose="020B0800000000000000" pitchFamily="34" charset="-128"/>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obe Gothic Std B" panose="020B0800000000000000" pitchFamily="34" charset="-128"/>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Gothic Std B" panose="020B0800000000000000" pitchFamily="34" charset="-128"/>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Gothic Std B" panose="020B0800000000000000" pitchFamily="34" charset="-128"/>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hyperlink" Target="mailto:admin@yateley.hants.sch.uk"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29.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38.jpeg"/><Relationship Id="rId12" Type="http://schemas.openxmlformats.org/officeDocument/2006/relationships/image" Target="../media/image42.png"/><Relationship Id="rId2" Type="http://schemas.openxmlformats.org/officeDocument/2006/relationships/notesSlide" Target="../notesSlides/notesSlide14.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4.svg"/><Relationship Id="rId11" Type="http://schemas.microsoft.com/office/2007/relationships/hdphoto" Target="../media/hdphoto1.wdp"/><Relationship Id="rId5" Type="http://schemas.openxmlformats.org/officeDocument/2006/relationships/image" Target="../media/image33.svg"/><Relationship Id="rId1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40.sv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2.png"/><Relationship Id="rId5" Type="http://schemas.openxmlformats.org/officeDocument/2006/relationships/image" Target="../media/image33.svg"/><Relationship Id="rId10" Type="http://schemas.openxmlformats.org/officeDocument/2006/relationships/image" Target="../media/image51.jpeg"/><Relationship Id="rId4" Type="http://schemas.openxmlformats.org/officeDocument/2006/relationships/image" Target="../media/image29.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3.svg"/><Relationship Id="rId10" Type="http://schemas.openxmlformats.org/officeDocument/2006/relationships/image" Target="../media/image59.png"/><Relationship Id="rId4" Type="http://schemas.openxmlformats.org/officeDocument/2006/relationships/image" Target="../media/image29.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mailto:admin@yateley.hants.sch.uk"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admin@yateley.hants.sch.uk"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mailto:admin@yateley.hants.sch.u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6667" b="26928"/>
          <a:stretch/>
        </p:blipFill>
        <p:spPr>
          <a:xfrm>
            <a:off x="0" y="0"/>
            <a:ext cx="12192000" cy="3182471"/>
          </a:xfrm>
          <a:prstGeom prst="rect">
            <a:avLst/>
          </a:prstGeom>
        </p:spPr>
      </p:pic>
      <p:sp>
        <p:nvSpPr>
          <p:cNvPr id="2" name="TextBox 1"/>
          <p:cNvSpPr txBox="1"/>
          <p:nvPr/>
        </p:nvSpPr>
        <p:spPr>
          <a:xfrm>
            <a:off x="617131" y="6309808"/>
            <a:ext cx="3957637" cy="369332"/>
          </a:xfrm>
          <a:prstGeom prst="rect">
            <a:avLst/>
          </a:prstGeom>
          <a:noFill/>
        </p:spPr>
        <p:txBody>
          <a:bodyPr wrap="square" rtlCol="0">
            <a:spAutoFit/>
          </a:bodyPr>
          <a:lstStyle/>
          <a:p>
            <a:r>
              <a:rPr lang="en-GB" b="1">
                <a:solidFill>
                  <a:srgbClr val="242A5C"/>
                </a:solidFill>
              </a:rPr>
              <a:t>Follow us on twitter @</a:t>
            </a:r>
            <a:r>
              <a:rPr lang="en-GB" b="1" err="1">
                <a:solidFill>
                  <a:srgbClr val="242A5C"/>
                </a:solidFill>
              </a:rPr>
              <a:t>yateleyschool</a:t>
            </a:r>
            <a:endParaRPr lang="en-GB" b="1">
              <a:solidFill>
                <a:srgbClr val="242A5C"/>
              </a:solidFill>
            </a:endParaRPr>
          </a:p>
        </p:txBody>
      </p:sp>
      <p:pic>
        <p:nvPicPr>
          <p:cNvPr id="6" name="Picture 2" descr="Image result for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34" y="6238113"/>
            <a:ext cx="488972" cy="488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28904" y="2289289"/>
            <a:ext cx="5617030" cy="492443"/>
          </a:xfrm>
          <a:prstGeom prst="rect">
            <a:avLst/>
          </a:prstGeom>
          <a:noFill/>
        </p:spPr>
        <p:txBody>
          <a:bodyPr wrap="square" rtlCol="0">
            <a:spAutoFit/>
          </a:bodyPr>
          <a:lstStyle/>
          <a:p>
            <a:r>
              <a:rPr lang="en-GB" sz="2600" b="1">
                <a:solidFill>
                  <a:srgbClr val="242A5C"/>
                </a:solidFill>
                <a:effectLst>
                  <a:outerShdw blurRad="38100" dist="38100" dir="2700000" algn="tl">
                    <a:srgbClr val="000000">
                      <a:alpha val="43137"/>
                    </a:srgbClr>
                  </a:outerShdw>
                </a:effectLst>
              </a:rPr>
              <a:t>Learning together – Empowered for life</a:t>
            </a:r>
          </a:p>
        </p:txBody>
      </p:sp>
      <p:sp>
        <p:nvSpPr>
          <p:cNvPr id="9" name="TextBox 8"/>
          <p:cNvSpPr txBox="1"/>
          <p:nvPr/>
        </p:nvSpPr>
        <p:spPr>
          <a:xfrm>
            <a:off x="882732" y="3968932"/>
            <a:ext cx="10426535" cy="1323439"/>
          </a:xfrm>
          <a:prstGeom prst="rect">
            <a:avLst/>
          </a:prstGeom>
          <a:noFill/>
        </p:spPr>
        <p:txBody>
          <a:bodyPr wrap="square" rtlCol="0">
            <a:spAutoFit/>
          </a:bodyPr>
          <a:lstStyle/>
          <a:p>
            <a:pPr algn="ctr"/>
            <a:r>
              <a:rPr lang="en-GB" sz="8000" b="1">
                <a:solidFill>
                  <a:srgbClr val="242A5C"/>
                </a:solidFill>
                <a:effectLst>
                  <a:outerShdw blurRad="38100" dist="38100" dir="2700000" algn="tl">
                    <a:srgbClr val="000000">
                      <a:alpha val="43137"/>
                    </a:srgbClr>
                  </a:outerShdw>
                </a:effectLst>
              </a:rPr>
              <a:t>Student Leadership</a:t>
            </a:r>
          </a:p>
        </p:txBody>
      </p:sp>
    </p:spTree>
    <p:extLst>
      <p:ext uri="{BB962C8B-B14F-4D97-AF65-F5344CB8AC3E}">
        <p14:creationId xmlns:p14="http://schemas.microsoft.com/office/powerpoint/2010/main" val="4175585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62EC-65A9-4A96-B545-24AC4E4BAC85}"/>
              </a:ext>
            </a:extLst>
          </p:cNvPr>
          <p:cNvSpPr>
            <a:spLocks noGrp="1"/>
          </p:cNvSpPr>
          <p:nvPr>
            <p:ph type="title"/>
          </p:nvPr>
        </p:nvSpPr>
        <p:spPr>
          <a:xfrm>
            <a:off x="548951" y="18255"/>
            <a:ext cx="10515600" cy="1325563"/>
          </a:xfrm>
        </p:spPr>
        <p:txBody>
          <a:bodyPr/>
          <a:lstStyle/>
          <a:p>
            <a:r>
              <a:rPr lang="en-GB" b="1">
                <a:solidFill>
                  <a:srgbClr val="242A5C"/>
                </a:solidFill>
                <a:effectLst>
                  <a:outerShdw blurRad="38100" dist="38100" dir="2700000" algn="tl">
                    <a:srgbClr val="000000">
                      <a:alpha val="43137"/>
                    </a:srgbClr>
                  </a:outerShdw>
                </a:effectLst>
                <a:latin typeface="+mn-lt"/>
              </a:rPr>
              <a:t>Impact of actions</a:t>
            </a:r>
          </a:p>
        </p:txBody>
      </p:sp>
      <p:sp>
        <p:nvSpPr>
          <p:cNvPr id="3" name="Content Placeholder 2">
            <a:extLst>
              <a:ext uri="{FF2B5EF4-FFF2-40B4-BE49-F238E27FC236}">
                <a16:creationId xmlns:a16="http://schemas.microsoft.com/office/drawing/2014/main" id="{A443079C-BAD9-40FF-8966-E3004E2659DB}"/>
              </a:ext>
            </a:extLst>
          </p:cNvPr>
          <p:cNvSpPr>
            <a:spLocks noGrp="1"/>
          </p:cNvSpPr>
          <p:nvPr>
            <p:ph idx="1"/>
          </p:nvPr>
        </p:nvSpPr>
        <p:spPr>
          <a:xfrm>
            <a:off x="716902" y="1079176"/>
            <a:ext cx="11347580" cy="3698097"/>
          </a:xfrm>
        </p:spPr>
        <p:txBody>
          <a:bodyPr>
            <a:normAutofit fontScale="85000" lnSpcReduction="20000"/>
          </a:bodyPr>
          <a:lstStyle/>
          <a:p>
            <a:r>
              <a:rPr lang="en-GB" dirty="0">
                <a:solidFill>
                  <a:srgbClr val="242A5C"/>
                </a:solidFill>
                <a:latin typeface="+mn-lt"/>
                <a:cs typeface="Times New Roman" panose="02020603050405020304" pitchFamily="18" charset="0"/>
              </a:rPr>
              <a:t>Clear roles of responsibility for all students that are within the leadership roles and also student representatives:</a:t>
            </a:r>
          </a:p>
          <a:p>
            <a:pPr lvl="1"/>
            <a:r>
              <a:rPr lang="en-GB" dirty="0">
                <a:solidFill>
                  <a:srgbClr val="242A5C"/>
                </a:solidFill>
                <a:latin typeface="+mn-lt"/>
                <a:cs typeface="Times New Roman" panose="02020603050405020304" pitchFamily="18" charset="0"/>
              </a:rPr>
              <a:t>4 x senior students (main and deputies) who oversee the whole structure and report to SLT and governors</a:t>
            </a:r>
          </a:p>
          <a:p>
            <a:pPr lvl="1"/>
            <a:r>
              <a:rPr lang="en-GB" dirty="0">
                <a:solidFill>
                  <a:srgbClr val="242A5C"/>
                </a:solidFill>
                <a:latin typeface="+mn-lt"/>
                <a:cs typeface="Times New Roman" panose="02020603050405020304" pitchFamily="18" charset="0"/>
              </a:rPr>
              <a:t>Student committee senior student leaders (2 in each of the 4 committees)</a:t>
            </a:r>
          </a:p>
          <a:p>
            <a:pPr lvl="1"/>
            <a:r>
              <a:rPr lang="en-GB" dirty="0">
                <a:solidFill>
                  <a:srgbClr val="242A5C"/>
                </a:solidFill>
                <a:latin typeface="+mn-lt"/>
                <a:cs typeface="Times New Roman" panose="02020603050405020304" pitchFamily="18" charset="0"/>
              </a:rPr>
              <a:t>Student committee student representatives from all year groups</a:t>
            </a:r>
          </a:p>
          <a:p>
            <a:pPr lvl="1"/>
            <a:r>
              <a:rPr lang="en-GB" dirty="0">
                <a:solidFill>
                  <a:srgbClr val="242A5C"/>
                </a:solidFill>
                <a:latin typeface="+mn-lt"/>
                <a:cs typeface="Times New Roman" panose="02020603050405020304" pitchFamily="18" charset="0"/>
              </a:rPr>
              <a:t>Staff members assigned to each committee</a:t>
            </a:r>
          </a:p>
          <a:p>
            <a:pPr lvl="1"/>
            <a:r>
              <a:rPr lang="en-GB" dirty="0">
                <a:solidFill>
                  <a:srgbClr val="242A5C"/>
                </a:solidFill>
                <a:latin typeface="+mn-lt"/>
                <a:cs typeface="Times New Roman" panose="02020603050405020304" pitchFamily="18" charset="0"/>
              </a:rPr>
              <a:t>Each of the four houses have their own KS4 house captains, sports captains, dance captains, music captains, drama captains, charity captains, peer mentors</a:t>
            </a:r>
          </a:p>
          <a:p>
            <a:r>
              <a:rPr lang="en-GB" dirty="0">
                <a:solidFill>
                  <a:srgbClr val="242A5C"/>
                </a:solidFill>
                <a:latin typeface="+mn-lt"/>
                <a:cs typeface="Times New Roman" panose="02020603050405020304" pitchFamily="18" charset="0"/>
              </a:rPr>
              <a:t>Safeguarding education via PSHE/RSE lessons and also via the weekly tutor time lessons to all year groups; have been tailored following guidance from </a:t>
            </a:r>
            <a:r>
              <a:rPr lang="en-GB" dirty="0" err="1">
                <a:solidFill>
                  <a:srgbClr val="242A5C"/>
                </a:solidFill>
                <a:latin typeface="+mn-lt"/>
                <a:cs typeface="Times New Roman" panose="02020603050405020304" pitchFamily="18" charset="0"/>
              </a:rPr>
              <a:t>KCSiE</a:t>
            </a:r>
            <a:r>
              <a:rPr lang="en-GB" dirty="0">
                <a:solidFill>
                  <a:srgbClr val="242A5C"/>
                </a:solidFill>
                <a:latin typeface="+mn-lt"/>
                <a:cs typeface="Times New Roman" panose="02020603050405020304" pitchFamily="18" charset="0"/>
              </a:rPr>
              <a:t> and also the views of the student leadership group on what is a priority in our area. </a:t>
            </a: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cs typeface="Times New Roman" panose="02020603050405020304" pitchFamily="18" charset="0"/>
            </a:endParaRPr>
          </a:p>
        </p:txBody>
      </p:sp>
      <p:pic>
        <p:nvPicPr>
          <p:cNvPr id="13" name="3D80544B-3CFD-4D72-BD96-4722D754DDA2" descr="b00fd465-91fb-4433-8b02-0fc98b219209.png">
            <a:extLst>
              <a:ext uri="{FF2B5EF4-FFF2-40B4-BE49-F238E27FC236}">
                <a16:creationId xmlns:a16="http://schemas.microsoft.com/office/drawing/2014/main" id="{51C293AE-C155-497E-ADE7-4360A39AFF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501" y="4737365"/>
            <a:ext cx="1707302" cy="1717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UPSTANDER 1.jpg">
            <a:extLst>
              <a:ext uri="{FF2B5EF4-FFF2-40B4-BE49-F238E27FC236}">
                <a16:creationId xmlns:a16="http://schemas.microsoft.com/office/drawing/2014/main" id="{46B7FCF3-6C24-46BF-BDE0-0AE9149FFA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2631" y="4763109"/>
            <a:ext cx="3007799" cy="1691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Keeping Children Safe in Education 2019 - Salford Supply Desk">
            <a:extLst>
              <a:ext uri="{FF2B5EF4-FFF2-40B4-BE49-F238E27FC236}">
                <a16:creationId xmlns:a16="http://schemas.microsoft.com/office/drawing/2014/main" id="{5EE2FFDE-CCE2-401E-9DFC-8E080783D6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3293" y="4737366"/>
            <a:ext cx="3585736" cy="1717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13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242A5C"/>
                </a:solidFill>
                <a:effectLst>
                  <a:outerShdw blurRad="38100" dist="38100" dir="2700000" algn="tl">
                    <a:srgbClr val="000000">
                      <a:alpha val="43137"/>
                    </a:srgbClr>
                  </a:outerShdw>
                </a:effectLst>
                <a:latin typeface="+mn-lt"/>
              </a:rPr>
              <a:t>Senior Students:</a:t>
            </a:r>
            <a:br>
              <a:rPr lang="en-US" b="1">
                <a:solidFill>
                  <a:srgbClr val="242A5C"/>
                </a:solidFill>
                <a:effectLst>
                  <a:outerShdw blurRad="38100" dist="38100" dir="2700000" algn="tl">
                    <a:srgbClr val="000000">
                      <a:alpha val="43137"/>
                    </a:srgbClr>
                  </a:outerShdw>
                </a:effectLst>
                <a:latin typeface="+mn-lt"/>
              </a:rPr>
            </a:br>
            <a:r>
              <a:rPr lang="en-US" b="1">
                <a:solidFill>
                  <a:srgbClr val="242A5C"/>
                </a:solidFill>
                <a:effectLst>
                  <a:outerShdw blurRad="38100" dist="38100" dir="2700000" algn="tl">
                    <a:srgbClr val="000000">
                      <a:alpha val="43137"/>
                    </a:srgbClr>
                  </a:outerShdw>
                </a:effectLst>
                <a:latin typeface="+mn-lt"/>
              </a:rPr>
              <a:t>	Cobi </a:t>
            </a:r>
            <a:r>
              <a:rPr lang="en-US" b="1" err="1">
                <a:solidFill>
                  <a:srgbClr val="242A5C"/>
                </a:solidFill>
                <a:effectLst>
                  <a:outerShdw blurRad="38100" dist="38100" dir="2700000" algn="tl">
                    <a:srgbClr val="000000">
                      <a:alpha val="43137"/>
                    </a:srgbClr>
                  </a:outerShdw>
                </a:effectLst>
                <a:latin typeface="+mn-lt"/>
              </a:rPr>
              <a:t>Shambrook</a:t>
            </a:r>
            <a:br>
              <a:rPr lang="en-US" b="1">
                <a:solidFill>
                  <a:srgbClr val="242A5C"/>
                </a:solidFill>
                <a:effectLst>
                  <a:outerShdw blurRad="38100" dist="38100" dir="2700000" algn="tl">
                    <a:srgbClr val="000000">
                      <a:alpha val="43137"/>
                    </a:srgbClr>
                  </a:outerShdw>
                </a:effectLst>
                <a:latin typeface="+mn-lt"/>
              </a:rPr>
            </a:br>
            <a:r>
              <a:rPr lang="en-US" b="1">
                <a:solidFill>
                  <a:srgbClr val="242A5C"/>
                </a:solidFill>
                <a:effectLst>
                  <a:outerShdw blurRad="38100" dist="38100" dir="2700000" algn="tl">
                    <a:srgbClr val="000000">
                      <a:alpha val="43137"/>
                    </a:srgbClr>
                  </a:outerShdw>
                </a:effectLst>
                <a:latin typeface="+mn-lt"/>
              </a:rPr>
              <a:t>	William </a:t>
            </a:r>
            <a:r>
              <a:rPr lang="en-US" b="1" err="1">
                <a:solidFill>
                  <a:srgbClr val="242A5C"/>
                </a:solidFill>
                <a:effectLst>
                  <a:outerShdw blurRad="38100" dist="38100" dir="2700000" algn="tl">
                    <a:srgbClr val="000000">
                      <a:alpha val="43137"/>
                    </a:srgbClr>
                  </a:outerShdw>
                </a:effectLst>
                <a:latin typeface="+mn-lt"/>
              </a:rPr>
              <a:t>Moores</a:t>
            </a:r>
            <a:endParaRPr lang="en-GB">
              <a:latin typeface="+mn-lt"/>
            </a:endParaRPr>
          </a:p>
        </p:txBody>
      </p:sp>
      <p:sp>
        <p:nvSpPr>
          <p:cNvPr id="16" name="Rounded Rectangle 15">
            <a:hlinkClick r:id="rId3"/>
          </p:cNvPr>
          <p:cNvSpPr/>
          <p:nvPr/>
        </p:nvSpPr>
        <p:spPr>
          <a:xfrm>
            <a:off x="6284422" y="5727469"/>
            <a:ext cx="1762297" cy="1745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8349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E9B4-13AE-AB7C-FE30-80908261C287}"/>
              </a:ext>
            </a:extLst>
          </p:cNvPr>
          <p:cNvSpPr>
            <a:spLocks noGrp="1"/>
          </p:cNvSpPr>
          <p:nvPr>
            <p:ph type="title"/>
          </p:nvPr>
        </p:nvSpPr>
        <p:spPr>
          <a:xfrm>
            <a:off x="626860" y="0"/>
            <a:ext cx="3240479" cy="1325563"/>
          </a:xfrm>
        </p:spPr>
        <p:txBody>
          <a:bodyPr/>
          <a:lstStyle/>
          <a:p>
            <a:r>
              <a:rPr lang="en-GB" b="1">
                <a:ln>
                  <a:solidFill>
                    <a:sysClr val="windowText" lastClr="000000"/>
                  </a:solidFill>
                </a:ln>
                <a:solidFill>
                  <a:srgbClr val="287DE7"/>
                </a:solidFill>
                <a:effectLst>
                  <a:outerShdw blurRad="38100" dist="38100" dir="2700000" algn="tl">
                    <a:srgbClr val="000000">
                      <a:alpha val="43137"/>
                    </a:srgbClr>
                  </a:outerShdw>
                </a:effectLst>
                <a:latin typeface="Arial Black" panose="020B0A04020102020204" pitchFamily="34" charset="0"/>
              </a:rPr>
              <a:t>GOALS</a:t>
            </a:r>
          </a:p>
        </p:txBody>
      </p:sp>
      <p:pic>
        <p:nvPicPr>
          <p:cNvPr id="4" name="Content Placeholder 3">
            <a:extLst>
              <a:ext uri="{FF2B5EF4-FFF2-40B4-BE49-F238E27FC236}">
                <a16:creationId xmlns:a16="http://schemas.microsoft.com/office/drawing/2014/main" id="{5ED94ED0-1802-DDBA-7B63-6C6A484C7DAF}"/>
              </a:ext>
            </a:extLst>
          </p:cNvPr>
          <p:cNvPicPr>
            <a:picLocks noGrp="1" noChangeAspect="1"/>
          </p:cNvPicPr>
          <p:nvPr>
            <p:ph idx="1"/>
          </p:nvPr>
        </p:nvPicPr>
        <p:blipFill rotWithShape="1">
          <a:blip r:embed="rId3"/>
          <a:srcRect t="15502"/>
          <a:stretch/>
        </p:blipFill>
        <p:spPr>
          <a:xfrm>
            <a:off x="9613241" y="220485"/>
            <a:ext cx="2241150" cy="267960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2735257-1CBF-34CA-F68B-1DD9484FA84E}"/>
              </a:ext>
            </a:extLst>
          </p:cNvPr>
          <p:cNvSpPr txBox="1"/>
          <p:nvPr/>
        </p:nvSpPr>
        <p:spPr>
          <a:xfrm>
            <a:off x="600031" y="935159"/>
            <a:ext cx="2706770" cy="2893100"/>
          </a:xfrm>
          <a:prstGeom prst="rect">
            <a:avLst/>
          </a:prstGeom>
          <a:noFill/>
          <a:ln w="76200">
            <a:solidFill>
              <a:srgbClr val="287DE7"/>
            </a:solidFill>
          </a:ln>
        </p:spPr>
        <p:txBody>
          <a:bodyPr wrap="square" rtlCol="0">
            <a:spAutoFit/>
          </a:bodyPr>
          <a:lstStyle/>
          <a:p>
            <a:pPr marL="285750" indent="-285750">
              <a:buFont typeface="Arial" panose="020B0604020202020204" pitchFamily="34" charset="0"/>
              <a:buChar char="•"/>
            </a:pPr>
            <a:r>
              <a:rPr lang="en-GB" sz="2000"/>
              <a:t>Construction project for sheltered areas around the school site</a:t>
            </a:r>
          </a:p>
          <a:p>
            <a:pPr marL="285750" indent="-285750">
              <a:buFont typeface="Arial" panose="020B0604020202020204" pitchFamily="34" charset="0"/>
              <a:buChar char="•"/>
            </a:pPr>
            <a:r>
              <a:rPr lang="en-GB" sz="2000"/>
              <a:t>Committee lead fundraisers – raising money for charities that the students themselves choose</a:t>
            </a:r>
            <a:r>
              <a:rPr lang="en-GB" sz="2200"/>
              <a:t>.</a:t>
            </a:r>
          </a:p>
        </p:txBody>
      </p:sp>
      <p:sp>
        <p:nvSpPr>
          <p:cNvPr id="6" name="TextBox 5">
            <a:extLst>
              <a:ext uri="{FF2B5EF4-FFF2-40B4-BE49-F238E27FC236}">
                <a16:creationId xmlns:a16="http://schemas.microsoft.com/office/drawing/2014/main" id="{800FBFE8-F4D7-A30B-0F4F-880D7808DE88}"/>
              </a:ext>
            </a:extLst>
          </p:cNvPr>
          <p:cNvSpPr txBox="1"/>
          <p:nvPr/>
        </p:nvSpPr>
        <p:spPr>
          <a:xfrm>
            <a:off x="619588" y="4688113"/>
            <a:ext cx="7410837" cy="1938992"/>
          </a:xfrm>
          <a:prstGeom prst="rect">
            <a:avLst/>
          </a:prstGeom>
          <a:noFill/>
          <a:ln w="76200">
            <a:solidFill>
              <a:srgbClr val="287DE7"/>
            </a:solidFill>
          </a:ln>
        </p:spPr>
        <p:txBody>
          <a:bodyPr wrap="square" rtlCol="0">
            <a:spAutoFit/>
          </a:bodyPr>
          <a:lstStyle/>
          <a:p>
            <a:pPr marL="342900" indent="-342900">
              <a:buFont typeface="+mj-lt"/>
              <a:buAutoNum type="arabicParenR"/>
            </a:pPr>
            <a:r>
              <a:rPr lang="en-GB" sz="2000"/>
              <a:t>Identify interest from students</a:t>
            </a:r>
          </a:p>
          <a:p>
            <a:pPr marL="342900" indent="-342900">
              <a:buFont typeface="+mj-lt"/>
              <a:buAutoNum type="arabicParenR"/>
            </a:pPr>
            <a:r>
              <a:rPr lang="en-GB" sz="2000"/>
              <a:t>Meet with appropriate SLT to develop a plan</a:t>
            </a:r>
          </a:p>
          <a:p>
            <a:pPr marL="342900" indent="-342900">
              <a:buFont typeface="+mj-lt"/>
              <a:buAutoNum type="arabicParenR"/>
            </a:pPr>
            <a:r>
              <a:rPr lang="en-GB" sz="2000"/>
              <a:t>Meet with the site manager regarding parameters of cost and size</a:t>
            </a:r>
          </a:p>
          <a:p>
            <a:pPr marL="342900" indent="-342900">
              <a:buFont typeface="+mj-lt"/>
              <a:buAutoNum type="arabicParenR"/>
            </a:pPr>
            <a:r>
              <a:rPr lang="en-GB" sz="2000"/>
              <a:t>Meet with the business manager to discuss fund raising options and begin an official project plan. </a:t>
            </a:r>
          </a:p>
          <a:p>
            <a:pPr marL="342900" indent="-342900">
              <a:buFont typeface="+mj-lt"/>
              <a:buAutoNum type="arabicParenR"/>
            </a:pPr>
            <a:r>
              <a:rPr lang="en-GB" sz="2000"/>
              <a:t>Carry out said plan</a:t>
            </a:r>
          </a:p>
        </p:txBody>
      </p:sp>
      <p:sp>
        <p:nvSpPr>
          <p:cNvPr id="8" name="Title 1">
            <a:extLst>
              <a:ext uri="{FF2B5EF4-FFF2-40B4-BE49-F238E27FC236}">
                <a16:creationId xmlns:a16="http://schemas.microsoft.com/office/drawing/2014/main" id="{897322F1-B881-EF68-99CE-C839E51C10DD}"/>
              </a:ext>
            </a:extLst>
          </p:cNvPr>
          <p:cNvSpPr txBox="1">
            <a:spLocks/>
          </p:cNvSpPr>
          <p:nvPr/>
        </p:nvSpPr>
        <p:spPr>
          <a:xfrm>
            <a:off x="591105" y="3676764"/>
            <a:ext cx="28764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287DE7"/>
                </a:solidFill>
                <a:effectLst>
                  <a:outerShdw blurRad="38100" dist="38100" dir="2700000" algn="tl">
                    <a:srgbClr val="000000">
                      <a:alpha val="43137"/>
                    </a:srgbClr>
                  </a:outerShdw>
                </a:effectLst>
                <a:latin typeface="Arial Black" panose="020B0A04020102020204" pitchFamily="34" charset="0"/>
              </a:rPr>
              <a:t>STEPS</a:t>
            </a:r>
          </a:p>
        </p:txBody>
      </p:sp>
      <p:sp>
        <p:nvSpPr>
          <p:cNvPr id="9" name="Title 1">
            <a:extLst>
              <a:ext uri="{FF2B5EF4-FFF2-40B4-BE49-F238E27FC236}">
                <a16:creationId xmlns:a16="http://schemas.microsoft.com/office/drawing/2014/main" id="{8BE5D5A0-AF23-1B39-F329-9529A64FC008}"/>
              </a:ext>
            </a:extLst>
          </p:cNvPr>
          <p:cNvSpPr txBox="1">
            <a:spLocks/>
          </p:cNvSpPr>
          <p:nvPr/>
        </p:nvSpPr>
        <p:spPr>
          <a:xfrm>
            <a:off x="3228039" y="-48228"/>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287DE7"/>
                </a:solidFill>
                <a:effectLst>
                  <a:outerShdw blurRad="38100" dist="38100" dir="2700000" algn="tl">
                    <a:srgbClr val="000000">
                      <a:alpha val="43137"/>
                    </a:srgbClr>
                  </a:outerShdw>
                </a:effectLst>
                <a:latin typeface="Arial Black" panose="020B0A04020102020204" pitchFamily="34" charset="0"/>
              </a:rPr>
              <a:t>SUCCESS</a:t>
            </a:r>
          </a:p>
        </p:txBody>
      </p:sp>
      <p:sp>
        <p:nvSpPr>
          <p:cNvPr id="10" name="TextBox 9">
            <a:extLst>
              <a:ext uri="{FF2B5EF4-FFF2-40B4-BE49-F238E27FC236}">
                <a16:creationId xmlns:a16="http://schemas.microsoft.com/office/drawing/2014/main" id="{C2B9C459-DA8B-E399-DAFB-4FA6A6064B52}"/>
              </a:ext>
            </a:extLst>
          </p:cNvPr>
          <p:cNvSpPr txBox="1"/>
          <p:nvPr/>
        </p:nvSpPr>
        <p:spPr>
          <a:xfrm>
            <a:off x="3523280" y="935159"/>
            <a:ext cx="2577311" cy="3477875"/>
          </a:xfrm>
          <a:prstGeom prst="rect">
            <a:avLst/>
          </a:prstGeom>
          <a:noFill/>
          <a:ln w="76200">
            <a:solidFill>
              <a:srgbClr val="287DE7"/>
            </a:solidFill>
          </a:ln>
        </p:spPr>
        <p:txBody>
          <a:bodyPr wrap="square" rtlCol="0">
            <a:spAutoFit/>
          </a:bodyPr>
          <a:lstStyle/>
          <a:p>
            <a:pPr marL="285750" indent="-285750">
              <a:buFont typeface="Wingdings" panose="05000000000000000000" pitchFamily="2" charset="2"/>
              <a:buChar char="q"/>
            </a:pPr>
            <a:r>
              <a:rPr lang="en-GB" sz="2200"/>
              <a:t>Sheltered areas will be erected around the campus. </a:t>
            </a:r>
          </a:p>
          <a:p>
            <a:pPr marL="285750" indent="-285750">
              <a:buFont typeface="Wingdings" panose="05000000000000000000" pitchFamily="2" charset="2"/>
              <a:buChar char="q"/>
            </a:pPr>
            <a:r>
              <a:rPr lang="en-GB" sz="2200"/>
              <a:t>They will be in frequent use by both students and staff for teaching purposes and recreational use.</a:t>
            </a:r>
          </a:p>
        </p:txBody>
      </p:sp>
      <p:sp>
        <p:nvSpPr>
          <p:cNvPr id="14" name="Title 1">
            <a:extLst>
              <a:ext uri="{FF2B5EF4-FFF2-40B4-BE49-F238E27FC236}">
                <a16:creationId xmlns:a16="http://schemas.microsoft.com/office/drawing/2014/main" id="{8D141B14-11BF-136D-567F-5C278924032A}"/>
              </a:ext>
            </a:extLst>
          </p:cNvPr>
          <p:cNvSpPr txBox="1">
            <a:spLocks/>
          </p:cNvSpPr>
          <p:nvPr/>
        </p:nvSpPr>
        <p:spPr>
          <a:xfrm>
            <a:off x="6080655" y="-1"/>
            <a:ext cx="36406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a:latin typeface="Arial Black" panose="020B0A04020102020204" pitchFamily="34" charset="0"/>
            </a:endParaRPr>
          </a:p>
        </p:txBody>
      </p:sp>
      <p:sp>
        <p:nvSpPr>
          <p:cNvPr id="12" name="TextBox 11">
            <a:extLst>
              <a:ext uri="{FF2B5EF4-FFF2-40B4-BE49-F238E27FC236}">
                <a16:creationId xmlns:a16="http://schemas.microsoft.com/office/drawing/2014/main" id="{5BBEC604-F61B-ED77-DBB4-6009BCC0DFB9}"/>
              </a:ext>
            </a:extLst>
          </p:cNvPr>
          <p:cNvSpPr txBox="1"/>
          <p:nvPr/>
        </p:nvSpPr>
        <p:spPr>
          <a:xfrm>
            <a:off x="6612311" y="837012"/>
            <a:ext cx="2577311" cy="1446550"/>
          </a:xfrm>
          <a:prstGeom prst="rect">
            <a:avLst/>
          </a:prstGeom>
          <a:noFill/>
          <a:ln w="76200">
            <a:solidFill>
              <a:srgbClr val="287DE7"/>
            </a:solidFill>
          </a:ln>
        </p:spPr>
        <p:txBody>
          <a:bodyPr wrap="square" rtlCol="0">
            <a:spAutoFit/>
          </a:bodyPr>
          <a:lstStyle/>
          <a:p>
            <a:pPr marL="342900" indent="-342900">
              <a:buFont typeface="Arial" panose="020B0604020202020204" pitchFamily="34" charset="0"/>
              <a:buChar char="•"/>
            </a:pPr>
            <a:r>
              <a:rPr lang="en-GB" sz="2200"/>
              <a:t>There is a large financial element to this project. </a:t>
            </a:r>
          </a:p>
          <a:p>
            <a:endParaRPr lang="en-GB" sz="2200"/>
          </a:p>
        </p:txBody>
      </p:sp>
      <p:sp>
        <p:nvSpPr>
          <p:cNvPr id="13" name="Title 1">
            <a:extLst>
              <a:ext uri="{FF2B5EF4-FFF2-40B4-BE49-F238E27FC236}">
                <a16:creationId xmlns:a16="http://schemas.microsoft.com/office/drawing/2014/main" id="{9D22A419-1CAC-82D7-5560-CD6476D4605C}"/>
              </a:ext>
            </a:extLst>
          </p:cNvPr>
          <p:cNvSpPr txBox="1">
            <a:spLocks/>
          </p:cNvSpPr>
          <p:nvPr/>
        </p:nvSpPr>
        <p:spPr>
          <a:xfrm>
            <a:off x="6582855" y="-115122"/>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287DE7"/>
                </a:solidFill>
                <a:effectLst>
                  <a:outerShdw blurRad="38100" dist="38100" dir="2700000" algn="tl">
                    <a:srgbClr val="000000">
                      <a:alpha val="43137"/>
                    </a:srgbClr>
                  </a:outerShdw>
                </a:effectLst>
                <a:latin typeface="Arial Black" panose="020B0A04020102020204" pitchFamily="34" charset="0"/>
              </a:rPr>
              <a:t>ISSUES</a:t>
            </a:r>
          </a:p>
        </p:txBody>
      </p:sp>
      <p:pic>
        <p:nvPicPr>
          <p:cNvPr id="3" name="Picture 6" descr="Forms response chart. Question title: Do you feel as though you'd benefit from more sheltered areas around the school site? If so, Where?. Number of responses: 125 responses.">
            <a:extLst>
              <a:ext uri="{FF2B5EF4-FFF2-40B4-BE49-F238E27FC236}">
                <a16:creationId xmlns:a16="http://schemas.microsoft.com/office/drawing/2014/main" id="{6AD1D5C6-8588-2F6F-AA74-7E8A129E77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2855" y="2540309"/>
            <a:ext cx="2786594" cy="1772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descr="A picture containing sky, outdoor, tree, building&#10;&#10;Description automatically generated">
            <a:extLst>
              <a:ext uri="{FF2B5EF4-FFF2-40B4-BE49-F238E27FC236}">
                <a16:creationId xmlns:a16="http://schemas.microsoft.com/office/drawing/2014/main" id="{D4597A05-EBF3-F87B-729C-FFE04BA90B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495"/>
          <a:stretch/>
        </p:blipFill>
        <p:spPr>
          <a:xfrm>
            <a:off x="9534083" y="3161566"/>
            <a:ext cx="2584174" cy="1840761"/>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tree, building, outdoor, house&#10;&#10;Description automatically generated">
            <a:extLst>
              <a:ext uri="{FF2B5EF4-FFF2-40B4-BE49-F238E27FC236}">
                <a16:creationId xmlns:a16="http://schemas.microsoft.com/office/drawing/2014/main" id="{393955EB-0B96-EE64-BAE6-D1FDBC70AF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31" t="3643" r="5950" b="1648"/>
          <a:stretch/>
        </p:blipFill>
        <p:spPr>
          <a:xfrm>
            <a:off x="9534083" y="5197829"/>
            <a:ext cx="2584175" cy="1570069"/>
          </a:xfrm>
          <a:prstGeom prst="rect">
            <a:avLst/>
          </a:prstGeom>
          <a:ln>
            <a:noFill/>
          </a:ln>
          <a:effectLst>
            <a:outerShdw blurRad="292100" dist="139700" dir="2700000" algn="tl" rotWithShape="0">
              <a:srgbClr val="333333">
                <a:alpha val="65000"/>
              </a:srgbClr>
            </a:outerShdw>
          </a:effectLst>
        </p:spPr>
      </p:pic>
      <p:pic>
        <p:nvPicPr>
          <p:cNvPr id="17" name="Graphic 16" descr="Checkmark with solid fill">
            <a:extLst>
              <a:ext uri="{FF2B5EF4-FFF2-40B4-BE49-F238E27FC236}">
                <a16:creationId xmlns:a16="http://schemas.microsoft.com/office/drawing/2014/main" id="{448E8E12-339A-8B63-8B9F-9729FE2F9C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2255" y="4559246"/>
            <a:ext cx="638583" cy="638583"/>
          </a:xfrm>
          <a:prstGeom prst="rect">
            <a:avLst/>
          </a:prstGeom>
          <a:effectLst>
            <a:outerShdw blurRad="292100" dist="139700" dir="2700000" algn="tl" rotWithShape="0">
              <a:srgbClr val="333333">
                <a:alpha val="65000"/>
              </a:srgbClr>
            </a:outerShdw>
          </a:effectLst>
        </p:spPr>
      </p:pic>
      <p:pic>
        <p:nvPicPr>
          <p:cNvPr id="18" name="Graphic 17" descr="Checkmark with solid fill">
            <a:extLst>
              <a:ext uri="{FF2B5EF4-FFF2-40B4-BE49-F238E27FC236}">
                <a16:creationId xmlns:a16="http://schemas.microsoft.com/office/drawing/2014/main" id="{04BA8A20-9E66-A9C6-4442-5B9B2D002D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2255" y="4878537"/>
            <a:ext cx="638583" cy="638583"/>
          </a:xfrm>
          <a:prstGeom prst="rect">
            <a:avLst/>
          </a:prstGeom>
          <a:effectLst>
            <a:outerShdw blurRad="292100" dist="139700" dir="2700000" algn="tl" rotWithShape="0">
              <a:srgbClr val="333333">
                <a:alpha val="65000"/>
              </a:srgbClr>
            </a:outerShdw>
          </a:effectLst>
        </p:spPr>
      </p:pic>
      <p:pic>
        <p:nvPicPr>
          <p:cNvPr id="19" name="Graphic 18" descr="Checkmark with solid fill">
            <a:extLst>
              <a:ext uri="{FF2B5EF4-FFF2-40B4-BE49-F238E27FC236}">
                <a16:creationId xmlns:a16="http://schemas.microsoft.com/office/drawing/2014/main" id="{F5D69C6B-9421-9491-F8AD-B1CFDC8175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2255" y="5197828"/>
            <a:ext cx="638583" cy="638583"/>
          </a:xfrm>
          <a:prstGeom prst="rect">
            <a:avLst/>
          </a:prstGeom>
          <a:effectLst>
            <a:outerShdw blurRad="292100" dist="139700" dir="2700000" algn="tl" rotWithShape="0">
              <a:srgbClr val="333333">
                <a:alpha val="65000"/>
              </a:srgbClr>
            </a:outerShdw>
          </a:effectLst>
        </p:spPr>
      </p:pic>
      <p:pic>
        <p:nvPicPr>
          <p:cNvPr id="20" name="Graphic 19" descr="Checkmark with solid fill">
            <a:extLst>
              <a:ext uri="{FF2B5EF4-FFF2-40B4-BE49-F238E27FC236}">
                <a16:creationId xmlns:a16="http://schemas.microsoft.com/office/drawing/2014/main" id="{8A0F87D2-F7F5-597F-678D-156EA8C893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2255" y="5657609"/>
            <a:ext cx="638583" cy="638583"/>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2584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C4F113E1-3D0C-0BA7-4BD4-8E763A92E629}"/>
              </a:ext>
            </a:extLst>
          </p:cNvPr>
          <p:cNvPicPr>
            <a:picLocks noGrp="1" noChangeAspect="1"/>
          </p:cNvPicPr>
          <p:nvPr>
            <p:ph idx="1"/>
          </p:nvPr>
        </p:nvPicPr>
        <p:blipFill rotWithShape="1">
          <a:blip r:embed="rId3"/>
          <a:srcRect t="2911"/>
          <a:stretch/>
        </p:blipFill>
        <p:spPr>
          <a:xfrm>
            <a:off x="9482280" y="172688"/>
            <a:ext cx="2354857" cy="323511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170E9B4-13AE-AB7C-FE30-80908261C287}"/>
              </a:ext>
            </a:extLst>
          </p:cNvPr>
          <p:cNvSpPr>
            <a:spLocks noGrp="1"/>
          </p:cNvSpPr>
          <p:nvPr>
            <p:ph type="title"/>
          </p:nvPr>
        </p:nvSpPr>
        <p:spPr>
          <a:xfrm>
            <a:off x="555712" y="-208721"/>
            <a:ext cx="3240479" cy="1325563"/>
          </a:xfrm>
        </p:spPr>
        <p:txBody>
          <a:bodyPr/>
          <a:lstStyle/>
          <a:p>
            <a:r>
              <a:rPr lang="en-GB" b="1">
                <a:ln>
                  <a:solidFill>
                    <a:sysClr val="windowText" lastClr="000000"/>
                  </a:solidFill>
                </a:ln>
                <a:solidFill>
                  <a:srgbClr val="FFD505"/>
                </a:solidFill>
                <a:effectLst>
                  <a:outerShdw blurRad="38100" dist="38100" dir="2700000" algn="tl">
                    <a:srgbClr val="000000">
                      <a:alpha val="43137"/>
                    </a:srgbClr>
                  </a:outerShdw>
                </a:effectLst>
                <a:latin typeface="Arial Black" panose="020B0A04020102020204" pitchFamily="34" charset="0"/>
              </a:rPr>
              <a:t>GOAL 1</a:t>
            </a:r>
          </a:p>
        </p:txBody>
      </p:sp>
      <p:sp>
        <p:nvSpPr>
          <p:cNvPr id="5" name="TextBox 4">
            <a:extLst>
              <a:ext uri="{FF2B5EF4-FFF2-40B4-BE49-F238E27FC236}">
                <a16:creationId xmlns:a16="http://schemas.microsoft.com/office/drawing/2014/main" id="{22735257-1CBF-34CA-F68B-1DD9484FA84E}"/>
              </a:ext>
            </a:extLst>
          </p:cNvPr>
          <p:cNvSpPr txBox="1"/>
          <p:nvPr/>
        </p:nvSpPr>
        <p:spPr>
          <a:xfrm>
            <a:off x="705532" y="749373"/>
            <a:ext cx="2577311" cy="1107996"/>
          </a:xfrm>
          <a:prstGeom prst="rect">
            <a:avLst/>
          </a:prstGeom>
          <a:noFill/>
          <a:ln w="76200">
            <a:solidFill>
              <a:srgbClr val="FFD505"/>
            </a:solidFill>
          </a:ln>
        </p:spPr>
        <p:txBody>
          <a:bodyPr wrap="square" rtlCol="0">
            <a:spAutoFit/>
          </a:bodyPr>
          <a:lstStyle/>
          <a:p>
            <a:pPr marL="285750" indent="-285750">
              <a:buFont typeface="Arial" panose="020B0604020202020204" pitchFamily="34" charset="0"/>
              <a:buChar char="•"/>
            </a:pPr>
            <a:r>
              <a:rPr lang="en-GB" sz="2200" dirty="0"/>
              <a:t>The continuation of the ‘Mentoring programme’</a:t>
            </a:r>
          </a:p>
        </p:txBody>
      </p:sp>
      <p:sp>
        <p:nvSpPr>
          <p:cNvPr id="6" name="TextBox 5">
            <a:extLst>
              <a:ext uri="{FF2B5EF4-FFF2-40B4-BE49-F238E27FC236}">
                <a16:creationId xmlns:a16="http://schemas.microsoft.com/office/drawing/2014/main" id="{800FBFE8-F4D7-A30B-0F4F-880D7808DE88}"/>
              </a:ext>
            </a:extLst>
          </p:cNvPr>
          <p:cNvSpPr txBox="1"/>
          <p:nvPr/>
        </p:nvSpPr>
        <p:spPr>
          <a:xfrm>
            <a:off x="727430" y="4081765"/>
            <a:ext cx="5345095" cy="2585323"/>
          </a:xfrm>
          <a:prstGeom prst="rect">
            <a:avLst/>
          </a:prstGeom>
          <a:noFill/>
          <a:ln w="76200">
            <a:solidFill>
              <a:srgbClr val="FFD505"/>
            </a:solidFill>
          </a:ln>
        </p:spPr>
        <p:txBody>
          <a:bodyPr wrap="square" rtlCol="0">
            <a:spAutoFit/>
          </a:bodyPr>
          <a:lstStyle/>
          <a:p>
            <a:pPr marL="342900" indent="-342900">
              <a:buFont typeface="+mj-lt"/>
              <a:buAutoNum type="arabicParenR"/>
            </a:pPr>
            <a:r>
              <a:rPr lang="en-GB"/>
              <a:t>Conversations with staff and students regarding those they feel would most benefit from receiving mentoring.</a:t>
            </a:r>
          </a:p>
          <a:p>
            <a:pPr marL="342900" indent="-342900">
              <a:buFont typeface="+mj-lt"/>
              <a:buAutoNum type="arabicParenR"/>
            </a:pPr>
            <a:r>
              <a:rPr lang="en-GB"/>
              <a:t>Generate interest amongst sixth form students to take up the role of mentors.</a:t>
            </a:r>
          </a:p>
          <a:p>
            <a:pPr marL="342900" indent="-342900">
              <a:buFont typeface="+mj-lt"/>
              <a:buAutoNum type="arabicParenR"/>
            </a:pPr>
            <a:r>
              <a:rPr lang="en-GB"/>
              <a:t>Advertise across year groups, assemblies, encouraging form tutors to circulate information. </a:t>
            </a:r>
          </a:p>
          <a:p>
            <a:pPr marL="342900" indent="-342900">
              <a:buFont typeface="+mj-lt"/>
              <a:buAutoNum type="arabicParenR"/>
            </a:pPr>
            <a:r>
              <a:rPr lang="en-GB"/>
              <a:t>Once we have our participants – pair them with the students.</a:t>
            </a:r>
          </a:p>
        </p:txBody>
      </p:sp>
      <p:sp>
        <p:nvSpPr>
          <p:cNvPr id="8" name="Title 1">
            <a:extLst>
              <a:ext uri="{FF2B5EF4-FFF2-40B4-BE49-F238E27FC236}">
                <a16:creationId xmlns:a16="http://schemas.microsoft.com/office/drawing/2014/main" id="{897322F1-B881-EF68-99CE-C839E51C10DD}"/>
              </a:ext>
            </a:extLst>
          </p:cNvPr>
          <p:cNvSpPr txBox="1">
            <a:spLocks/>
          </p:cNvSpPr>
          <p:nvPr/>
        </p:nvSpPr>
        <p:spPr>
          <a:xfrm>
            <a:off x="668986" y="3047580"/>
            <a:ext cx="28764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FFD505"/>
                </a:solidFill>
                <a:effectLst>
                  <a:outerShdw blurRad="38100" dist="38100" dir="2700000" algn="tl">
                    <a:srgbClr val="000000">
                      <a:alpha val="43137"/>
                    </a:srgbClr>
                  </a:outerShdw>
                </a:effectLst>
                <a:latin typeface="Arial Black" panose="020B0A04020102020204" pitchFamily="34" charset="0"/>
              </a:rPr>
              <a:t>STEPS</a:t>
            </a:r>
          </a:p>
        </p:txBody>
      </p:sp>
      <p:sp>
        <p:nvSpPr>
          <p:cNvPr id="9" name="Title 1">
            <a:extLst>
              <a:ext uri="{FF2B5EF4-FFF2-40B4-BE49-F238E27FC236}">
                <a16:creationId xmlns:a16="http://schemas.microsoft.com/office/drawing/2014/main" id="{8BE5D5A0-AF23-1B39-F329-9529A64FC008}"/>
              </a:ext>
            </a:extLst>
          </p:cNvPr>
          <p:cNvSpPr txBox="1">
            <a:spLocks/>
          </p:cNvSpPr>
          <p:nvPr/>
        </p:nvSpPr>
        <p:spPr>
          <a:xfrm>
            <a:off x="3432663" y="-269244"/>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FFD505"/>
                </a:solidFill>
                <a:effectLst>
                  <a:outerShdw blurRad="38100" dist="38100" dir="2700000" algn="tl">
                    <a:srgbClr val="000000">
                      <a:alpha val="43137"/>
                    </a:srgbClr>
                  </a:outerShdw>
                </a:effectLst>
                <a:latin typeface="Arial Black" panose="020B0A04020102020204" pitchFamily="34" charset="0"/>
              </a:rPr>
              <a:t>SUCCESS</a:t>
            </a:r>
          </a:p>
        </p:txBody>
      </p:sp>
      <p:sp>
        <p:nvSpPr>
          <p:cNvPr id="10" name="TextBox 9">
            <a:extLst>
              <a:ext uri="{FF2B5EF4-FFF2-40B4-BE49-F238E27FC236}">
                <a16:creationId xmlns:a16="http://schemas.microsoft.com/office/drawing/2014/main" id="{C2B9C459-DA8B-E399-DAFB-4FA6A6064B52}"/>
              </a:ext>
            </a:extLst>
          </p:cNvPr>
          <p:cNvSpPr txBox="1"/>
          <p:nvPr/>
        </p:nvSpPr>
        <p:spPr>
          <a:xfrm>
            <a:off x="3623048" y="758056"/>
            <a:ext cx="2577311" cy="2462213"/>
          </a:xfrm>
          <a:prstGeom prst="rect">
            <a:avLst/>
          </a:prstGeom>
          <a:noFill/>
          <a:ln w="76200">
            <a:solidFill>
              <a:srgbClr val="FFD505"/>
            </a:solidFill>
          </a:ln>
        </p:spPr>
        <p:txBody>
          <a:bodyPr wrap="square" rtlCol="0">
            <a:spAutoFit/>
          </a:bodyPr>
          <a:lstStyle/>
          <a:p>
            <a:pPr marL="342900" indent="-342900">
              <a:buFont typeface="Wingdings" panose="05000000000000000000" pitchFamily="2" charset="2"/>
              <a:buChar char="q"/>
            </a:pPr>
            <a:r>
              <a:rPr lang="en-GB" sz="2200"/>
              <a:t>Student feedback on mentoring</a:t>
            </a:r>
          </a:p>
          <a:p>
            <a:pPr marL="342900" indent="-342900">
              <a:buFont typeface="Wingdings" panose="05000000000000000000" pitchFamily="2" charset="2"/>
              <a:buChar char="q"/>
            </a:pPr>
            <a:r>
              <a:rPr lang="en-GB" sz="2200"/>
              <a:t>Improvement in student behaviour</a:t>
            </a:r>
          </a:p>
          <a:p>
            <a:pPr marL="342900" indent="-342900">
              <a:buFont typeface="Wingdings" panose="05000000000000000000" pitchFamily="2" charset="2"/>
              <a:buChar char="q"/>
            </a:pPr>
            <a:r>
              <a:rPr lang="en-GB" sz="2200"/>
              <a:t>Students make use of safe space</a:t>
            </a:r>
          </a:p>
        </p:txBody>
      </p:sp>
      <p:sp>
        <p:nvSpPr>
          <p:cNvPr id="14" name="Title 1">
            <a:extLst>
              <a:ext uri="{FF2B5EF4-FFF2-40B4-BE49-F238E27FC236}">
                <a16:creationId xmlns:a16="http://schemas.microsoft.com/office/drawing/2014/main" id="{8D141B14-11BF-136D-567F-5C278924032A}"/>
              </a:ext>
            </a:extLst>
          </p:cNvPr>
          <p:cNvSpPr txBox="1">
            <a:spLocks/>
          </p:cNvSpPr>
          <p:nvPr/>
        </p:nvSpPr>
        <p:spPr>
          <a:xfrm>
            <a:off x="6323247" y="-1"/>
            <a:ext cx="36406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a:latin typeface="Arial Black" panose="020B0A04020102020204" pitchFamily="34" charset="0"/>
            </a:endParaRPr>
          </a:p>
        </p:txBody>
      </p:sp>
      <p:sp>
        <p:nvSpPr>
          <p:cNvPr id="15" name="TextBox 14">
            <a:extLst>
              <a:ext uri="{FF2B5EF4-FFF2-40B4-BE49-F238E27FC236}">
                <a16:creationId xmlns:a16="http://schemas.microsoft.com/office/drawing/2014/main" id="{2F6F6184-3C6E-83A0-8E81-E2262877BA6F}"/>
              </a:ext>
            </a:extLst>
          </p:cNvPr>
          <p:cNvSpPr txBox="1"/>
          <p:nvPr/>
        </p:nvSpPr>
        <p:spPr>
          <a:xfrm>
            <a:off x="6510003" y="758056"/>
            <a:ext cx="2673721" cy="1785104"/>
          </a:xfrm>
          <a:prstGeom prst="rect">
            <a:avLst/>
          </a:prstGeom>
          <a:noFill/>
          <a:ln w="76200">
            <a:solidFill>
              <a:srgbClr val="FFD505"/>
            </a:solidFill>
          </a:ln>
        </p:spPr>
        <p:txBody>
          <a:bodyPr wrap="square" rtlCol="0">
            <a:spAutoFit/>
          </a:bodyPr>
          <a:lstStyle/>
          <a:p>
            <a:pPr marL="285750" indent="-285750">
              <a:buFont typeface="Arial" panose="020B0604020202020204" pitchFamily="34" charset="0"/>
              <a:buChar char="•"/>
            </a:pPr>
            <a:r>
              <a:rPr lang="en-GB" sz="2200"/>
              <a:t>Lack of initial uptake</a:t>
            </a:r>
          </a:p>
          <a:p>
            <a:pPr marL="285750" indent="-285750">
              <a:buFont typeface="Arial" panose="020B0604020202020204" pitchFamily="34" charset="0"/>
              <a:buChar char="•"/>
            </a:pPr>
            <a:r>
              <a:rPr lang="en-GB" sz="2200"/>
              <a:t>Aligning students needs with suitable sixth form students</a:t>
            </a:r>
          </a:p>
        </p:txBody>
      </p:sp>
      <p:sp>
        <p:nvSpPr>
          <p:cNvPr id="16" name="Title 1">
            <a:extLst>
              <a:ext uri="{FF2B5EF4-FFF2-40B4-BE49-F238E27FC236}">
                <a16:creationId xmlns:a16="http://schemas.microsoft.com/office/drawing/2014/main" id="{4091EBFF-5B8E-3E26-DC1C-0CDC0711DC72}"/>
              </a:ext>
            </a:extLst>
          </p:cNvPr>
          <p:cNvSpPr txBox="1">
            <a:spLocks/>
          </p:cNvSpPr>
          <p:nvPr/>
        </p:nvSpPr>
        <p:spPr>
          <a:xfrm>
            <a:off x="6723393" y="-269245"/>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FFD505"/>
                </a:solidFill>
                <a:effectLst>
                  <a:outerShdw blurRad="38100" dist="38100" dir="2700000" algn="tl">
                    <a:srgbClr val="000000">
                      <a:alpha val="43137"/>
                    </a:srgbClr>
                  </a:outerShdw>
                </a:effectLst>
                <a:latin typeface="Arial Black" panose="020B0A04020102020204" pitchFamily="34" charset="0"/>
              </a:rPr>
              <a:t>ISSUES</a:t>
            </a:r>
          </a:p>
        </p:txBody>
      </p:sp>
      <p:sp>
        <p:nvSpPr>
          <p:cNvPr id="19" name="Speech Bubble: Rectangle with Corners Rounded 18">
            <a:extLst>
              <a:ext uri="{FF2B5EF4-FFF2-40B4-BE49-F238E27FC236}">
                <a16:creationId xmlns:a16="http://schemas.microsoft.com/office/drawing/2014/main" id="{0AC8EE65-F490-E79F-3E69-53AEFF593BA2}"/>
              </a:ext>
            </a:extLst>
          </p:cNvPr>
          <p:cNvSpPr/>
          <p:nvPr/>
        </p:nvSpPr>
        <p:spPr>
          <a:xfrm>
            <a:off x="6540564" y="2766782"/>
            <a:ext cx="2672495" cy="1343579"/>
          </a:xfrm>
          <a:prstGeom prst="wedgeRoundRectCallout">
            <a:avLst>
              <a:gd name="adj1" fmla="val -36825"/>
              <a:gd name="adj2" fmla="val 70421"/>
              <a:gd name="adj3" fmla="val 16667"/>
            </a:avLst>
          </a:prstGeom>
          <a:noFill/>
          <a:ln w="76200">
            <a:solidFill>
              <a:srgbClr val="FFD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Checkmark with solid fill">
            <a:extLst>
              <a:ext uri="{FF2B5EF4-FFF2-40B4-BE49-F238E27FC236}">
                <a16:creationId xmlns:a16="http://schemas.microsoft.com/office/drawing/2014/main" id="{0C1699C8-7E9F-D342-FD9C-5AF581331F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0969" y="4081765"/>
            <a:ext cx="638583" cy="638583"/>
          </a:xfrm>
          <a:prstGeom prst="rect">
            <a:avLst/>
          </a:prstGeom>
          <a:effectLst>
            <a:outerShdw blurRad="292100" dist="139700" dir="2700000" algn="tl" rotWithShape="0">
              <a:srgbClr val="333333">
                <a:alpha val="65000"/>
              </a:srgbClr>
            </a:outerShdw>
          </a:effectLst>
        </p:spPr>
      </p:pic>
      <p:pic>
        <p:nvPicPr>
          <p:cNvPr id="21" name="Graphic 20" descr="Checkmark with solid fill">
            <a:extLst>
              <a:ext uri="{FF2B5EF4-FFF2-40B4-BE49-F238E27FC236}">
                <a16:creationId xmlns:a16="http://schemas.microsoft.com/office/drawing/2014/main" id="{4BAED9D4-F78B-E634-03C6-33D3043C6E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30969" y="4774051"/>
            <a:ext cx="638583" cy="638583"/>
          </a:xfrm>
          <a:prstGeom prst="rect">
            <a:avLst/>
          </a:prstGeom>
          <a:effectLst>
            <a:outerShdw blurRad="292100" dist="139700" dir="2700000" algn="tl" rotWithShape="0">
              <a:srgbClr val="333333">
                <a:alpha val="65000"/>
              </a:srgbClr>
            </a:outerShdw>
          </a:effectLst>
        </p:spPr>
      </p:pic>
      <p:pic>
        <p:nvPicPr>
          <p:cNvPr id="22" name="Graphic 21" descr="Checkmark with solid fill">
            <a:extLst>
              <a:ext uri="{FF2B5EF4-FFF2-40B4-BE49-F238E27FC236}">
                <a16:creationId xmlns:a16="http://schemas.microsoft.com/office/drawing/2014/main" id="{53C96754-7D17-B897-CC3F-BCD5D5393A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0970" y="5327959"/>
            <a:ext cx="638583" cy="638583"/>
          </a:xfrm>
          <a:prstGeom prst="rect">
            <a:avLst/>
          </a:prstGeom>
          <a:effectLst>
            <a:outerShdw blurRad="292100" dist="139700" dir="2700000" algn="tl" rotWithShape="0">
              <a:srgbClr val="333333">
                <a:alpha val="65000"/>
              </a:srgbClr>
            </a:outerShdw>
          </a:effectLst>
        </p:spPr>
      </p:pic>
      <p:pic>
        <p:nvPicPr>
          <p:cNvPr id="23" name="Graphic 22" descr="Checkmark with solid fill">
            <a:extLst>
              <a:ext uri="{FF2B5EF4-FFF2-40B4-BE49-F238E27FC236}">
                <a16:creationId xmlns:a16="http://schemas.microsoft.com/office/drawing/2014/main" id="{D0541D0C-D5D2-04D1-1D57-171EA2F075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6273" y="5881867"/>
            <a:ext cx="638583" cy="638583"/>
          </a:xfrm>
          <a:prstGeom prst="rect">
            <a:avLst/>
          </a:prstGeom>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4ED0153-891A-B5C3-74C8-281262E1EFA5}"/>
              </a:ext>
            </a:extLst>
          </p:cNvPr>
          <p:cNvPicPr>
            <a:picLocks noChangeAspect="1"/>
          </p:cNvPicPr>
          <p:nvPr/>
        </p:nvPicPr>
        <p:blipFill>
          <a:blip r:embed="rId7"/>
          <a:stretch>
            <a:fillRect/>
          </a:stretch>
        </p:blipFill>
        <p:spPr>
          <a:xfrm>
            <a:off x="9515477" y="5459736"/>
            <a:ext cx="2581814" cy="129090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6454154-E377-099E-B554-AA67EA8B6FE8}"/>
              </a:ext>
            </a:extLst>
          </p:cNvPr>
          <p:cNvPicPr>
            <a:picLocks noChangeAspect="1"/>
          </p:cNvPicPr>
          <p:nvPr/>
        </p:nvPicPr>
        <p:blipFill>
          <a:blip r:embed="rId8"/>
          <a:stretch>
            <a:fillRect/>
          </a:stretch>
        </p:blipFill>
        <p:spPr>
          <a:xfrm>
            <a:off x="9520714" y="3892743"/>
            <a:ext cx="2571341" cy="144638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D0ECE10-6717-FEFD-983A-D0A5CA9C01EC}"/>
              </a:ext>
            </a:extLst>
          </p:cNvPr>
          <p:cNvSpPr txBox="1"/>
          <p:nvPr/>
        </p:nvSpPr>
        <p:spPr>
          <a:xfrm>
            <a:off x="6781422" y="2885469"/>
            <a:ext cx="2190778" cy="1200329"/>
          </a:xfrm>
          <a:prstGeom prst="rect">
            <a:avLst/>
          </a:prstGeom>
          <a:noFill/>
        </p:spPr>
        <p:txBody>
          <a:bodyPr wrap="square" lIns="91440" tIns="45720" rIns="91440" bIns="45720" rtlCol="0" anchor="t">
            <a:spAutoFit/>
          </a:bodyPr>
          <a:lstStyle/>
          <a:p>
            <a:r>
              <a:rPr lang="en-GB"/>
              <a:t>I always look forward to my mentoring sessions with Brodie - Marcus</a:t>
            </a:r>
          </a:p>
        </p:txBody>
      </p:sp>
      <p:pic>
        <p:nvPicPr>
          <p:cNvPr id="4098" name="Picture 2" descr="Mentoring - Free people icons">
            <a:extLst>
              <a:ext uri="{FF2B5EF4-FFF2-40B4-BE49-F238E27FC236}">
                <a16:creationId xmlns:a16="http://schemas.microsoft.com/office/drawing/2014/main" id="{21D2B38A-E482-E833-9D0A-043995D780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34958" y="4756482"/>
            <a:ext cx="1910606" cy="1910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675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C4F113E1-3D0C-0BA7-4BD4-8E763A92E629}"/>
              </a:ext>
            </a:extLst>
          </p:cNvPr>
          <p:cNvPicPr>
            <a:picLocks noGrp="1" noChangeAspect="1"/>
          </p:cNvPicPr>
          <p:nvPr>
            <p:ph idx="1"/>
          </p:nvPr>
        </p:nvPicPr>
        <p:blipFill rotWithShape="1">
          <a:blip r:embed="rId3"/>
          <a:srcRect t="2911"/>
          <a:stretch/>
        </p:blipFill>
        <p:spPr>
          <a:xfrm>
            <a:off x="9637393" y="119282"/>
            <a:ext cx="2226552" cy="3058846"/>
          </a:xfrm>
          <a:prstGeom prst="rect">
            <a:avLst/>
          </a:prstGeom>
        </p:spPr>
      </p:pic>
      <p:sp>
        <p:nvSpPr>
          <p:cNvPr id="2" name="Title 1">
            <a:extLst>
              <a:ext uri="{FF2B5EF4-FFF2-40B4-BE49-F238E27FC236}">
                <a16:creationId xmlns:a16="http://schemas.microsoft.com/office/drawing/2014/main" id="{9170E9B4-13AE-AB7C-FE30-80908261C287}"/>
              </a:ext>
            </a:extLst>
          </p:cNvPr>
          <p:cNvSpPr>
            <a:spLocks noGrp="1"/>
          </p:cNvSpPr>
          <p:nvPr>
            <p:ph type="title"/>
          </p:nvPr>
        </p:nvSpPr>
        <p:spPr>
          <a:xfrm>
            <a:off x="527723" y="-208721"/>
            <a:ext cx="3240479" cy="1325563"/>
          </a:xfrm>
        </p:spPr>
        <p:txBody>
          <a:bodyPr/>
          <a:lstStyle/>
          <a:p>
            <a:r>
              <a:rPr lang="en-GB" b="1">
                <a:ln>
                  <a:solidFill>
                    <a:sysClr val="windowText" lastClr="000000"/>
                  </a:solidFill>
                </a:ln>
                <a:solidFill>
                  <a:srgbClr val="FFD505"/>
                </a:solidFill>
                <a:effectLst>
                  <a:outerShdw blurRad="38100" dist="38100" dir="2700000" algn="tl">
                    <a:srgbClr val="000000">
                      <a:alpha val="43137"/>
                    </a:srgbClr>
                  </a:outerShdw>
                </a:effectLst>
                <a:latin typeface="Arial Black" panose="020B0A04020102020204" pitchFamily="34" charset="0"/>
              </a:rPr>
              <a:t>GOAL</a:t>
            </a:r>
            <a:r>
              <a:rPr lang="en-GB" b="1">
                <a:ln>
                  <a:solidFill>
                    <a:sysClr val="windowText" lastClr="000000"/>
                  </a:solidFill>
                </a:ln>
                <a:solidFill>
                  <a:srgbClr val="FFD505"/>
                </a:solidFill>
                <a:latin typeface="Arial Black" panose="020B0A04020102020204" pitchFamily="34" charset="0"/>
              </a:rPr>
              <a:t> 2</a:t>
            </a:r>
          </a:p>
        </p:txBody>
      </p:sp>
      <p:sp>
        <p:nvSpPr>
          <p:cNvPr id="5" name="TextBox 4">
            <a:extLst>
              <a:ext uri="{FF2B5EF4-FFF2-40B4-BE49-F238E27FC236}">
                <a16:creationId xmlns:a16="http://schemas.microsoft.com/office/drawing/2014/main" id="{22735257-1CBF-34CA-F68B-1DD9484FA84E}"/>
              </a:ext>
            </a:extLst>
          </p:cNvPr>
          <p:cNvSpPr txBox="1"/>
          <p:nvPr/>
        </p:nvSpPr>
        <p:spPr>
          <a:xfrm>
            <a:off x="677543" y="749373"/>
            <a:ext cx="2577311" cy="2123658"/>
          </a:xfrm>
          <a:prstGeom prst="rect">
            <a:avLst/>
          </a:prstGeom>
          <a:noFill/>
          <a:ln w="76200">
            <a:solidFill>
              <a:srgbClr val="FFD505"/>
            </a:solidFill>
          </a:ln>
        </p:spPr>
        <p:txBody>
          <a:bodyPr wrap="square" rtlCol="0">
            <a:spAutoFit/>
          </a:bodyPr>
          <a:lstStyle/>
          <a:p>
            <a:pPr marL="285750" indent="-285750">
              <a:buFont typeface="Arial" panose="020B0604020202020204" pitchFamily="34" charset="0"/>
              <a:buChar char="•"/>
            </a:pPr>
            <a:r>
              <a:rPr lang="en-GB" sz="2200" dirty="0"/>
              <a:t>Practical and physical enhancements of “Safe space”.</a:t>
            </a:r>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endParaRPr lang="en-GB" sz="2200" dirty="0"/>
          </a:p>
        </p:txBody>
      </p:sp>
      <p:sp>
        <p:nvSpPr>
          <p:cNvPr id="6" name="TextBox 5">
            <a:extLst>
              <a:ext uri="{FF2B5EF4-FFF2-40B4-BE49-F238E27FC236}">
                <a16:creationId xmlns:a16="http://schemas.microsoft.com/office/drawing/2014/main" id="{800FBFE8-F4D7-A30B-0F4F-880D7808DE88}"/>
              </a:ext>
            </a:extLst>
          </p:cNvPr>
          <p:cNvSpPr txBox="1"/>
          <p:nvPr/>
        </p:nvSpPr>
        <p:spPr>
          <a:xfrm>
            <a:off x="699441" y="4081765"/>
            <a:ext cx="5345095" cy="2585323"/>
          </a:xfrm>
          <a:prstGeom prst="rect">
            <a:avLst/>
          </a:prstGeom>
          <a:noFill/>
          <a:ln w="76200">
            <a:solidFill>
              <a:srgbClr val="FFD505"/>
            </a:solidFill>
          </a:ln>
        </p:spPr>
        <p:txBody>
          <a:bodyPr wrap="square" rtlCol="0">
            <a:spAutoFit/>
          </a:bodyPr>
          <a:lstStyle/>
          <a:p>
            <a:pPr marL="342900" indent="-342900">
              <a:buFont typeface="+mj-lt"/>
              <a:buAutoNum type="arabicParenR"/>
            </a:pPr>
            <a:r>
              <a:rPr lang="en-GB"/>
              <a:t>Speak to students who use it about why they are using it</a:t>
            </a:r>
          </a:p>
          <a:p>
            <a:pPr marL="342900" indent="-342900">
              <a:buFont typeface="+mj-lt"/>
              <a:buAutoNum type="arabicParenR"/>
            </a:pPr>
            <a:r>
              <a:rPr lang="en-GB"/>
              <a:t>Ensure that it is open and welcoming for all year groups</a:t>
            </a:r>
          </a:p>
          <a:p>
            <a:pPr marL="342900" indent="-342900">
              <a:buFont typeface="+mj-lt"/>
              <a:buAutoNum type="arabicParenR"/>
            </a:pPr>
            <a:r>
              <a:rPr lang="en-GB"/>
              <a:t>Introduce a register so that students who use safe space frequently are given a mentor or are able to move into different spaces.</a:t>
            </a:r>
          </a:p>
          <a:p>
            <a:pPr marL="342900" indent="-342900">
              <a:buFont typeface="+mj-lt"/>
              <a:buAutoNum type="arabicParenR"/>
            </a:pPr>
            <a:r>
              <a:rPr lang="en-GB"/>
              <a:t>Gain ideas from students of how it wants to be decorated</a:t>
            </a:r>
          </a:p>
        </p:txBody>
      </p:sp>
      <p:sp>
        <p:nvSpPr>
          <p:cNvPr id="8" name="Title 1">
            <a:extLst>
              <a:ext uri="{FF2B5EF4-FFF2-40B4-BE49-F238E27FC236}">
                <a16:creationId xmlns:a16="http://schemas.microsoft.com/office/drawing/2014/main" id="{897322F1-B881-EF68-99CE-C839E51C10DD}"/>
              </a:ext>
            </a:extLst>
          </p:cNvPr>
          <p:cNvSpPr txBox="1">
            <a:spLocks/>
          </p:cNvSpPr>
          <p:nvPr/>
        </p:nvSpPr>
        <p:spPr>
          <a:xfrm>
            <a:off x="640997" y="3047580"/>
            <a:ext cx="28764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FFD505"/>
                </a:solidFill>
                <a:effectLst>
                  <a:outerShdw blurRad="38100" dist="38100" dir="2700000" algn="tl">
                    <a:srgbClr val="000000">
                      <a:alpha val="43137"/>
                    </a:srgbClr>
                  </a:outerShdw>
                </a:effectLst>
                <a:latin typeface="Arial Black" panose="020B0A04020102020204" pitchFamily="34" charset="0"/>
              </a:rPr>
              <a:t>STEPS</a:t>
            </a:r>
          </a:p>
        </p:txBody>
      </p:sp>
      <p:sp>
        <p:nvSpPr>
          <p:cNvPr id="9" name="Title 1">
            <a:extLst>
              <a:ext uri="{FF2B5EF4-FFF2-40B4-BE49-F238E27FC236}">
                <a16:creationId xmlns:a16="http://schemas.microsoft.com/office/drawing/2014/main" id="{8BE5D5A0-AF23-1B39-F329-9529A64FC008}"/>
              </a:ext>
            </a:extLst>
          </p:cNvPr>
          <p:cNvSpPr txBox="1">
            <a:spLocks/>
          </p:cNvSpPr>
          <p:nvPr/>
        </p:nvSpPr>
        <p:spPr>
          <a:xfrm>
            <a:off x="3404674" y="-269244"/>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FFD505"/>
                </a:solidFill>
                <a:effectLst>
                  <a:outerShdw blurRad="38100" dist="38100" dir="2700000" algn="tl">
                    <a:srgbClr val="000000">
                      <a:alpha val="43137"/>
                    </a:srgbClr>
                  </a:outerShdw>
                </a:effectLst>
                <a:latin typeface="Arial Black" panose="020B0A04020102020204" pitchFamily="34" charset="0"/>
              </a:rPr>
              <a:t>SUCCESS</a:t>
            </a:r>
          </a:p>
        </p:txBody>
      </p:sp>
      <p:sp>
        <p:nvSpPr>
          <p:cNvPr id="10" name="TextBox 9">
            <a:extLst>
              <a:ext uri="{FF2B5EF4-FFF2-40B4-BE49-F238E27FC236}">
                <a16:creationId xmlns:a16="http://schemas.microsoft.com/office/drawing/2014/main" id="{C2B9C459-DA8B-E399-DAFB-4FA6A6064B52}"/>
              </a:ext>
            </a:extLst>
          </p:cNvPr>
          <p:cNvSpPr txBox="1"/>
          <p:nvPr/>
        </p:nvSpPr>
        <p:spPr>
          <a:xfrm>
            <a:off x="3595059" y="758056"/>
            <a:ext cx="2577311" cy="3170099"/>
          </a:xfrm>
          <a:prstGeom prst="rect">
            <a:avLst/>
          </a:prstGeom>
          <a:noFill/>
          <a:ln w="76200">
            <a:solidFill>
              <a:srgbClr val="FFD505"/>
            </a:solidFill>
          </a:ln>
        </p:spPr>
        <p:txBody>
          <a:bodyPr wrap="square" rtlCol="0">
            <a:spAutoFit/>
          </a:bodyPr>
          <a:lstStyle/>
          <a:p>
            <a:pPr marL="342900" indent="-342900">
              <a:buFont typeface="Wingdings" panose="05000000000000000000" pitchFamily="2" charset="2"/>
              <a:buChar char="q"/>
            </a:pPr>
            <a:r>
              <a:rPr lang="en-GB" sz="2000"/>
              <a:t>The Safe Space will be consistently used for its desired purpose</a:t>
            </a:r>
          </a:p>
          <a:p>
            <a:pPr marL="342900" indent="-342900">
              <a:buFont typeface="Wingdings" panose="05000000000000000000" pitchFamily="2" charset="2"/>
              <a:buChar char="q"/>
            </a:pPr>
            <a:r>
              <a:rPr lang="en-GB" sz="2000"/>
              <a:t>It will be a space that the students have decorated themselves and thus feel comfortable in.</a:t>
            </a:r>
          </a:p>
        </p:txBody>
      </p:sp>
      <p:sp>
        <p:nvSpPr>
          <p:cNvPr id="14" name="Title 1">
            <a:extLst>
              <a:ext uri="{FF2B5EF4-FFF2-40B4-BE49-F238E27FC236}">
                <a16:creationId xmlns:a16="http://schemas.microsoft.com/office/drawing/2014/main" id="{8D141B14-11BF-136D-567F-5C278924032A}"/>
              </a:ext>
            </a:extLst>
          </p:cNvPr>
          <p:cNvSpPr txBox="1">
            <a:spLocks/>
          </p:cNvSpPr>
          <p:nvPr/>
        </p:nvSpPr>
        <p:spPr>
          <a:xfrm>
            <a:off x="6295258" y="-1"/>
            <a:ext cx="36406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a:latin typeface="Arial Black" panose="020B0A04020102020204" pitchFamily="34" charset="0"/>
            </a:endParaRPr>
          </a:p>
        </p:txBody>
      </p:sp>
      <p:sp>
        <p:nvSpPr>
          <p:cNvPr id="15" name="TextBox 14">
            <a:extLst>
              <a:ext uri="{FF2B5EF4-FFF2-40B4-BE49-F238E27FC236}">
                <a16:creationId xmlns:a16="http://schemas.microsoft.com/office/drawing/2014/main" id="{2F6F6184-3C6E-83A0-8E81-E2262877BA6F}"/>
              </a:ext>
            </a:extLst>
          </p:cNvPr>
          <p:cNvSpPr txBox="1"/>
          <p:nvPr/>
        </p:nvSpPr>
        <p:spPr>
          <a:xfrm>
            <a:off x="6578424" y="758056"/>
            <a:ext cx="2577311" cy="1107996"/>
          </a:xfrm>
          <a:prstGeom prst="rect">
            <a:avLst/>
          </a:prstGeom>
          <a:noFill/>
          <a:ln w="76200">
            <a:solidFill>
              <a:srgbClr val="FFD505"/>
            </a:solidFill>
          </a:ln>
        </p:spPr>
        <p:txBody>
          <a:bodyPr wrap="square" rtlCol="0">
            <a:spAutoFit/>
          </a:bodyPr>
          <a:lstStyle/>
          <a:p>
            <a:pPr marL="285750" indent="-285750">
              <a:buFont typeface="Arial" panose="020B0604020202020204" pitchFamily="34" charset="0"/>
              <a:buChar char="•"/>
            </a:pPr>
            <a:r>
              <a:rPr lang="en-GB" sz="2200"/>
              <a:t>Improper use of safe space</a:t>
            </a:r>
          </a:p>
          <a:p>
            <a:pPr marL="285750" indent="-285750">
              <a:buFont typeface="Arial" panose="020B0604020202020204" pitchFamily="34" charset="0"/>
              <a:buChar char="•"/>
            </a:pPr>
            <a:r>
              <a:rPr lang="en-GB" sz="2200"/>
              <a:t>Littering</a:t>
            </a:r>
          </a:p>
        </p:txBody>
      </p:sp>
      <p:sp>
        <p:nvSpPr>
          <p:cNvPr id="16" name="Title 1">
            <a:extLst>
              <a:ext uri="{FF2B5EF4-FFF2-40B4-BE49-F238E27FC236}">
                <a16:creationId xmlns:a16="http://schemas.microsoft.com/office/drawing/2014/main" id="{4091EBFF-5B8E-3E26-DC1C-0CDC0711DC72}"/>
              </a:ext>
            </a:extLst>
          </p:cNvPr>
          <p:cNvSpPr txBox="1">
            <a:spLocks/>
          </p:cNvSpPr>
          <p:nvPr/>
        </p:nvSpPr>
        <p:spPr>
          <a:xfrm>
            <a:off x="6695404" y="-269245"/>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FFD505"/>
                </a:solidFill>
                <a:effectLst>
                  <a:outerShdw blurRad="38100" dist="38100" dir="2700000" algn="tl">
                    <a:srgbClr val="000000">
                      <a:alpha val="43137"/>
                    </a:srgbClr>
                  </a:outerShdw>
                </a:effectLst>
                <a:latin typeface="Arial Black" panose="020B0A04020102020204" pitchFamily="34" charset="0"/>
              </a:rPr>
              <a:t>ISSUES</a:t>
            </a:r>
          </a:p>
        </p:txBody>
      </p:sp>
      <p:pic>
        <p:nvPicPr>
          <p:cNvPr id="4" name="Graphic 3" descr="Checkmark with solid fill">
            <a:extLst>
              <a:ext uri="{FF2B5EF4-FFF2-40B4-BE49-F238E27FC236}">
                <a16:creationId xmlns:a16="http://schemas.microsoft.com/office/drawing/2014/main" id="{395CDC6B-DD39-B793-327E-54962FE6CA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7676" y="4253850"/>
            <a:ext cx="638583" cy="638583"/>
          </a:xfrm>
          <a:prstGeom prst="rect">
            <a:avLst/>
          </a:prstGeom>
        </p:spPr>
      </p:pic>
      <p:pic>
        <p:nvPicPr>
          <p:cNvPr id="11" name="Graphic 10" descr="Checkmark with solid fill">
            <a:extLst>
              <a:ext uri="{FF2B5EF4-FFF2-40B4-BE49-F238E27FC236}">
                <a16:creationId xmlns:a16="http://schemas.microsoft.com/office/drawing/2014/main" id="{27556AB0-DFFD-E078-BCA2-19C6CB2E8B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7676" y="4946136"/>
            <a:ext cx="638583" cy="638583"/>
          </a:xfrm>
          <a:prstGeom prst="rect">
            <a:avLst/>
          </a:prstGeom>
        </p:spPr>
      </p:pic>
      <p:pic>
        <p:nvPicPr>
          <p:cNvPr id="17" name="Graphic 16" descr="Checkmark with solid fill">
            <a:extLst>
              <a:ext uri="{FF2B5EF4-FFF2-40B4-BE49-F238E27FC236}">
                <a16:creationId xmlns:a16="http://schemas.microsoft.com/office/drawing/2014/main" id="{40B6995F-CDDD-D30D-24CE-6CE4887F4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7677" y="5500044"/>
            <a:ext cx="638583" cy="638583"/>
          </a:xfrm>
          <a:prstGeom prst="rect">
            <a:avLst/>
          </a:prstGeom>
        </p:spPr>
      </p:pic>
      <p:pic>
        <p:nvPicPr>
          <p:cNvPr id="18" name="Graphic 17" descr="Checkmark with solid fill">
            <a:extLst>
              <a:ext uri="{FF2B5EF4-FFF2-40B4-BE49-F238E27FC236}">
                <a16:creationId xmlns:a16="http://schemas.microsoft.com/office/drawing/2014/main" id="{12416783-F344-342C-9D78-7BEB4DDA87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02980" y="6053952"/>
            <a:ext cx="638583" cy="638583"/>
          </a:xfrm>
          <a:prstGeom prst="rect">
            <a:avLst/>
          </a:prstGeom>
        </p:spPr>
      </p:pic>
      <p:grpSp>
        <p:nvGrpSpPr>
          <p:cNvPr id="22" name="Group 21">
            <a:extLst>
              <a:ext uri="{FF2B5EF4-FFF2-40B4-BE49-F238E27FC236}">
                <a16:creationId xmlns:a16="http://schemas.microsoft.com/office/drawing/2014/main" id="{A12DC50C-30FB-63D4-8710-7AF4BA175D4F}"/>
              </a:ext>
            </a:extLst>
          </p:cNvPr>
          <p:cNvGrpSpPr/>
          <p:nvPr/>
        </p:nvGrpSpPr>
        <p:grpSpPr>
          <a:xfrm>
            <a:off x="6714399" y="4373143"/>
            <a:ext cx="3102226" cy="3102226"/>
            <a:chOff x="6252405" y="3755774"/>
            <a:chExt cx="3102226" cy="3102226"/>
          </a:xfrm>
        </p:grpSpPr>
        <p:pic>
          <p:nvPicPr>
            <p:cNvPr id="12" name="Picture 11" descr="Diagram&#10;&#10;Description automatically generated">
              <a:extLst>
                <a:ext uri="{FF2B5EF4-FFF2-40B4-BE49-F238E27FC236}">
                  <a16:creationId xmlns:a16="http://schemas.microsoft.com/office/drawing/2014/main" id="{BD8F489C-8C0E-812C-1A15-74BB9D1551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4308" b="35086"/>
            <a:stretch/>
          </p:blipFill>
          <p:spPr>
            <a:xfrm>
              <a:off x="7050462" y="4451783"/>
              <a:ext cx="2053782" cy="1396821"/>
            </a:xfrm>
            <a:prstGeom prst="rect">
              <a:avLst/>
            </a:prstGeom>
          </p:spPr>
        </p:pic>
        <p:pic>
          <p:nvPicPr>
            <p:cNvPr id="20" name="Graphic 19" descr="Teacher with solid fill">
              <a:extLst>
                <a:ext uri="{FF2B5EF4-FFF2-40B4-BE49-F238E27FC236}">
                  <a16:creationId xmlns:a16="http://schemas.microsoft.com/office/drawing/2014/main" id="{EB64D4FA-2F2C-777D-C63C-2D310D77BB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52405" y="3755774"/>
              <a:ext cx="3102226" cy="3102226"/>
            </a:xfrm>
            <a:prstGeom prst="rect">
              <a:avLst/>
            </a:prstGeom>
          </p:spPr>
        </p:pic>
      </p:grpSp>
      <p:pic>
        <p:nvPicPr>
          <p:cNvPr id="21" name="Picture 20" descr="Text&#10;&#10;Description automatically generated with low confidence">
            <a:extLst>
              <a:ext uri="{FF2B5EF4-FFF2-40B4-BE49-F238E27FC236}">
                <a16:creationId xmlns:a16="http://schemas.microsoft.com/office/drawing/2014/main" id="{28D1BB68-DFC6-DAC5-2F2B-CCFBA3F5E3E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744" y1="23908" x2="46198" y2="24424"/>
                        <a14:foregroundMark x1="69211" y1="26681" x2="68629" y2="27294"/>
                        <a14:foregroundMark x1="76934" y1="23908" x2="76187" y2="31131"/>
                        <a14:foregroundMark x1="78358" y1="42553" x2="79513" y2="41551"/>
                        <a14:foregroundMark x1="87781" y1="33640" x2="88556" y2="23629"/>
                        <a14:foregroundMark x1="35421" y1="16124" x2="34704" y2="40538"/>
                        <a14:foregroundMark x1="46755" y1="41997" x2="64315" y2="42329"/>
                        <a14:foregroundMark x1="34668" y1="41769" x2="37678" y2="41826"/>
                        <a14:foregroundMark x1="76509" y1="48933" x2="77341" y2="49384"/>
                        <a14:foregroundMark x1="69957" y1="45385" x2="75708" y2="48499"/>
                        <a14:foregroundMark x1="64315" y1="42329" x2="65949" y2="43214"/>
                        <a14:foregroundMark x1="77341" y1="49384" x2="77205" y2="41993"/>
                        <a14:foregroundMark x1="58246" y1="30515" x2="58955" y2="30515"/>
                        <a14:foregroundMark x1="51628" y1="30515" x2="53985" y2="30515"/>
                        <a14:foregroundMark x1="46744" y1="31299" x2="45654" y2="30049"/>
                        <a14:foregroundMark x1="44776" y1="31523" x2="45794" y2="29339"/>
                        <a14:foregroundMark x1="28969" y1="62038" x2="28969" y2="62038"/>
                        <a14:foregroundMark x1="37720" y1="63830" x2="37720" y2="63830"/>
                        <a14:backgroundMark x1="55495" y1="27100" x2="55495" y2="27100"/>
                        <a14:backgroundMark x1="54817" y1="32755" x2="54817" y2="32755"/>
                        <a14:backgroundMark x1="54545" y1="32923" x2="55020" y2="32139"/>
                        <a14:backgroundMark x1="58412" y1="32923" x2="57191" y2="32755"/>
                        <a14:backgroundMark x1="57938" y1="32923" x2="50407" y2="32531"/>
                        <a14:backgroundMark x1="86431" y1="40538" x2="83989" y2="40146"/>
                        <a14:backgroundMark x1="88874" y1="38578" x2="95455" y2="30739"/>
                        <a14:backgroundMark x1="83718" y1="40146" x2="85685" y2="37346"/>
                        <a14:backgroundMark x1="80597" y1="41153" x2="87381" y2="34714"/>
                        <a14:backgroundMark x1="79579" y1="40146" x2="84939" y2="39978"/>
                        <a14:backgroundMark x1="77205" y1="40538" x2="83243" y2="40146"/>
                        <a14:backgroundMark x1="82293" y1="14278" x2="87178" y2="14054"/>
                        <a14:backgroundMark x1="86635" y1="14446" x2="87178" y2="23684"/>
                        <a14:backgroundMark x1="84735" y1="15845" x2="83989" y2="14838"/>
                        <a14:backgroundMark x1="84261" y1="13438" x2="46336" y2="13326"/>
                        <a14:backgroundMark x1="46336" y1="13326" x2="63636" y2="13830"/>
                        <a14:backgroundMark x1="63636" y1="13830" x2="74763" y2="13270"/>
                        <a14:backgroundMark x1="37042" y1="13830" x2="51493" y2="13046"/>
                        <a14:backgroundMark x1="51493" y1="13046" x2="51900" y2="13046"/>
                        <a14:backgroundMark x1="37042" y1="13662" x2="38467" y2="13830"/>
                        <a14:backgroundMark x1="37720" y1="14670" x2="37246" y2="17077"/>
                        <a14:backgroundMark x1="46581" y1="30961" x2="47218" y2="30907"/>
                        <a14:backgroundMark x1="44573" y1="31131" x2="45974" y2="31012"/>
                        <a14:backgroundMark x1="45963" y1="28893" x2="45522" y2="28723"/>
                        <a14:backgroundMark x1="46540" y1="29115" x2="45985" y2="28901"/>
                        <a14:backgroundMark x1="44461" y1="29278" x2="43623" y2="29115"/>
                        <a14:backgroundMark x1="42605" y1="29115" x2="39959" y2="27716"/>
                        <a14:backgroundMark x1="44776" y1="24916" x2="43826" y2="24300"/>
                        <a14:backgroundMark x1="43080" y1="25476" x2="43826" y2="24692"/>
                        <a14:backgroundMark x1="45047" y1="25476" x2="46744" y2="26316"/>
                        <a14:backgroundMark x1="41859" y1="28108" x2="39213" y2="28108"/>
                        <a14:backgroundMark x1="41859" y1="28108" x2="44301" y2="27884"/>
                        <a14:backgroundMark x1="66961" y1="25476" x2="73745" y2="25476"/>
                        <a14:backgroundMark x1="67707" y1="28499" x2="67707" y2="28499"/>
                        <a14:backgroundMark x1="67164" y1="28499" x2="70624" y2="28499"/>
                        <a14:backgroundMark x1="36024" y1="14838" x2="37246" y2="13438"/>
                        <a14:backgroundMark x1="36567" y1="13662" x2="36567" y2="15845"/>
                        <a14:backgroundMark x1="37720" y1="41769" x2="47218" y2="41377"/>
                        <a14:backgroundMark x1="33107" y1="41377" x2="36024" y2="42777"/>
                        <a14:backgroundMark x1="67436" y1="43785" x2="69403" y2="48376"/>
                        <a14:backgroundMark x1="66011" y1="43169" x2="68928" y2="45185"/>
                        <a14:backgroundMark x1="75984" y1="49216" x2="75984" y2="45801"/>
                        <a14:backgroundMark x1="54071" y1="30739" x2="54071" y2="30291"/>
                        <a14:backgroundMark x1="54071" y1="30123" x2="58955" y2="29507"/>
                        <a14:backgroundMark x1="45997" y1="30739" x2="44301" y2="29115"/>
                      </a14:backgroundRemoval>
                    </a14:imgEffect>
                  </a14:imgLayer>
                </a14:imgProps>
              </a:ext>
              <a:ext uri="{28A0092B-C50C-407E-A947-70E740481C1C}">
                <a14:useLocalDpi xmlns:a14="http://schemas.microsoft.com/office/drawing/2010/main" val="0"/>
              </a:ext>
            </a:extLst>
          </a:blip>
          <a:stretch>
            <a:fillRect/>
          </a:stretch>
        </p:blipFill>
        <p:spPr>
          <a:xfrm>
            <a:off x="2297010" y="1698683"/>
            <a:ext cx="969199" cy="1174348"/>
          </a:xfrm>
          <a:prstGeom prst="rect">
            <a:avLst/>
          </a:prstGeom>
        </p:spPr>
      </p:pic>
      <p:pic>
        <p:nvPicPr>
          <p:cNvPr id="23" name="Picture 22">
            <a:extLst>
              <a:ext uri="{FF2B5EF4-FFF2-40B4-BE49-F238E27FC236}">
                <a16:creationId xmlns:a16="http://schemas.microsoft.com/office/drawing/2014/main" id="{D408D9D1-7AB1-11E0-D365-BED684BEF634}"/>
              </a:ext>
            </a:extLst>
          </p:cNvPr>
          <p:cNvPicPr>
            <a:picLocks noChangeAspect="1"/>
          </p:cNvPicPr>
          <p:nvPr/>
        </p:nvPicPr>
        <p:blipFill rotWithShape="1">
          <a:blip r:embed="rId12"/>
          <a:srcRect l="-1" t="35086" r="2252" b="35087"/>
          <a:stretch/>
        </p:blipFill>
        <p:spPr>
          <a:xfrm>
            <a:off x="9884100" y="5308312"/>
            <a:ext cx="2109439" cy="1430406"/>
          </a:xfrm>
          <a:prstGeom prst="rect">
            <a:avLst/>
          </a:prstGeom>
        </p:spPr>
      </p:pic>
      <p:pic>
        <p:nvPicPr>
          <p:cNvPr id="24" name="Picture 23">
            <a:extLst>
              <a:ext uri="{FF2B5EF4-FFF2-40B4-BE49-F238E27FC236}">
                <a16:creationId xmlns:a16="http://schemas.microsoft.com/office/drawing/2014/main" id="{9FF40840-FB73-0695-4486-6F2F9B3F4380}"/>
              </a:ext>
            </a:extLst>
          </p:cNvPr>
          <p:cNvPicPr>
            <a:picLocks noChangeAspect="1"/>
          </p:cNvPicPr>
          <p:nvPr/>
        </p:nvPicPr>
        <p:blipFill rotWithShape="1">
          <a:blip r:embed="rId13"/>
          <a:srcRect l="1" t="35086" r="-522" b="35087"/>
          <a:stretch/>
        </p:blipFill>
        <p:spPr>
          <a:xfrm>
            <a:off x="9884100" y="3756856"/>
            <a:ext cx="2109439" cy="1390936"/>
          </a:xfrm>
          <a:prstGeom prst="rect">
            <a:avLst/>
          </a:prstGeom>
        </p:spPr>
      </p:pic>
      <p:pic>
        <p:nvPicPr>
          <p:cNvPr id="25" name="Picture 24">
            <a:extLst>
              <a:ext uri="{FF2B5EF4-FFF2-40B4-BE49-F238E27FC236}">
                <a16:creationId xmlns:a16="http://schemas.microsoft.com/office/drawing/2014/main" id="{DE1F9A16-36A9-75DD-E036-DA531D8CC967}"/>
              </a:ext>
            </a:extLst>
          </p:cNvPr>
          <p:cNvPicPr>
            <a:picLocks noChangeAspect="1"/>
          </p:cNvPicPr>
          <p:nvPr/>
        </p:nvPicPr>
        <p:blipFill>
          <a:blip r:embed="rId14"/>
          <a:stretch>
            <a:fillRect/>
          </a:stretch>
        </p:blipFill>
        <p:spPr>
          <a:xfrm>
            <a:off x="6414097" y="2100791"/>
            <a:ext cx="1285687" cy="1285687"/>
          </a:xfrm>
          <a:prstGeom prst="rect">
            <a:avLst/>
          </a:prstGeom>
        </p:spPr>
      </p:pic>
      <p:pic>
        <p:nvPicPr>
          <p:cNvPr id="26" name="Picture 25">
            <a:extLst>
              <a:ext uri="{FF2B5EF4-FFF2-40B4-BE49-F238E27FC236}">
                <a16:creationId xmlns:a16="http://schemas.microsoft.com/office/drawing/2014/main" id="{A25D5BF8-D8E7-AB54-292D-3731517F9011}"/>
              </a:ext>
            </a:extLst>
          </p:cNvPr>
          <p:cNvPicPr>
            <a:picLocks noChangeAspect="1"/>
          </p:cNvPicPr>
          <p:nvPr/>
        </p:nvPicPr>
        <p:blipFill>
          <a:blip r:embed="rId15"/>
          <a:stretch>
            <a:fillRect/>
          </a:stretch>
        </p:blipFill>
        <p:spPr>
          <a:xfrm>
            <a:off x="7367033" y="2434598"/>
            <a:ext cx="1398055" cy="1398055"/>
          </a:xfrm>
          <a:prstGeom prst="rect">
            <a:avLst/>
          </a:prstGeom>
        </p:spPr>
      </p:pic>
      <p:pic>
        <p:nvPicPr>
          <p:cNvPr id="27" name="Picture 26">
            <a:extLst>
              <a:ext uri="{FF2B5EF4-FFF2-40B4-BE49-F238E27FC236}">
                <a16:creationId xmlns:a16="http://schemas.microsoft.com/office/drawing/2014/main" id="{9B98093A-234A-E018-A1B0-92183CC61FB1}"/>
              </a:ext>
            </a:extLst>
          </p:cNvPr>
          <p:cNvPicPr>
            <a:picLocks noChangeAspect="1"/>
          </p:cNvPicPr>
          <p:nvPr/>
        </p:nvPicPr>
        <p:blipFill>
          <a:blip r:embed="rId16"/>
          <a:stretch>
            <a:fillRect/>
          </a:stretch>
        </p:blipFill>
        <p:spPr>
          <a:xfrm>
            <a:off x="8195146" y="3426388"/>
            <a:ext cx="1764605" cy="1309668"/>
          </a:xfrm>
          <a:prstGeom prst="rect">
            <a:avLst/>
          </a:prstGeom>
        </p:spPr>
      </p:pic>
    </p:spTree>
    <p:extLst>
      <p:ext uri="{BB962C8B-B14F-4D97-AF65-F5344CB8AC3E}">
        <p14:creationId xmlns:p14="http://schemas.microsoft.com/office/powerpoint/2010/main" val="17051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0807FF-869E-B0E9-86B1-23AD3BD4D60E}"/>
              </a:ext>
            </a:extLst>
          </p:cNvPr>
          <p:cNvPicPr>
            <a:picLocks noChangeAspect="1"/>
          </p:cNvPicPr>
          <p:nvPr/>
        </p:nvPicPr>
        <p:blipFill rotWithShape="1">
          <a:blip r:embed="rId3"/>
          <a:srcRect t="18847"/>
          <a:stretch/>
        </p:blipFill>
        <p:spPr>
          <a:xfrm>
            <a:off x="9508565" y="131698"/>
            <a:ext cx="2193828" cy="251921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170E9B4-13AE-AB7C-FE30-80908261C287}"/>
              </a:ext>
            </a:extLst>
          </p:cNvPr>
          <p:cNvSpPr>
            <a:spLocks noGrp="1"/>
          </p:cNvSpPr>
          <p:nvPr>
            <p:ph type="title"/>
          </p:nvPr>
        </p:nvSpPr>
        <p:spPr>
          <a:xfrm>
            <a:off x="460348" y="-230446"/>
            <a:ext cx="3240479" cy="1325563"/>
          </a:xfrm>
        </p:spPr>
        <p:txBody>
          <a:bodyPr/>
          <a:lstStyle/>
          <a:p>
            <a:r>
              <a:rPr lang="en-GB" b="1">
                <a:ln>
                  <a:solidFill>
                    <a:sysClr val="windowText" lastClr="000000"/>
                  </a:solidFill>
                </a:ln>
                <a:solidFill>
                  <a:srgbClr val="AC88E2"/>
                </a:solidFill>
                <a:effectLst>
                  <a:outerShdw blurRad="38100" dist="38100" dir="2700000" algn="tl">
                    <a:srgbClr val="000000">
                      <a:alpha val="43137"/>
                    </a:srgbClr>
                  </a:outerShdw>
                </a:effectLst>
                <a:latin typeface="Arial Black" panose="020B0A04020102020204" pitchFamily="34" charset="0"/>
              </a:rPr>
              <a:t>GOALS</a:t>
            </a:r>
          </a:p>
        </p:txBody>
      </p:sp>
      <p:sp>
        <p:nvSpPr>
          <p:cNvPr id="5" name="TextBox 4">
            <a:extLst>
              <a:ext uri="{FF2B5EF4-FFF2-40B4-BE49-F238E27FC236}">
                <a16:creationId xmlns:a16="http://schemas.microsoft.com/office/drawing/2014/main" id="{22735257-1CBF-34CA-F68B-1DD9484FA84E}"/>
              </a:ext>
            </a:extLst>
          </p:cNvPr>
          <p:cNvSpPr txBox="1"/>
          <p:nvPr/>
        </p:nvSpPr>
        <p:spPr>
          <a:xfrm>
            <a:off x="613419" y="780442"/>
            <a:ext cx="2730382" cy="2123658"/>
          </a:xfrm>
          <a:prstGeom prst="rect">
            <a:avLst/>
          </a:prstGeom>
          <a:noFill/>
          <a:ln w="76200">
            <a:solidFill>
              <a:srgbClr val="AC88E2"/>
            </a:solidFill>
          </a:ln>
        </p:spPr>
        <p:txBody>
          <a:bodyPr wrap="square" rtlCol="0">
            <a:spAutoFit/>
          </a:bodyPr>
          <a:lstStyle/>
          <a:p>
            <a:pPr marL="285750" indent="-285750">
              <a:buFont typeface="Arial" panose="020B0604020202020204" pitchFamily="34" charset="0"/>
              <a:buChar char="•"/>
            </a:pPr>
            <a:r>
              <a:rPr lang="en-GB" sz="2200"/>
              <a:t>Develop a culture day </a:t>
            </a:r>
          </a:p>
          <a:p>
            <a:pPr marL="285750" indent="-285750">
              <a:buFont typeface="Arial" panose="020B0604020202020204" pitchFamily="34" charset="0"/>
              <a:buChar char="•"/>
            </a:pPr>
            <a:r>
              <a:rPr lang="en-GB" sz="2200"/>
              <a:t>Create a more inclusive environment within Yateley school</a:t>
            </a:r>
          </a:p>
        </p:txBody>
      </p:sp>
      <p:sp>
        <p:nvSpPr>
          <p:cNvPr id="6" name="TextBox 5">
            <a:extLst>
              <a:ext uri="{FF2B5EF4-FFF2-40B4-BE49-F238E27FC236}">
                <a16:creationId xmlns:a16="http://schemas.microsoft.com/office/drawing/2014/main" id="{800FBFE8-F4D7-A30B-0F4F-880D7808DE88}"/>
              </a:ext>
            </a:extLst>
          </p:cNvPr>
          <p:cNvSpPr txBox="1"/>
          <p:nvPr/>
        </p:nvSpPr>
        <p:spPr>
          <a:xfrm>
            <a:off x="633484" y="4134115"/>
            <a:ext cx="5596461" cy="2123658"/>
          </a:xfrm>
          <a:prstGeom prst="rect">
            <a:avLst/>
          </a:prstGeom>
          <a:noFill/>
          <a:ln w="76200">
            <a:solidFill>
              <a:srgbClr val="AC88E2"/>
            </a:solidFill>
          </a:ln>
        </p:spPr>
        <p:txBody>
          <a:bodyPr wrap="square" lIns="91440" tIns="45720" rIns="91440" bIns="45720" rtlCol="0" anchor="t">
            <a:spAutoFit/>
          </a:bodyPr>
          <a:lstStyle/>
          <a:p>
            <a:pPr marL="342900" indent="-342900">
              <a:buFont typeface="+mj-lt"/>
              <a:buAutoNum type="arabicParenR"/>
            </a:pPr>
            <a:r>
              <a:rPr lang="en-GB" sz="2200"/>
              <a:t>Speak to students about participation</a:t>
            </a:r>
          </a:p>
          <a:p>
            <a:pPr marL="342900" indent="-342900">
              <a:buFont typeface="+mj-lt"/>
              <a:buAutoNum type="arabicParenR"/>
            </a:pPr>
            <a:r>
              <a:rPr lang="en-GB" sz="2200"/>
              <a:t>Talk to teachers about ways their lessons link into the content</a:t>
            </a:r>
          </a:p>
          <a:p>
            <a:pPr marL="342900" indent="-342900">
              <a:buFont typeface="+mj-lt"/>
              <a:buAutoNum type="arabicParenR"/>
            </a:pPr>
            <a:r>
              <a:rPr lang="en-GB" sz="2200"/>
              <a:t>Send out information to parents about how they want to participate.</a:t>
            </a:r>
          </a:p>
          <a:p>
            <a:pPr marL="342900" indent="-342900">
              <a:buFont typeface="+mj-lt"/>
              <a:buAutoNum type="arabicParenR"/>
            </a:pPr>
            <a:r>
              <a:rPr lang="en-GB" sz="2200"/>
              <a:t>Arrange dates and Logistics</a:t>
            </a:r>
          </a:p>
        </p:txBody>
      </p:sp>
      <p:sp>
        <p:nvSpPr>
          <p:cNvPr id="8" name="Title 1">
            <a:extLst>
              <a:ext uri="{FF2B5EF4-FFF2-40B4-BE49-F238E27FC236}">
                <a16:creationId xmlns:a16="http://schemas.microsoft.com/office/drawing/2014/main" id="{897322F1-B881-EF68-99CE-C839E51C10DD}"/>
              </a:ext>
            </a:extLst>
          </p:cNvPr>
          <p:cNvSpPr txBox="1">
            <a:spLocks/>
          </p:cNvSpPr>
          <p:nvPr/>
        </p:nvSpPr>
        <p:spPr>
          <a:xfrm>
            <a:off x="613419" y="3092141"/>
            <a:ext cx="28764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AC88E2"/>
                </a:solidFill>
                <a:effectLst>
                  <a:outerShdw blurRad="38100" dist="38100" dir="2700000" algn="tl">
                    <a:srgbClr val="000000">
                      <a:alpha val="43137"/>
                    </a:srgbClr>
                  </a:outerShdw>
                </a:effectLst>
                <a:latin typeface="Arial Black" panose="020B0A04020102020204" pitchFamily="34" charset="0"/>
              </a:rPr>
              <a:t>STEPS</a:t>
            </a:r>
          </a:p>
        </p:txBody>
      </p:sp>
      <p:sp>
        <p:nvSpPr>
          <p:cNvPr id="9" name="Title 1">
            <a:extLst>
              <a:ext uri="{FF2B5EF4-FFF2-40B4-BE49-F238E27FC236}">
                <a16:creationId xmlns:a16="http://schemas.microsoft.com/office/drawing/2014/main" id="{8BE5D5A0-AF23-1B39-F329-9529A64FC008}"/>
              </a:ext>
            </a:extLst>
          </p:cNvPr>
          <p:cNvSpPr txBox="1">
            <a:spLocks/>
          </p:cNvSpPr>
          <p:nvPr/>
        </p:nvSpPr>
        <p:spPr>
          <a:xfrm>
            <a:off x="3343801" y="-187314"/>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AC88E2"/>
                </a:solidFill>
                <a:effectLst>
                  <a:outerShdw blurRad="38100" dist="38100" dir="2700000" algn="tl">
                    <a:srgbClr val="000000">
                      <a:alpha val="43137"/>
                    </a:srgbClr>
                  </a:outerShdw>
                </a:effectLst>
                <a:latin typeface="Arial Black" panose="020B0A04020102020204" pitchFamily="34" charset="0"/>
              </a:rPr>
              <a:t>SUCCESS</a:t>
            </a:r>
          </a:p>
        </p:txBody>
      </p:sp>
      <p:sp>
        <p:nvSpPr>
          <p:cNvPr id="10" name="TextBox 9">
            <a:extLst>
              <a:ext uri="{FF2B5EF4-FFF2-40B4-BE49-F238E27FC236}">
                <a16:creationId xmlns:a16="http://schemas.microsoft.com/office/drawing/2014/main" id="{C2B9C459-DA8B-E399-DAFB-4FA6A6064B52}"/>
              </a:ext>
            </a:extLst>
          </p:cNvPr>
          <p:cNvSpPr txBox="1"/>
          <p:nvPr/>
        </p:nvSpPr>
        <p:spPr>
          <a:xfrm>
            <a:off x="3675384" y="817886"/>
            <a:ext cx="2577311" cy="1785104"/>
          </a:xfrm>
          <a:prstGeom prst="rect">
            <a:avLst/>
          </a:prstGeom>
          <a:noFill/>
          <a:ln w="76200">
            <a:solidFill>
              <a:srgbClr val="AC88E2"/>
            </a:solidFill>
          </a:ln>
        </p:spPr>
        <p:txBody>
          <a:bodyPr wrap="square" rtlCol="0">
            <a:spAutoFit/>
          </a:bodyPr>
          <a:lstStyle/>
          <a:p>
            <a:pPr marL="285750" indent="-285750">
              <a:buFont typeface="Wingdings" panose="05000000000000000000" pitchFamily="2" charset="2"/>
              <a:buChar char="q"/>
            </a:pPr>
            <a:r>
              <a:rPr lang="en-GB" sz="2200"/>
              <a:t>Culture day is completed</a:t>
            </a:r>
          </a:p>
          <a:p>
            <a:pPr marL="285750" indent="-285750">
              <a:buFont typeface="Wingdings" panose="05000000000000000000" pitchFamily="2" charset="2"/>
              <a:buChar char="q"/>
            </a:pPr>
            <a:r>
              <a:rPr lang="en-GB" sz="2200"/>
              <a:t>See change in attitudes towards different cultures</a:t>
            </a:r>
          </a:p>
        </p:txBody>
      </p:sp>
      <p:sp>
        <p:nvSpPr>
          <p:cNvPr id="14" name="Title 1">
            <a:extLst>
              <a:ext uri="{FF2B5EF4-FFF2-40B4-BE49-F238E27FC236}">
                <a16:creationId xmlns:a16="http://schemas.microsoft.com/office/drawing/2014/main" id="{8D141B14-11BF-136D-567F-5C278924032A}"/>
              </a:ext>
            </a:extLst>
          </p:cNvPr>
          <p:cNvSpPr txBox="1">
            <a:spLocks/>
          </p:cNvSpPr>
          <p:nvPr/>
        </p:nvSpPr>
        <p:spPr>
          <a:xfrm>
            <a:off x="6229945" y="-1"/>
            <a:ext cx="36406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a:latin typeface="Arial Black" panose="020B0A04020102020204" pitchFamily="34" charset="0"/>
            </a:endParaRPr>
          </a:p>
        </p:txBody>
      </p:sp>
      <p:sp>
        <p:nvSpPr>
          <p:cNvPr id="15" name="TextBox 14">
            <a:extLst>
              <a:ext uri="{FF2B5EF4-FFF2-40B4-BE49-F238E27FC236}">
                <a16:creationId xmlns:a16="http://schemas.microsoft.com/office/drawing/2014/main" id="{5CABC910-7CB4-9583-8BC1-1AB36B4EBF62}"/>
              </a:ext>
            </a:extLst>
          </p:cNvPr>
          <p:cNvSpPr txBox="1"/>
          <p:nvPr/>
        </p:nvSpPr>
        <p:spPr>
          <a:xfrm>
            <a:off x="6600647" y="817886"/>
            <a:ext cx="2577311" cy="1446550"/>
          </a:xfrm>
          <a:prstGeom prst="rect">
            <a:avLst/>
          </a:prstGeom>
          <a:noFill/>
          <a:ln w="76200">
            <a:solidFill>
              <a:srgbClr val="AC88E2"/>
            </a:solidFill>
          </a:ln>
        </p:spPr>
        <p:txBody>
          <a:bodyPr wrap="square" rtlCol="0">
            <a:spAutoFit/>
          </a:bodyPr>
          <a:lstStyle/>
          <a:p>
            <a:pPr marL="285750" indent="-285750">
              <a:buFont typeface="Arial" panose="020B0604020202020204" pitchFamily="34" charset="0"/>
              <a:buChar char="•"/>
            </a:pPr>
            <a:r>
              <a:rPr lang="en-GB" sz="2200"/>
              <a:t>Reaching students who want to take part and are passionate</a:t>
            </a:r>
          </a:p>
        </p:txBody>
      </p:sp>
      <p:sp>
        <p:nvSpPr>
          <p:cNvPr id="16" name="Title 1">
            <a:extLst>
              <a:ext uri="{FF2B5EF4-FFF2-40B4-BE49-F238E27FC236}">
                <a16:creationId xmlns:a16="http://schemas.microsoft.com/office/drawing/2014/main" id="{FEE9F51C-2152-2AB8-9B48-634DB4DAFC5C}"/>
              </a:ext>
            </a:extLst>
          </p:cNvPr>
          <p:cNvSpPr txBox="1">
            <a:spLocks/>
          </p:cNvSpPr>
          <p:nvPr/>
        </p:nvSpPr>
        <p:spPr>
          <a:xfrm>
            <a:off x="6706627" y="-206121"/>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AC88E2"/>
                </a:solidFill>
                <a:effectLst>
                  <a:outerShdw blurRad="38100" dist="38100" dir="2700000" algn="tl">
                    <a:srgbClr val="000000">
                      <a:alpha val="43137"/>
                    </a:srgbClr>
                  </a:outerShdw>
                </a:effectLst>
                <a:latin typeface="Arial Black" panose="020B0A04020102020204" pitchFamily="34" charset="0"/>
              </a:rPr>
              <a:t>ISSUES</a:t>
            </a:r>
          </a:p>
        </p:txBody>
      </p:sp>
      <p:pic>
        <p:nvPicPr>
          <p:cNvPr id="3" name="Graphic 2" descr="Checkmark with solid fill">
            <a:extLst>
              <a:ext uri="{FF2B5EF4-FFF2-40B4-BE49-F238E27FC236}">
                <a16:creationId xmlns:a16="http://schemas.microsoft.com/office/drawing/2014/main" id="{EE521249-BC8A-C4CD-0707-6236A96814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3078" y="4014617"/>
            <a:ext cx="638583" cy="638583"/>
          </a:xfrm>
          <a:prstGeom prst="rect">
            <a:avLst/>
          </a:prstGeom>
          <a:effectLst>
            <a:outerShdw blurRad="292100" dist="139700" dir="2700000" algn="tl" rotWithShape="0">
              <a:srgbClr val="333333">
                <a:alpha val="65000"/>
              </a:srgbClr>
            </a:outerShdw>
          </a:effectLst>
        </p:spPr>
      </p:pic>
      <p:pic>
        <p:nvPicPr>
          <p:cNvPr id="2056" name="Picture 8" descr="Culture Day - News - The Bulmershe School">
            <a:extLst>
              <a:ext uri="{FF2B5EF4-FFF2-40B4-BE49-F238E27FC236}">
                <a16:creationId xmlns:a16="http://schemas.microsoft.com/office/drawing/2014/main" id="{EE95C326-B8B2-C5E4-2853-B218959CEE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5024" y="4245402"/>
            <a:ext cx="3020414" cy="1901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D1898D-7EC6-C5F1-5688-EDE1ACDB415B}"/>
              </a:ext>
            </a:extLst>
          </p:cNvPr>
          <p:cNvPicPr>
            <a:picLocks noChangeAspect="1"/>
          </p:cNvPicPr>
          <p:nvPr/>
        </p:nvPicPr>
        <p:blipFill>
          <a:blip r:embed="rId7"/>
          <a:stretch>
            <a:fillRect/>
          </a:stretch>
        </p:blipFill>
        <p:spPr>
          <a:xfrm>
            <a:off x="10229161" y="1837597"/>
            <a:ext cx="1890220" cy="260299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E72D296-4DA7-644A-B4E9-108865E770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11" b="94643" l="889" r="96000">
                        <a14:foregroundMark x1="32444" y1="40179" x2="15111" y2="62500"/>
                        <a14:foregroundMark x1="15111" y1="62500" x2="16889" y2="33929"/>
                        <a14:foregroundMark x1="16889" y1="33929" x2="36444" y2="18750"/>
                        <a14:foregroundMark x1="36444" y1="18750" x2="65778" y2="11607"/>
                        <a14:foregroundMark x1="65778" y1="11607" x2="84705" y2="29379"/>
                        <a14:foregroundMark x1="87025" y1="39673" x2="88444" y2="55357"/>
                        <a14:foregroundMark x1="86780" y1="36973" x2="86887" y2="38150"/>
                        <a14:foregroundMark x1="88444" y1="55357" x2="84000" y2="77679"/>
                        <a14:foregroundMark x1="84000" y1="77679" x2="65778" y2="97768"/>
                        <a14:foregroundMark x1="65778" y1="97768" x2="33333" y2="93304"/>
                        <a14:foregroundMark x1="33333" y1="93304" x2="14222" y2="73214"/>
                        <a14:foregroundMark x1="14222" y1="73214" x2="12000" y2="45982"/>
                        <a14:foregroundMark x1="12000" y1="45982" x2="41333" y2="8036"/>
                        <a14:foregroundMark x1="41333" y1="8036" x2="21778" y2="20089"/>
                        <a14:foregroundMark x1="21778" y1="20089" x2="7556" y2="42411"/>
                        <a14:foregroundMark x1="7556" y1="42411" x2="35111" y2="84375"/>
                        <a14:foregroundMark x1="35111" y1="84375" x2="23556" y2="48214"/>
                        <a14:foregroundMark x1="23556" y1="48214" x2="51556" y2="35268"/>
                        <a14:foregroundMark x1="51556" y1="35268" x2="59111" y2="72768"/>
                        <a14:foregroundMark x1="59111" y1="72768" x2="79556" y2="62054"/>
                        <a14:foregroundMark x1="79556" y1="62054" x2="71111" y2="41071"/>
                        <a14:foregroundMark x1="71111" y1="41071" x2="71111" y2="36607"/>
                        <a14:foregroundMark x1="44889" y1="75000" x2="46667" y2="70982"/>
                        <a14:foregroundMark x1="40000" y1="45089" x2="45333" y2="65625"/>
                        <a14:foregroundMark x1="31111" y1="65179" x2="34667" y2="70536"/>
                        <a14:foregroundMark x1="64444" y1="88839" x2="41333" y2="94196"/>
                        <a14:foregroundMark x1="41333" y1="94196" x2="17778" y2="82143"/>
                        <a14:foregroundMark x1="17778" y1="82143" x2="2667" y2="47768"/>
                        <a14:foregroundMark x1="2667" y1="47768" x2="9778" y2="69643"/>
                        <a14:foregroundMark x1="9778" y1="69643" x2="12889" y2="17411"/>
                        <a14:foregroundMark x1="12889" y1="17411" x2="36000" y2="4018"/>
                        <a14:foregroundMark x1="36000" y1="4018" x2="58222" y2="5804"/>
                        <a14:foregroundMark x1="58222" y1="5804" x2="92749" y2="21637"/>
                        <a14:foregroundMark x1="97406" y1="34357" x2="91111" y2="70536"/>
                        <a14:foregroundMark x1="91111" y1="70536" x2="76000" y2="47321"/>
                        <a14:foregroundMark x1="76000" y1="47321" x2="87081" y2="39689"/>
                        <a14:foregroundMark x1="94222" y1="42857" x2="95556" y2="74107"/>
                        <a14:foregroundMark x1="95556" y1="74107" x2="92889" y2="41964"/>
                        <a14:foregroundMark x1="92889" y1="41964" x2="88889" y2="38393"/>
                        <a14:foregroundMark x1="87556" y1="43304" x2="96000" y2="65625"/>
                        <a14:foregroundMark x1="96000" y1="65625" x2="96000" y2="39732"/>
                        <a14:foregroundMark x1="90452" y1="23942" x2="88000" y2="16964"/>
                        <a14:foregroundMark x1="96000" y1="39732" x2="95143" y2="37294"/>
                        <a14:foregroundMark x1="88000" y1="16964" x2="86222" y2="16071"/>
                        <a14:foregroundMark x1="38667" y1="25000" x2="44000" y2="18304"/>
                        <a14:foregroundMark x1="39111" y1="3125" x2="64000" y2="5804"/>
                        <a14:foregroundMark x1="64000" y1="5804" x2="35556" y2="6696"/>
                        <a14:foregroundMark x1="35556" y1="6696" x2="52000" y2="5804"/>
                        <a14:foregroundMark x1="52444" y1="6250" x2="64889" y2="4911"/>
                        <a14:foregroundMark x1="3556" y1="39286" x2="889" y2="62054"/>
                        <a14:foregroundMark x1="889" y1="62054" x2="7556" y2="29018"/>
                        <a14:foregroundMark x1="33333" y1="94196" x2="33333" y2="94643"/>
                        <a14:foregroundMark x1="95111" y1="34821" x2="93778" y2="31250"/>
                        <a14:foregroundMark x1="90667" y1="20536" x2="90667" y2="29911"/>
                        <a14:backgroundMark x1="93586" y1="30557" x2="99111" y2="32143"/>
                        <a14:backgroundMark x1="92889" y1="30357" x2="93523" y2="30539"/>
                        <a14:backgroundMark x1="96055" y1="29911" x2="99111" y2="32143"/>
                      </a14:backgroundRemoval>
                    </a14:imgEffect>
                  </a14:imgLayer>
                </a14:imgProps>
              </a:ext>
            </a:extLst>
          </a:blip>
          <a:stretch>
            <a:fillRect/>
          </a:stretch>
        </p:blipFill>
        <p:spPr>
          <a:xfrm>
            <a:off x="7020844" y="3500965"/>
            <a:ext cx="1651822" cy="1644481"/>
          </a:xfrm>
          <a:prstGeom prst="rect">
            <a:avLst/>
          </a:prstGeom>
          <a:ln>
            <a:noFill/>
          </a:ln>
          <a:effectLst>
            <a:outerShdw blurRad="292100" dist="139700" dir="2700000" algn="tl" rotWithShape="0">
              <a:srgbClr val="333333">
                <a:alpha val="65000"/>
              </a:srgbClr>
            </a:outerShdw>
          </a:effectLst>
        </p:spPr>
      </p:pic>
      <p:pic>
        <p:nvPicPr>
          <p:cNvPr id="2058" name="Picture 10" descr="The Bristol school with a 'Culture Day' dedicated to celebrating the  diversity of their students - Bristol Live">
            <a:extLst>
              <a:ext uri="{FF2B5EF4-FFF2-40B4-BE49-F238E27FC236}">
                <a16:creationId xmlns:a16="http://schemas.microsoft.com/office/drawing/2014/main" id="{0177453A-C1E3-9ED3-5988-687CADADAA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39531" y="2850912"/>
            <a:ext cx="3132345" cy="1644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DC7CE81-FF53-ED62-AC24-1D465FB3188A}"/>
              </a:ext>
            </a:extLst>
          </p:cNvPr>
          <p:cNvPicPr>
            <a:picLocks noChangeAspect="1"/>
          </p:cNvPicPr>
          <p:nvPr/>
        </p:nvPicPr>
        <p:blipFill>
          <a:blip r:embed="rId11"/>
          <a:stretch>
            <a:fillRect/>
          </a:stretch>
        </p:blipFill>
        <p:spPr>
          <a:xfrm>
            <a:off x="6434789" y="4952791"/>
            <a:ext cx="2942121" cy="122588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FE38CF1-9C28-0EE5-D1AF-F00832D4877A}"/>
              </a:ext>
            </a:extLst>
          </p:cNvPr>
          <p:cNvPicPr>
            <a:picLocks noChangeAspect="1"/>
          </p:cNvPicPr>
          <p:nvPr/>
        </p:nvPicPr>
        <p:blipFill>
          <a:blip r:embed="rId12"/>
          <a:stretch>
            <a:fillRect/>
          </a:stretch>
        </p:blipFill>
        <p:spPr>
          <a:xfrm>
            <a:off x="6414811" y="3446159"/>
            <a:ext cx="920525" cy="8883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4117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6364D9-3896-882C-2C1A-105CD2D494AD}"/>
              </a:ext>
            </a:extLst>
          </p:cNvPr>
          <p:cNvPicPr>
            <a:picLocks noChangeAspect="1"/>
          </p:cNvPicPr>
          <p:nvPr/>
        </p:nvPicPr>
        <p:blipFill>
          <a:blip r:embed="rId3"/>
          <a:stretch>
            <a:fillRect/>
          </a:stretch>
        </p:blipFill>
        <p:spPr>
          <a:xfrm>
            <a:off x="9751945" y="133730"/>
            <a:ext cx="1975932" cy="279594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170E9B4-13AE-AB7C-FE30-80908261C287}"/>
              </a:ext>
            </a:extLst>
          </p:cNvPr>
          <p:cNvSpPr>
            <a:spLocks noGrp="1"/>
          </p:cNvSpPr>
          <p:nvPr>
            <p:ph type="title"/>
          </p:nvPr>
        </p:nvSpPr>
        <p:spPr>
          <a:xfrm>
            <a:off x="591847" y="-166619"/>
            <a:ext cx="3240479" cy="1325563"/>
          </a:xfrm>
        </p:spPr>
        <p:txBody>
          <a:bodyPr/>
          <a:lstStyle/>
          <a:p>
            <a:r>
              <a:rPr lang="en-GB" b="1">
                <a:ln>
                  <a:solidFill>
                    <a:sysClr val="windowText" lastClr="000000"/>
                  </a:solidFill>
                </a:ln>
                <a:solidFill>
                  <a:srgbClr val="81CF55"/>
                </a:solidFill>
                <a:effectLst>
                  <a:outerShdw blurRad="38100" dist="38100" dir="2700000" algn="tl">
                    <a:srgbClr val="000000">
                      <a:alpha val="43137"/>
                    </a:srgbClr>
                  </a:outerShdw>
                </a:effectLst>
                <a:latin typeface="Arial Black" panose="020B0A04020102020204" pitchFamily="34" charset="0"/>
              </a:rPr>
              <a:t>GOALS</a:t>
            </a:r>
          </a:p>
        </p:txBody>
      </p:sp>
      <p:sp>
        <p:nvSpPr>
          <p:cNvPr id="5" name="TextBox 4">
            <a:extLst>
              <a:ext uri="{FF2B5EF4-FFF2-40B4-BE49-F238E27FC236}">
                <a16:creationId xmlns:a16="http://schemas.microsoft.com/office/drawing/2014/main" id="{22735257-1CBF-34CA-F68B-1DD9484FA84E}"/>
              </a:ext>
            </a:extLst>
          </p:cNvPr>
          <p:cNvSpPr txBox="1"/>
          <p:nvPr/>
        </p:nvSpPr>
        <p:spPr>
          <a:xfrm>
            <a:off x="574550" y="806105"/>
            <a:ext cx="2577311" cy="2862322"/>
          </a:xfrm>
          <a:prstGeom prst="rect">
            <a:avLst/>
          </a:prstGeom>
          <a:noFill/>
          <a:ln w="76200">
            <a:solidFill>
              <a:srgbClr val="81CF55"/>
            </a:solidFill>
          </a:ln>
        </p:spPr>
        <p:txBody>
          <a:bodyPr wrap="square" rtlCol="0">
            <a:spAutoFit/>
          </a:bodyPr>
          <a:lstStyle/>
          <a:p>
            <a:pPr marL="285750" indent="-285750">
              <a:buFont typeface="Arial" panose="020B0604020202020204" pitchFamily="34" charset="0"/>
              <a:buChar char="•"/>
            </a:pPr>
            <a:r>
              <a:rPr lang="en-GB" sz="2000"/>
              <a:t>Complete Diana Award and generate an interest around it</a:t>
            </a:r>
          </a:p>
          <a:p>
            <a:pPr marL="285750" indent="-285750">
              <a:buFont typeface="Arial" panose="020B0604020202020204" pitchFamily="34" charset="0"/>
              <a:buChar char="•"/>
            </a:pPr>
            <a:r>
              <a:rPr lang="en-GB" sz="2000"/>
              <a:t>Attain Diana Award badges</a:t>
            </a:r>
          </a:p>
          <a:p>
            <a:pPr marL="285750" indent="-285750">
              <a:buFont typeface="Arial" panose="020B0604020202020204" pitchFamily="34" charset="0"/>
              <a:buChar char="•"/>
            </a:pPr>
            <a:r>
              <a:rPr lang="en-GB" sz="2000"/>
              <a:t>Raise awareness in general and make it a main focus during anti-bullying week</a:t>
            </a:r>
          </a:p>
        </p:txBody>
      </p:sp>
      <p:sp>
        <p:nvSpPr>
          <p:cNvPr id="6" name="TextBox 5">
            <a:extLst>
              <a:ext uri="{FF2B5EF4-FFF2-40B4-BE49-F238E27FC236}">
                <a16:creationId xmlns:a16="http://schemas.microsoft.com/office/drawing/2014/main" id="{800FBFE8-F4D7-A30B-0F4F-880D7808DE88}"/>
              </a:ext>
            </a:extLst>
          </p:cNvPr>
          <p:cNvSpPr txBox="1"/>
          <p:nvPr/>
        </p:nvSpPr>
        <p:spPr>
          <a:xfrm>
            <a:off x="574548" y="4461757"/>
            <a:ext cx="5913341" cy="1938992"/>
          </a:xfrm>
          <a:prstGeom prst="rect">
            <a:avLst/>
          </a:prstGeom>
          <a:noFill/>
          <a:ln w="76200">
            <a:solidFill>
              <a:srgbClr val="81CF55"/>
            </a:solidFill>
          </a:ln>
        </p:spPr>
        <p:txBody>
          <a:bodyPr wrap="square" rtlCol="0">
            <a:spAutoFit/>
          </a:bodyPr>
          <a:lstStyle/>
          <a:p>
            <a:pPr marL="342900" indent="-342900">
              <a:buFont typeface="+mj-lt"/>
              <a:buAutoNum type="arabicParenR"/>
            </a:pPr>
            <a:r>
              <a:rPr lang="en-GB" sz="2000"/>
              <a:t>Complete Diana Award</a:t>
            </a:r>
          </a:p>
          <a:p>
            <a:pPr marL="342900" indent="-342900">
              <a:buFont typeface="+mj-lt"/>
              <a:buAutoNum type="arabicParenR"/>
            </a:pPr>
            <a:r>
              <a:rPr lang="en-GB" sz="2000"/>
              <a:t>Complete and organize/plan campaigns for the badges</a:t>
            </a:r>
          </a:p>
          <a:p>
            <a:pPr marL="342900" indent="-342900">
              <a:buFont typeface="+mj-lt"/>
              <a:buAutoNum type="arabicParenR"/>
            </a:pPr>
            <a:r>
              <a:rPr lang="en-GB" sz="2000"/>
              <a:t>Speak to students and raise awareness about our committee and make the people to go to well known.</a:t>
            </a:r>
          </a:p>
        </p:txBody>
      </p:sp>
      <p:sp>
        <p:nvSpPr>
          <p:cNvPr id="8" name="Title 1">
            <a:extLst>
              <a:ext uri="{FF2B5EF4-FFF2-40B4-BE49-F238E27FC236}">
                <a16:creationId xmlns:a16="http://schemas.microsoft.com/office/drawing/2014/main" id="{897322F1-B881-EF68-99CE-C839E51C10DD}"/>
              </a:ext>
            </a:extLst>
          </p:cNvPr>
          <p:cNvSpPr txBox="1">
            <a:spLocks/>
          </p:cNvSpPr>
          <p:nvPr/>
        </p:nvSpPr>
        <p:spPr>
          <a:xfrm>
            <a:off x="574548" y="3522681"/>
            <a:ext cx="28764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81CF55"/>
                </a:solidFill>
                <a:effectLst>
                  <a:outerShdw blurRad="38100" dist="38100" dir="2700000" algn="tl">
                    <a:srgbClr val="000000">
                      <a:alpha val="43137"/>
                    </a:srgbClr>
                  </a:outerShdw>
                </a:effectLst>
                <a:latin typeface="Arial Black" panose="020B0A04020102020204" pitchFamily="34" charset="0"/>
              </a:rPr>
              <a:t>STEPS</a:t>
            </a:r>
          </a:p>
        </p:txBody>
      </p:sp>
      <p:sp>
        <p:nvSpPr>
          <p:cNvPr id="9" name="Title 1">
            <a:extLst>
              <a:ext uri="{FF2B5EF4-FFF2-40B4-BE49-F238E27FC236}">
                <a16:creationId xmlns:a16="http://schemas.microsoft.com/office/drawing/2014/main" id="{8BE5D5A0-AF23-1B39-F329-9529A64FC008}"/>
              </a:ext>
            </a:extLst>
          </p:cNvPr>
          <p:cNvSpPr txBox="1">
            <a:spLocks/>
          </p:cNvSpPr>
          <p:nvPr/>
        </p:nvSpPr>
        <p:spPr>
          <a:xfrm>
            <a:off x="3387571" y="-156680"/>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81CF55"/>
                </a:solidFill>
                <a:effectLst>
                  <a:outerShdw blurRad="38100" dist="38100" dir="2700000" algn="tl">
                    <a:srgbClr val="000000">
                      <a:alpha val="43137"/>
                    </a:srgbClr>
                  </a:outerShdw>
                </a:effectLst>
                <a:latin typeface="Arial Black" panose="020B0A04020102020204" pitchFamily="34" charset="0"/>
              </a:rPr>
              <a:t>SUCCESS</a:t>
            </a:r>
          </a:p>
        </p:txBody>
      </p:sp>
      <p:sp>
        <p:nvSpPr>
          <p:cNvPr id="10" name="TextBox 9">
            <a:extLst>
              <a:ext uri="{FF2B5EF4-FFF2-40B4-BE49-F238E27FC236}">
                <a16:creationId xmlns:a16="http://schemas.microsoft.com/office/drawing/2014/main" id="{C2B9C459-DA8B-E399-DAFB-4FA6A6064B52}"/>
              </a:ext>
            </a:extLst>
          </p:cNvPr>
          <p:cNvSpPr txBox="1"/>
          <p:nvPr/>
        </p:nvSpPr>
        <p:spPr>
          <a:xfrm>
            <a:off x="3641679" y="810446"/>
            <a:ext cx="2577311" cy="3170099"/>
          </a:xfrm>
          <a:prstGeom prst="rect">
            <a:avLst/>
          </a:prstGeom>
          <a:noFill/>
          <a:ln w="76200">
            <a:solidFill>
              <a:srgbClr val="81CF55"/>
            </a:solidFill>
          </a:ln>
        </p:spPr>
        <p:txBody>
          <a:bodyPr wrap="square" rtlCol="0">
            <a:spAutoFit/>
          </a:bodyPr>
          <a:lstStyle/>
          <a:p>
            <a:pPr marL="285750" indent="-285750">
              <a:buFont typeface="Wingdings" panose="05000000000000000000" pitchFamily="2" charset="2"/>
              <a:buChar char="q"/>
            </a:pPr>
            <a:r>
              <a:rPr lang="en-GB" sz="2000"/>
              <a:t>Diana Award Completed</a:t>
            </a:r>
          </a:p>
          <a:p>
            <a:pPr marL="285750" indent="-285750">
              <a:buFont typeface="Wingdings" panose="05000000000000000000" pitchFamily="2" charset="2"/>
              <a:buChar char="q"/>
            </a:pPr>
            <a:r>
              <a:rPr lang="en-GB" sz="2000"/>
              <a:t>More students coming to meetings with issues and feeling comfortable coming to us with them in general.</a:t>
            </a:r>
          </a:p>
          <a:p>
            <a:pPr marL="285750" indent="-285750">
              <a:buFont typeface="Wingdings" panose="05000000000000000000" pitchFamily="2" charset="2"/>
              <a:buChar char="q"/>
            </a:pPr>
            <a:r>
              <a:rPr lang="en-GB" sz="2000"/>
              <a:t>Bullying within the school decreases </a:t>
            </a:r>
          </a:p>
        </p:txBody>
      </p:sp>
      <p:sp>
        <p:nvSpPr>
          <p:cNvPr id="14" name="Title 1">
            <a:extLst>
              <a:ext uri="{FF2B5EF4-FFF2-40B4-BE49-F238E27FC236}">
                <a16:creationId xmlns:a16="http://schemas.microsoft.com/office/drawing/2014/main" id="{8D141B14-11BF-136D-567F-5C278924032A}"/>
              </a:ext>
            </a:extLst>
          </p:cNvPr>
          <p:cNvSpPr txBox="1">
            <a:spLocks/>
          </p:cNvSpPr>
          <p:nvPr/>
        </p:nvSpPr>
        <p:spPr>
          <a:xfrm>
            <a:off x="6183294" y="-1"/>
            <a:ext cx="36406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a:latin typeface="Arial Black" panose="020B0A04020102020204" pitchFamily="34" charset="0"/>
            </a:endParaRPr>
          </a:p>
        </p:txBody>
      </p:sp>
      <p:sp>
        <p:nvSpPr>
          <p:cNvPr id="15" name="TextBox 14">
            <a:extLst>
              <a:ext uri="{FF2B5EF4-FFF2-40B4-BE49-F238E27FC236}">
                <a16:creationId xmlns:a16="http://schemas.microsoft.com/office/drawing/2014/main" id="{54EFA7FA-3AED-ADCA-E295-AED4FAD8CB62}"/>
              </a:ext>
            </a:extLst>
          </p:cNvPr>
          <p:cNvSpPr txBox="1"/>
          <p:nvPr/>
        </p:nvSpPr>
        <p:spPr>
          <a:xfrm>
            <a:off x="6668430" y="875832"/>
            <a:ext cx="2577311" cy="2123658"/>
          </a:xfrm>
          <a:prstGeom prst="rect">
            <a:avLst/>
          </a:prstGeom>
          <a:noFill/>
          <a:ln w="76200">
            <a:solidFill>
              <a:srgbClr val="81CF55"/>
            </a:solidFill>
          </a:ln>
        </p:spPr>
        <p:txBody>
          <a:bodyPr wrap="square" rtlCol="0">
            <a:spAutoFit/>
          </a:bodyPr>
          <a:lstStyle/>
          <a:p>
            <a:pPr marL="285750" indent="-285750">
              <a:buFont typeface="Arial" panose="020B0604020202020204" pitchFamily="34" charset="0"/>
              <a:buChar char="•"/>
            </a:pPr>
            <a:r>
              <a:rPr lang="en-GB" sz="2200"/>
              <a:t>Raising awareness around our committee </a:t>
            </a:r>
          </a:p>
          <a:p>
            <a:pPr marL="285750" indent="-285750">
              <a:buFont typeface="Arial" panose="020B0604020202020204" pitchFamily="34" charset="0"/>
              <a:buChar char="•"/>
            </a:pPr>
            <a:r>
              <a:rPr lang="en-GB" sz="2200"/>
              <a:t>Choosing who could do the Diana Award</a:t>
            </a:r>
          </a:p>
        </p:txBody>
      </p:sp>
      <p:sp>
        <p:nvSpPr>
          <p:cNvPr id="16" name="Title 1">
            <a:extLst>
              <a:ext uri="{FF2B5EF4-FFF2-40B4-BE49-F238E27FC236}">
                <a16:creationId xmlns:a16="http://schemas.microsoft.com/office/drawing/2014/main" id="{BF0A7DAB-5C25-0D82-284B-FAA135ADE3C3}"/>
              </a:ext>
            </a:extLst>
          </p:cNvPr>
          <p:cNvSpPr txBox="1">
            <a:spLocks/>
          </p:cNvSpPr>
          <p:nvPr/>
        </p:nvSpPr>
        <p:spPr>
          <a:xfrm>
            <a:off x="6765703" y="-156680"/>
            <a:ext cx="32404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n>
                  <a:solidFill>
                    <a:sysClr val="windowText" lastClr="000000"/>
                  </a:solidFill>
                </a:ln>
                <a:solidFill>
                  <a:srgbClr val="81CF55"/>
                </a:solidFill>
                <a:effectLst>
                  <a:outerShdw blurRad="38100" dist="38100" dir="2700000" algn="tl">
                    <a:srgbClr val="000000">
                      <a:alpha val="43137"/>
                    </a:srgbClr>
                  </a:outerShdw>
                </a:effectLst>
                <a:latin typeface="Arial Black" panose="020B0A04020102020204" pitchFamily="34" charset="0"/>
              </a:rPr>
              <a:t>ISSUES</a:t>
            </a:r>
          </a:p>
        </p:txBody>
      </p:sp>
      <p:pic>
        <p:nvPicPr>
          <p:cNvPr id="3" name="Graphic 2" descr="Checkmark with solid fill">
            <a:extLst>
              <a:ext uri="{FF2B5EF4-FFF2-40B4-BE49-F238E27FC236}">
                <a16:creationId xmlns:a16="http://schemas.microsoft.com/office/drawing/2014/main" id="{FA5DDF73-9C78-08F0-68EB-6BE0D605D7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6536" y="4442694"/>
            <a:ext cx="633597" cy="633597"/>
          </a:xfrm>
          <a:prstGeom prst="rect">
            <a:avLst/>
          </a:prstGeom>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95FEEE5-5554-BE46-282A-759700AE2EAD}"/>
              </a:ext>
            </a:extLst>
          </p:cNvPr>
          <p:cNvPicPr>
            <a:picLocks noChangeAspect="1"/>
          </p:cNvPicPr>
          <p:nvPr/>
        </p:nvPicPr>
        <p:blipFill>
          <a:blip r:embed="rId6"/>
          <a:stretch>
            <a:fillRect/>
          </a:stretch>
        </p:blipFill>
        <p:spPr>
          <a:xfrm>
            <a:off x="10663125" y="5334474"/>
            <a:ext cx="1423747" cy="142374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BE9B7E0-6D71-CEDA-515B-5306B618603F}"/>
              </a:ext>
            </a:extLst>
          </p:cNvPr>
          <p:cNvPicPr>
            <a:picLocks noChangeAspect="1"/>
          </p:cNvPicPr>
          <p:nvPr/>
        </p:nvPicPr>
        <p:blipFill>
          <a:blip r:embed="rId7"/>
          <a:stretch>
            <a:fillRect/>
          </a:stretch>
        </p:blipFill>
        <p:spPr>
          <a:xfrm>
            <a:off x="9121106" y="5315006"/>
            <a:ext cx="1423747" cy="142374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A9E160E-4123-1656-FB90-E1BA86379D05}"/>
              </a:ext>
            </a:extLst>
          </p:cNvPr>
          <p:cNvPicPr>
            <a:picLocks noChangeAspect="1"/>
          </p:cNvPicPr>
          <p:nvPr/>
        </p:nvPicPr>
        <p:blipFill>
          <a:blip r:embed="rId8"/>
          <a:stretch>
            <a:fillRect/>
          </a:stretch>
        </p:blipFill>
        <p:spPr>
          <a:xfrm>
            <a:off x="7970979" y="5284781"/>
            <a:ext cx="1423746" cy="142374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F08BF17-FF2D-17B4-5BB8-213CA2F05CD1}"/>
              </a:ext>
            </a:extLst>
          </p:cNvPr>
          <p:cNvPicPr>
            <a:picLocks noChangeAspect="1"/>
          </p:cNvPicPr>
          <p:nvPr/>
        </p:nvPicPr>
        <p:blipFill>
          <a:blip r:embed="rId9"/>
          <a:stretch>
            <a:fillRect/>
          </a:stretch>
        </p:blipFill>
        <p:spPr>
          <a:xfrm>
            <a:off x="9338660" y="3176687"/>
            <a:ext cx="2748211" cy="206115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F4B1DE55-55D8-E9A3-F98C-768482DEA667}"/>
              </a:ext>
            </a:extLst>
          </p:cNvPr>
          <p:cNvPicPr>
            <a:picLocks noChangeAspect="1"/>
          </p:cNvPicPr>
          <p:nvPr/>
        </p:nvPicPr>
        <p:blipFill>
          <a:blip r:embed="rId10"/>
          <a:stretch>
            <a:fillRect/>
          </a:stretch>
        </p:blipFill>
        <p:spPr>
          <a:xfrm>
            <a:off x="7381732" y="3188367"/>
            <a:ext cx="2231661" cy="1994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6229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62EC-65A9-4A96-B545-24AC4E4BAC85}"/>
              </a:ext>
            </a:extLst>
          </p:cNvPr>
          <p:cNvSpPr>
            <a:spLocks noGrp="1"/>
          </p:cNvSpPr>
          <p:nvPr>
            <p:ph type="title"/>
          </p:nvPr>
        </p:nvSpPr>
        <p:spPr>
          <a:xfrm>
            <a:off x="548951" y="58011"/>
            <a:ext cx="10515600" cy="1325563"/>
          </a:xfrm>
        </p:spPr>
        <p:txBody>
          <a:bodyPr/>
          <a:lstStyle/>
          <a:p>
            <a:r>
              <a:rPr lang="en-GB" b="1" dirty="0">
                <a:solidFill>
                  <a:srgbClr val="242A5C"/>
                </a:solidFill>
                <a:effectLst>
                  <a:outerShdw blurRad="38100" dist="38100" dir="2700000" algn="tl">
                    <a:srgbClr val="000000">
                      <a:alpha val="43137"/>
                    </a:srgbClr>
                  </a:outerShdw>
                </a:effectLst>
                <a:latin typeface="+mn-lt"/>
              </a:rPr>
              <a:t>What next</a:t>
            </a:r>
          </a:p>
        </p:txBody>
      </p:sp>
      <p:sp>
        <p:nvSpPr>
          <p:cNvPr id="3" name="Content Placeholder 2">
            <a:extLst>
              <a:ext uri="{FF2B5EF4-FFF2-40B4-BE49-F238E27FC236}">
                <a16:creationId xmlns:a16="http://schemas.microsoft.com/office/drawing/2014/main" id="{A443079C-BAD9-40FF-8966-E3004E2659DB}"/>
              </a:ext>
            </a:extLst>
          </p:cNvPr>
          <p:cNvSpPr>
            <a:spLocks noGrp="1"/>
          </p:cNvSpPr>
          <p:nvPr>
            <p:ph idx="1"/>
          </p:nvPr>
        </p:nvSpPr>
        <p:spPr>
          <a:xfrm>
            <a:off x="716902" y="1450236"/>
            <a:ext cx="11347580" cy="4982648"/>
          </a:xfrm>
        </p:spPr>
        <p:txBody>
          <a:bodyPr vert="horz" lIns="91440" tIns="45720" rIns="91440" bIns="45720" rtlCol="0" anchor="t">
            <a:normAutofit fontScale="77500" lnSpcReduction="20000"/>
          </a:bodyPr>
          <a:lstStyle/>
          <a:p>
            <a:pPr marL="0" indent="0">
              <a:buNone/>
            </a:pPr>
            <a:r>
              <a:rPr lang="en-GB" dirty="0">
                <a:solidFill>
                  <a:srgbClr val="242A5C"/>
                </a:solidFill>
                <a:latin typeface="+mn-lt"/>
                <a:ea typeface="Adobe Gothic Std B"/>
                <a:cs typeface="Times New Roman"/>
              </a:rPr>
              <a:t>Handover for future year groups:</a:t>
            </a:r>
            <a:endParaRPr lang="en-GB" dirty="0">
              <a:solidFill>
                <a:srgbClr val="242A5C"/>
              </a:solidFill>
              <a:latin typeface="+mn-lt"/>
              <a:cs typeface="Times New Roman" panose="02020603050405020304" pitchFamily="18" charset="0"/>
            </a:endParaRPr>
          </a:p>
          <a:p>
            <a:r>
              <a:rPr lang="en-GB" b="1" dirty="0">
                <a:solidFill>
                  <a:srgbClr val="242A5C"/>
                </a:solidFill>
                <a:latin typeface="+mn-lt"/>
                <a:ea typeface="Adobe Gothic Std B"/>
                <a:cs typeface="Times New Roman"/>
              </a:rPr>
              <a:t>New leadership team =</a:t>
            </a:r>
            <a:r>
              <a:rPr lang="en-GB" dirty="0">
                <a:solidFill>
                  <a:srgbClr val="242A5C"/>
                </a:solidFill>
                <a:latin typeface="+mn-lt"/>
                <a:ea typeface="Adobe Gothic Std B"/>
                <a:cs typeface="Times New Roman"/>
              </a:rPr>
              <a:t>  integrate the new Senior Students into the committees, by attending meetings and engaging with the current committee members and inspiring current students to be future leaders.</a:t>
            </a:r>
            <a:endParaRPr lang="en-GB" dirty="0">
              <a:solidFill>
                <a:srgbClr val="242A5C"/>
              </a:solidFill>
              <a:latin typeface="+mn-lt"/>
              <a:cs typeface="Times New Roman" panose="02020603050405020304" pitchFamily="18" charset="0"/>
            </a:endParaRPr>
          </a:p>
          <a:p>
            <a:r>
              <a:rPr lang="en-GB" b="1" dirty="0">
                <a:solidFill>
                  <a:srgbClr val="242A5C"/>
                </a:solidFill>
                <a:latin typeface="+mn-lt"/>
                <a:ea typeface="Adobe Gothic Std B"/>
                <a:cs typeface="Times New Roman"/>
              </a:rPr>
              <a:t>Decision of goals for the year = </a:t>
            </a:r>
            <a:r>
              <a:rPr lang="en-GB" dirty="0">
                <a:solidFill>
                  <a:srgbClr val="242A5C"/>
                </a:solidFill>
                <a:latin typeface="+mn-lt"/>
                <a:ea typeface="Adobe Gothic Std B"/>
                <a:cs typeface="Times New Roman"/>
              </a:rPr>
              <a:t>once the handover is complete, the newly elected chairs will work with the committees to determine their goals for the year.</a:t>
            </a:r>
          </a:p>
          <a:p>
            <a:r>
              <a:rPr lang="en-GB" b="1" dirty="0">
                <a:solidFill>
                  <a:srgbClr val="242A5C"/>
                </a:solidFill>
                <a:latin typeface="+mn-lt"/>
                <a:ea typeface="Adobe Gothic Std B"/>
                <a:cs typeface="Times New Roman"/>
              </a:rPr>
              <a:t>Attendance = </a:t>
            </a:r>
            <a:r>
              <a:rPr lang="en-GB" dirty="0">
                <a:solidFill>
                  <a:srgbClr val="242A5C"/>
                </a:solidFill>
                <a:latin typeface="+mn-lt"/>
                <a:ea typeface="Adobe Gothic Std B"/>
                <a:cs typeface="Times New Roman"/>
              </a:rPr>
              <a:t>assemblies, posters, display boards etc to promote the committees and encourage participation (even spread from all year groups and houses). </a:t>
            </a:r>
          </a:p>
          <a:p>
            <a:r>
              <a:rPr lang="en-GB" b="1" dirty="0">
                <a:solidFill>
                  <a:srgbClr val="242A5C"/>
                </a:solidFill>
                <a:latin typeface="+mn-lt"/>
                <a:ea typeface="Adobe Gothic Std B"/>
                <a:cs typeface="Times New Roman"/>
              </a:rPr>
              <a:t>Visual impact = </a:t>
            </a:r>
            <a:r>
              <a:rPr lang="en-GB" dirty="0">
                <a:solidFill>
                  <a:srgbClr val="242A5C"/>
                </a:solidFill>
                <a:latin typeface="+mn-lt"/>
                <a:ea typeface="Adobe Gothic Std B"/>
                <a:cs typeface="Times New Roman"/>
              </a:rPr>
              <a:t>examples of impact from each committee within the school on a yearly basis </a:t>
            </a:r>
          </a:p>
          <a:p>
            <a:r>
              <a:rPr lang="en-GB" b="1" dirty="0">
                <a:solidFill>
                  <a:srgbClr val="242A5C"/>
                </a:solidFill>
                <a:latin typeface="+mn-lt"/>
                <a:ea typeface="Adobe Gothic Std B"/>
                <a:cs typeface="Times New Roman"/>
              </a:rPr>
              <a:t>Communication = </a:t>
            </a:r>
            <a:r>
              <a:rPr lang="en-GB" dirty="0">
                <a:solidFill>
                  <a:srgbClr val="242A5C"/>
                </a:solidFill>
                <a:latin typeface="+mn-lt"/>
                <a:ea typeface="Adobe Gothic Std B"/>
                <a:cs typeface="Times New Roman"/>
              </a:rPr>
              <a:t>more regular updates via school publications (bulletins, etc)</a:t>
            </a: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ea typeface="Adobe Gothic Std B"/>
              <a:cs typeface="Times New Roman"/>
            </a:endParaRPr>
          </a:p>
          <a:p>
            <a:pPr marL="0" indent="0">
              <a:buNone/>
            </a:pPr>
            <a:r>
              <a:rPr lang="en-GB" dirty="0">
                <a:solidFill>
                  <a:srgbClr val="242A5C"/>
                </a:solidFill>
                <a:latin typeface="+mn-lt"/>
                <a:ea typeface="Adobe Gothic Std B"/>
                <a:cs typeface="Times New Roman"/>
              </a:rPr>
              <a:t>The key is to maintain and support this new culture of open communication and student led change. The intention is for these committees to become as cemented and fundamental as the House System to support Yateley Schools continued positive development and improvement.</a:t>
            </a:r>
          </a:p>
          <a:p>
            <a:pPr marL="0" indent="0">
              <a:buNone/>
            </a:pPr>
            <a:endParaRPr lang="en-GB" dirty="0">
              <a:solidFill>
                <a:srgbClr val="242A5C"/>
              </a:solidFill>
              <a:latin typeface="+mn-lt"/>
              <a:ea typeface="Adobe Gothic Std B"/>
              <a:cs typeface="Times New Roman"/>
            </a:endParaRPr>
          </a:p>
          <a:p>
            <a:endParaRPr lang="en-GB" dirty="0">
              <a:solidFill>
                <a:srgbClr val="242A5C"/>
              </a:solidFill>
              <a:latin typeface="+mn-lt"/>
              <a:ea typeface="Adobe Gothic Std B"/>
              <a:cs typeface="Times New Roman"/>
            </a:endParaRPr>
          </a:p>
          <a:p>
            <a:pPr marL="0" indent="0">
              <a:buNone/>
            </a:pPr>
            <a:endParaRPr lang="en-GB" dirty="0">
              <a:solidFill>
                <a:srgbClr val="242A5C"/>
              </a:solidFill>
              <a:latin typeface="+mn-lt"/>
              <a:ea typeface="Adobe Gothic Std B"/>
              <a:cs typeface="Times New Roman"/>
            </a:endParaRPr>
          </a:p>
          <a:p>
            <a:endParaRPr lang="en-GB" dirty="0">
              <a:solidFill>
                <a:srgbClr val="242A5C"/>
              </a:solidFill>
              <a:latin typeface="+mn-lt"/>
              <a:ea typeface="Adobe Gothic Std B"/>
              <a:cs typeface="Times New Roman"/>
            </a:endParaRP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cs typeface="Times New Roman" panose="02020603050405020304" pitchFamily="18" charset="0"/>
            </a:endParaRPr>
          </a:p>
          <a:p>
            <a:endParaRPr lang="en-GB" dirty="0">
              <a:solidFill>
                <a:srgbClr val="242A5C"/>
              </a:solidFill>
              <a:latin typeface="+mn-lt"/>
              <a:cs typeface="Times New Roman" panose="02020603050405020304" pitchFamily="18" charset="0"/>
            </a:endParaRPr>
          </a:p>
        </p:txBody>
      </p:sp>
      <p:pic>
        <p:nvPicPr>
          <p:cNvPr id="1026" name="Picture 2" descr="1K+ Next Steps Pictures | Download Free Images on Unsplash">
            <a:extLst>
              <a:ext uri="{FF2B5EF4-FFF2-40B4-BE49-F238E27FC236}">
                <a16:creationId xmlns:a16="http://schemas.microsoft.com/office/drawing/2014/main" id="{F9D1AC68-2212-428D-95DD-8686C6A22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5007" y="151178"/>
            <a:ext cx="2141686" cy="142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69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6667" b="26928"/>
          <a:stretch/>
        </p:blipFill>
        <p:spPr>
          <a:xfrm>
            <a:off x="0" y="0"/>
            <a:ext cx="12192000" cy="3182471"/>
          </a:xfrm>
          <a:prstGeom prst="rect">
            <a:avLst/>
          </a:prstGeom>
        </p:spPr>
      </p:pic>
      <p:sp>
        <p:nvSpPr>
          <p:cNvPr id="2" name="TextBox 1"/>
          <p:cNvSpPr txBox="1"/>
          <p:nvPr/>
        </p:nvSpPr>
        <p:spPr>
          <a:xfrm>
            <a:off x="617131" y="6309808"/>
            <a:ext cx="3957637" cy="369332"/>
          </a:xfrm>
          <a:prstGeom prst="rect">
            <a:avLst/>
          </a:prstGeom>
          <a:noFill/>
        </p:spPr>
        <p:txBody>
          <a:bodyPr wrap="square" rtlCol="0">
            <a:spAutoFit/>
          </a:bodyPr>
          <a:lstStyle/>
          <a:p>
            <a:r>
              <a:rPr lang="en-GB" b="1">
                <a:solidFill>
                  <a:srgbClr val="242A5C"/>
                </a:solidFill>
              </a:rPr>
              <a:t>Follow us on twitter @</a:t>
            </a:r>
            <a:r>
              <a:rPr lang="en-GB" b="1" err="1">
                <a:solidFill>
                  <a:srgbClr val="242A5C"/>
                </a:solidFill>
              </a:rPr>
              <a:t>yateleyschool</a:t>
            </a:r>
            <a:endParaRPr lang="en-GB" b="1">
              <a:solidFill>
                <a:srgbClr val="242A5C"/>
              </a:solidFill>
            </a:endParaRPr>
          </a:p>
        </p:txBody>
      </p:sp>
      <p:pic>
        <p:nvPicPr>
          <p:cNvPr id="6" name="Picture 2" descr="Image result for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34" y="6238113"/>
            <a:ext cx="488972" cy="488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28904" y="2289289"/>
            <a:ext cx="5617030" cy="492443"/>
          </a:xfrm>
          <a:prstGeom prst="rect">
            <a:avLst/>
          </a:prstGeom>
          <a:noFill/>
        </p:spPr>
        <p:txBody>
          <a:bodyPr wrap="square" rtlCol="0">
            <a:spAutoFit/>
          </a:bodyPr>
          <a:lstStyle/>
          <a:p>
            <a:r>
              <a:rPr lang="en-GB" sz="2600" b="1">
                <a:solidFill>
                  <a:srgbClr val="242A5C"/>
                </a:solidFill>
                <a:effectLst>
                  <a:outerShdw blurRad="38100" dist="38100" dir="2700000" algn="tl">
                    <a:srgbClr val="000000">
                      <a:alpha val="43137"/>
                    </a:srgbClr>
                  </a:outerShdw>
                </a:effectLst>
              </a:rPr>
              <a:t>Learning together – Empowered for life</a:t>
            </a:r>
          </a:p>
        </p:txBody>
      </p:sp>
      <p:sp>
        <p:nvSpPr>
          <p:cNvPr id="9" name="TextBox 8"/>
          <p:cNvSpPr txBox="1"/>
          <p:nvPr/>
        </p:nvSpPr>
        <p:spPr>
          <a:xfrm>
            <a:off x="882732" y="3968932"/>
            <a:ext cx="10426535" cy="1323439"/>
          </a:xfrm>
          <a:prstGeom prst="rect">
            <a:avLst/>
          </a:prstGeom>
          <a:noFill/>
        </p:spPr>
        <p:txBody>
          <a:bodyPr wrap="square" rtlCol="0">
            <a:spAutoFit/>
          </a:bodyPr>
          <a:lstStyle/>
          <a:p>
            <a:pPr algn="ctr"/>
            <a:r>
              <a:rPr lang="en-GB" sz="8000" b="1">
                <a:solidFill>
                  <a:srgbClr val="242A5C"/>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1867311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242A5C"/>
                </a:solidFill>
                <a:effectLst>
                  <a:outerShdw blurRad="38100" dist="38100" dir="2700000" algn="tl">
                    <a:srgbClr val="000000">
                      <a:alpha val="43137"/>
                    </a:srgbClr>
                  </a:outerShdw>
                </a:effectLst>
                <a:latin typeface="+mn-lt"/>
              </a:rPr>
              <a:t>Headteacher:</a:t>
            </a:r>
            <a:br>
              <a:rPr lang="en-GB" b="1" dirty="0">
                <a:solidFill>
                  <a:srgbClr val="242A5C"/>
                </a:solidFill>
                <a:effectLst>
                  <a:outerShdw blurRad="38100" dist="38100" dir="2700000" algn="tl">
                    <a:srgbClr val="000000">
                      <a:alpha val="43137"/>
                    </a:srgbClr>
                  </a:outerShdw>
                </a:effectLst>
                <a:latin typeface="+mn-lt"/>
              </a:rPr>
            </a:br>
            <a:r>
              <a:rPr lang="en-GB" b="1" dirty="0">
                <a:solidFill>
                  <a:srgbClr val="242A5C"/>
                </a:solidFill>
                <a:effectLst>
                  <a:outerShdw blurRad="38100" dist="38100" dir="2700000" algn="tl">
                    <a:srgbClr val="000000">
                      <a:alpha val="43137"/>
                    </a:srgbClr>
                  </a:outerShdw>
                </a:effectLst>
                <a:latin typeface="+mn-lt"/>
              </a:rPr>
              <a:t>	Paul German</a:t>
            </a:r>
            <a:endParaRPr lang="en-GB" dirty="0">
              <a:latin typeface="+mn-lt"/>
            </a:endParaRPr>
          </a:p>
        </p:txBody>
      </p:sp>
      <p:sp>
        <p:nvSpPr>
          <p:cNvPr id="16" name="Rounded Rectangle 15">
            <a:hlinkClick r:id="rId3"/>
          </p:cNvPr>
          <p:cNvSpPr/>
          <p:nvPr/>
        </p:nvSpPr>
        <p:spPr>
          <a:xfrm>
            <a:off x="6284422" y="5727469"/>
            <a:ext cx="1762297" cy="1745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0871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hlinkClick r:id="rId3"/>
          </p:cNvPr>
          <p:cNvSpPr/>
          <p:nvPr/>
        </p:nvSpPr>
        <p:spPr>
          <a:xfrm>
            <a:off x="6284422" y="5727469"/>
            <a:ext cx="1762297" cy="1745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50D53EF-09DB-4446-87D9-6B4BDD4CB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156" y="76503"/>
            <a:ext cx="4729365" cy="6693413"/>
          </a:xfrm>
          <a:prstGeom prst="rect">
            <a:avLst/>
          </a:prstGeom>
        </p:spPr>
      </p:pic>
      <p:pic>
        <p:nvPicPr>
          <p:cNvPr id="7" name="Picture 6">
            <a:extLst>
              <a:ext uri="{FF2B5EF4-FFF2-40B4-BE49-F238E27FC236}">
                <a16:creationId xmlns:a16="http://schemas.microsoft.com/office/drawing/2014/main" id="{B9EFA452-FCC5-4D88-99C3-4441FD609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4841" y="76503"/>
            <a:ext cx="4729365" cy="6693413"/>
          </a:xfrm>
          <a:prstGeom prst="rect">
            <a:avLst/>
          </a:prstGeom>
        </p:spPr>
      </p:pic>
    </p:spTree>
    <p:extLst>
      <p:ext uri="{BB962C8B-B14F-4D97-AF65-F5344CB8AC3E}">
        <p14:creationId xmlns:p14="http://schemas.microsoft.com/office/powerpoint/2010/main" val="107636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242A5C"/>
                </a:solidFill>
                <a:effectLst>
                  <a:outerShdw blurRad="38100" dist="38100" dir="2700000" algn="tl">
                    <a:srgbClr val="000000">
                      <a:alpha val="43137"/>
                    </a:srgbClr>
                  </a:outerShdw>
                </a:effectLst>
                <a:latin typeface="+mn-lt"/>
              </a:rPr>
              <a:t>Deputy Headteacher – Culture:</a:t>
            </a:r>
            <a:br>
              <a:rPr lang="en-US" b="1" dirty="0">
                <a:solidFill>
                  <a:srgbClr val="242A5C"/>
                </a:solidFill>
                <a:effectLst>
                  <a:outerShdw blurRad="38100" dist="38100" dir="2700000" algn="tl">
                    <a:srgbClr val="000000">
                      <a:alpha val="43137"/>
                    </a:srgbClr>
                  </a:outerShdw>
                </a:effectLst>
                <a:latin typeface="+mn-lt"/>
              </a:rPr>
            </a:br>
            <a:r>
              <a:rPr lang="en-US" b="1" dirty="0">
                <a:solidFill>
                  <a:srgbClr val="242A5C"/>
                </a:solidFill>
                <a:effectLst>
                  <a:outerShdw blurRad="38100" dist="38100" dir="2700000" algn="tl">
                    <a:srgbClr val="000000">
                      <a:alpha val="43137"/>
                    </a:srgbClr>
                  </a:outerShdw>
                </a:effectLst>
                <a:latin typeface="+mn-lt"/>
              </a:rPr>
              <a:t>	Rupert Keeble</a:t>
            </a:r>
            <a:endParaRPr lang="en-GB" dirty="0">
              <a:latin typeface="+mn-lt"/>
            </a:endParaRPr>
          </a:p>
        </p:txBody>
      </p:sp>
      <p:sp>
        <p:nvSpPr>
          <p:cNvPr id="16" name="Rounded Rectangle 15">
            <a:hlinkClick r:id="rId3"/>
          </p:cNvPr>
          <p:cNvSpPr/>
          <p:nvPr/>
        </p:nvSpPr>
        <p:spPr>
          <a:xfrm>
            <a:off x="6284422" y="5727469"/>
            <a:ext cx="1762297" cy="1745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9342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62EC-65A9-4A96-B545-24AC4E4BAC85}"/>
              </a:ext>
            </a:extLst>
          </p:cNvPr>
          <p:cNvSpPr>
            <a:spLocks noGrp="1"/>
          </p:cNvSpPr>
          <p:nvPr>
            <p:ph type="title"/>
          </p:nvPr>
        </p:nvSpPr>
        <p:spPr/>
        <p:txBody>
          <a:bodyPr/>
          <a:lstStyle/>
          <a:p>
            <a:r>
              <a:rPr lang="en-GB" b="1">
                <a:solidFill>
                  <a:srgbClr val="242A5C"/>
                </a:solidFill>
                <a:effectLst>
                  <a:outerShdw blurRad="38100" dist="38100" dir="2700000" algn="tl">
                    <a:srgbClr val="000000">
                      <a:alpha val="43137"/>
                    </a:srgbClr>
                  </a:outerShdw>
                </a:effectLst>
                <a:latin typeface="+mn-lt"/>
              </a:rPr>
              <a:t>Past issues</a:t>
            </a:r>
          </a:p>
        </p:txBody>
      </p:sp>
      <p:graphicFrame>
        <p:nvGraphicFramePr>
          <p:cNvPr id="4" name="Diagram 3">
            <a:extLst>
              <a:ext uri="{FF2B5EF4-FFF2-40B4-BE49-F238E27FC236}">
                <a16:creationId xmlns:a16="http://schemas.microsoft.com/office/drawing/2014/main" id="{2DCA82F9-EC01-4218-B7C4-927015861E20}"/>
              </a:ext>
            </a:extLst>
          </p:cNvPr>
          <p:cNvGraphicFramePr/>
          <p:nvPr>
            <p:extLst>
              <p:ext uri="{D42A27DB-BD31-4B8C-83A1-F6EECF244321}">
                <p14:modId xmlns:p14="http://schemas.microsoft.com/office/powerpoint/2010/main" val="3662038724"/>
              </p:ext>
            </p:extLst>
          </p:nvPr>
        </p:nvGraphicFramePr>
        <p:xfrm>
          <a:off x="559837" y="1825624"/>
          <a:ext cx="11019453"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2511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62EC-65A9-4A96-B545-24AC4E4BAC85}"/>
              </a:ext>
            </a:extLst>
          </p:cNvPr>
          <p:cNvSpPr>
            <a:spLocks noGrp="1"/>
          </p:cNvSpPr>
          <p:nvPr>
            <p:ph type="title"/>
          </p:nvPr>
        </p:nvSpPr>
        <p:spPr>
          <a:xfrm>
            <a:off x="838200" y="-36092"/>
            <a:ext cx="10515600" cy="1325563"/>
          </a:xfrm>
        </p:spPr>
        <p:txBody>
          <a:bodyPr/>
          <a:lstStyle/>
          <a:p>
            <a:r>
              <a:rPr lang="en-GB" b="1">
                <a:solidFill>
                  <a:srgbClr val="242A5C"/>
                </a:solidFill>
                <a:effectLst>
                  <a:outerShdw blurRad="38100" dist="38100" dir="2700000" algn="tl">
                    <a:srgbClr val="000000">
                      <a:alpha val="43137"/>
                    </a:srgbClr>
                  </a:outerShdw>
                </a:effectLst>
                <a:latin typeface="+mn-lt"/>
              </a:rPr>
              <a:t>Change was needed</a:t>
            </a:r>
          </a:p>
        </p:txBody>
      </p:sp>
      <p:graphicFrame>
        <p:nvGraphicFramePr>
          <p:cNvPr id="4" name="Diagram 3">
            <a:extLst>
              <a:ext uri="{FF2B5EF4-FFF2-40B4-BE49-F238E27FC236}">
                <a16:creationId xmlns:a16="http://schemas.microsoft.com/office/drawing/2014/main" id="{C31F414B-DC36-4A4F-A94F-7CEE1E98AA86}"/>
              </a:ext>
            </a:extLst>
          </p:cNvPr>
          <p:cNvGraphicFramePr/>
          <p:nvPr>
            <p:extLst>
              <p:ext uri="{D42A27DB-BD31-4B8C-83A1-F6EECF244321}">
                <p14:modId xmlns:p14="http://schemas.microsoft.com/office/powerpoint/2010/main" val="3038534348"/>
              </p:ext>
            </p:extLst>
          </p:nvPr>
        </p:nvGraphicFramePr>
        <p:xfrm>
          <a:off x="2134636" y="11118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7892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62EC-65A9-4A96-B545-24AC4E4BAC85}"/>
              </a:ext>
            </a:extLst>
          </p:cNvPr>
          <p:cNvSpPr>
            <a:spLocks noGrp="1"/>
          </p:cNvSpPr>
          <p:nvPr>
            <p:ph type="title"/>
          </p:nvPr>
        </p:nvSpPr>
        <p:spPr>
          <a:xfrm>
            <a:off x="548951" y="18255"/>
            <a:ext cx="10515600" cy="1325563"/>
          </a:xfrm>
        </p:spPr>
        <p:txBody>
          <a:bodyPr/>
          <a:lstStyle/>
          <a:p>
            <a:r>
              <a:rPr lang="en-GB" b="1">
                <a:solidFill>
                  <a:srgbClr val="242A5C"/>
                </a:solidFill>
                <a:effectLst>
                  <a:outerShdw blurRad="38100" dist="38100" dir="2700000" algn="tl">
                    <a:srgbClr val="000000">
                      <a:alpha val="43137"/>
                    </a:srgbClr>
                  </a:outerShdw>
                </a:effectLst>
                <a:latin typeface="+mn-lt"/>
              </a:rPr>
              <a:t>Impact of actions</a:t>
            </a:r>
          </a:p>
        </p:txBody>
      </p:sp>
      <p:sp>
        <p:nvSpPr>
          <p:cNvPr id="3" name="Content Placeholder 2">
            <a:extLst>
              <a:ext uri="{FF2B5EF4-FFF2-40B4-BE49-F238E27FC236}">
                <a16:creationId xmlns:a16="http://schemas.microsoft.com/office/drawing/2014/main" id="{A443079C-BAD9-40FF-8966-E3004E2659DB}"/>
              </a:ext>
            </a:extLst>
          </p:cNvPr>
          <p:cNvSpPr>
            <a:spLocks noGrp="1"/>
          </p:cNvSpPr>
          <p:nvPr>
            <p:ph idx="1"/>
          </p:nvPr>
        </p:nvSpPr>
        <p:spPr>
          <a:xfrm>
            <a:off x="716902" y="1079177"/>
            <a:ext cx="11347580" cy="1020212"/>
          </a:xfrm>
        </p:spPr>
        <p:txBody>
          <a:bodyPr>
            <a:normAutofit/>
          </a:bodyPr>
          <a:lstStyle/>
          <a:p>
            <a:r>
              <a:rPr lang="en-GB">
                <a:solidFill>
                  <a:srgbClr val="242A5C"/>
                </a:solidFill>
                <a:latin typeface="+mn-lt"/>
                <a:cs typeface="Times New Roman" panose="02020603050405020304" pitchFamily="18" charset="0"/>
              </a:rPr>
              <a:t>Simplified behaviour policy and principles (Ready Respectful Safe) created by the students (focus on positive behaviour, restoration and relationships)</a:t>
            </a: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p:txBody>
      </p:sp>
      <p:pic>
        <p:nvPicPr>
          <p:cNvPr id="8" name="Picture 7">
            <a:extLst>
              <a:ext uri="{FF2B5EF4-FFF2-40B4-BE49-F238E27FC236}">
                <a16:creationId xmlns:a16="http://schemas.microsoft.com/office/drawing/2014/main" id="{0A22A1C5-C995-49C5-AE43-4E3D00CEE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18" y="2451394"/>
            <a:ext cx="2619122" cy="370681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AE66298-0E33-48D9-9546-E6C02C415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6941" y="2003788"/>
            <a:ext cx="3938292" cy="221528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59CE153-8E05-46DD-8451-949E3B154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2507" y="4385146"/>
            <a:ext cx="3938292" cy="22152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EAF0618-F99C-433C-8F80-22DBD8B15C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4452" y="2005823"/>
            <a:ext cx="3938292" cy="22152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5016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62EC-65A9-4A96-B545-24AC4E4BAC85}"/>
              </a:ext>
            </a:extLst>
          </p:cNvPr>
          <p:cNvSpPr>
            <a:spLocks noGrp="1"/>
          </p:cNvSpPr>
          <p:nvPr>
            <p:ph type="title"/>
          </p:nvPr>
        </p:nvSpPr>
        <p:spPr>
          <a:xfrm>
            <a:off x="548951" y="18255"/>
            <a:ext cx="10515600" cy="1325563"/>
          </a:xfrm>
        </p:spPr>
        <p:txBody>
          <a:bodyPr/>
          <a:lstStyle/>
          <a:p>
            <a:r>
              <a:rPr lang="en-GB" b="1">
                <a:solidFill>
                  <a:srgbClr val="242A5C"/>
                </a:solidFill>
                <a:effectLst>
                  <a:outerShdw blurRad="38100" dist="38100" dir="2700000" algn="tl">
                    <a:srgbClr val="000000">
                      <a:alpha val="43137"/>
                    </a:srgbClr>
                  </a:outerShdw>
                </a:effectLst>
                <a:latin typeface="+mn-lt"/>
              </a:rPr>
              <a:t>Impact of actions</a:t>
            </a:r>
          </a:p>
        </p:txBody>
      </p:sp>
      <p:sp>
        <p:nvSpPr>
          <p:cNvPr id="3" name="Content Placeholder 2">
            <a:extLst>
              <a:ext uri="{FF2B5EF4-FFF2-40B4-BE49-F238E27FC236}">
                <a16:creationId xmlns:a16="http://schemas.microsoft.com/office/drawing/2014/main" id="{A443079C-BAD9-40FF-8966-E3004E2659DB}"/>
              </a:ext>
            </a:extLst>
          </p:cNvPr>
          <p:cNvSpPr>
            <a:spLocks noGrp="1"/>
          </p:cNvSpPr>
          <p:nvPr>
            <p:ph idx="1"/>
          </p:nvPr>
        </p:nvSpPr>
        <p:spPr>
          <a:xfrm>
            <a:off x="716902" y="1079177"/>
            <a:ext cx="11347580" cy="1020212"/>
          </a:xfrm>
        </p:spPr>
        <p:txBody>
          <a:bodyPr>
            <a:normAutofit/>
          </a:bodyPr>
          <a:lstStyle/>
          <a:p>
            <a:r>
              <a:rPr lang="en-GB">
                <a:solidFill>
                  <a:srgbClr val="242A5C"/>
                </a:solidFill>
                <a:latin typeface="+mn-lt"/>
                <a:cs typeface="Times New Roman" panose="02020603050405020304" pitchFamily="18" charset="0"/>
              </a:rPr>
              <a:t>Clearly defined house point system and thresholds for rewards</a:t>
            </a: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AEAC3395-BDF8-4D86-BBF6-6AFA644FE65D}"/>
              </a:ext>
            </a:extLst>
          </p:cNvPr>
          <p:cNvPicPr>
            <a:picLocks noChangeAspect="1"/>
          </p:cNvPicPr>
          <p:nvPr/>
        </p:nvPicPr>
        <p:blipFill>
          <a:blip r:embed="rId3"/>
          <a:stretch>
            <a:fillRect/>
          </a:stretch>
        </p:blipFill>
        <p:spPr>
          <a:xfrm>
            <a:off x="2503277" y="4320073"/>
            <a:ext cx="6946255" cy="231728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94A4796-FBEF-4832-A13A-1533F6E35AED}"/>
              </a:ext>
            </a:extLst>
          </p:cNvPr>
          <p:cNvPicPr>
            <a:picLocks noChangeAspect="1"/>
          </p:cNvPicPr>
          <p:nvPr/>
        </p:nvPicPr>
        <p:blipFill>
          <a:blip r:embed="rId4"/>
          <a:stretch>
            <a:fillRect/>
          </a:stretch>
        </p:blipFill>
        <p:spPr>
          <a:xfrm>
            <a:off x="127518" y="1893575"/>
            <a:ext cx="5718137" cy="221535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2899BCA-FA2C-4C9D-AD79-945322F7769D}"/>
              </a:ext>
            </a:extLst>
          </p:cNvPr>
          <p:cNvPicPr>
            <a:picLocks noChangeAspect="1"/>
          </p:cNvPicPr>
          <p:nvPr/>
        </p:nvPicPr>
        <p:blipFill>
          <a:blip r:embed="rId5"/>
          <a:stretch>
            <a:fillRect/>
          </a:stretch>
        </p:blipFill>
        <p:spPr>
          <a:xfrm>
            <a:off x="6025104" y="2048029"/>
            <a:ext cx="6052834" cy="18801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91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62EC-65A9-4A96-B545-24AC4E4BAC85}"/>
              </a:ext>
            </a:extLst>
          </p:cNvPr>
          <p:cNvSpPr>
            <a:spLocks noGrp="1"/>
          </p:cNvSpPr>
          <p:nvPr>
            <p:ph type="title"/>
          </p:nvPr>
        </p:nvSpPr>
        <p:spPr>
          <a:xfrm>
            <a:off x="548951" y="18255"/>
            <a:ext cx="10515600" cy="1325563"/>
          </a:xfrm>
        </p:spPr>
        <p:txBody>
          <a:bodyPr/>
          <a:lstStyle/>
          <a:p>
            <a:r>
              <a:rPr lang="en-GB" b="1">
                <a:solidFill>
                  <a:srgbClr val="242A5C"/>
                </a:solidFill>
                <a:effectLst>
                  <a:outerShdw blurRad="38100" dist="38100" dir="2700000" algn="tl">
                    <a:srgbClr val="000000">
                      <a:alpha val="43137"/>
                    </a:srgbClr>
                  </a:outerShdw>
                </a:effectLst>
                <a:latin typeface="+mn-lt"/>
              </a:rPr>
              <a:t>Impact of actions</a:t>
            </a:r>
          </a:p>
        </p:txBody>
      </p:sp>
      <p:sp>
        <p:nvSpPr>
          <p:cNvPr id="3" name="Content Placeholder 2">
            <a:extLst>
              <a:ext uri="{FF2B5EF4-FFF2-40B4-BE49-F238E27FC236}">
                <a16:creationId xmlns:a16="http://schemas.microsoft.com/office/drawing/2014/main" id="{A443079C-BAD9-40FF-8966-E3004E2659DB}"/>
              </a:ext>
            </a:extLst>
          </p:cNvPr>
          <p:cNvSpPr>
            <a:spLocks noGrp="1"/>
          </p:cNvSpPr>
          <p:nvPr>
            <p:ph idx="1"/>
          </p:nvPr>
        </p:nvSpPr>
        <p:spPr>
          <a:xfrm>
            <a:off x="716902" y="1079177"/>
            <a:ext cx="11347580" cy="3324872"/>
          </a:xfrm>
        </p:spPr>
        <p:txBody>
          <a:bodyPr>
            <a:normAutofit/>
          </a:bodyPr>
          <a:lstStyle/>
          <a:p>
            <a:r>
              <a:rPr lang="en-GB">
                <a:solidFill>
                  <a:srgbClr val="242A5C"/>
                </a:solidFill>
                <a:latin typeface="+mn-lt"/>
                <a:cs typeface="Times New Roman" panose="02020603050405020304" pitchFamily="18" charset="0"/>
              </a:rPr>
              <a:t>A new student leadership hierarchy which was created and now led by the Senior Students which in turn created four dedicated student committee groups with timetabled meetings and detailed improvement plans.</a:t>
            </a:r>
          </a:p>
          <a:p>
            <a:r>
              <a:rPr lang="en-GB">
                <a:solidFill>
                  <a:srgbClr val="242A5C"/>
                </a:solidFill>
                <a:latin typeface="+mn-lt"/>
                <a:cs typeface="Times New Roman" panose="02020603050405020304" pitchFamily="18" charset="0"/>
              </a:rPr>
              <a:t>Student leaders and representatives are badged, each student committee has its own display board, dedicated pages on our main school website.</a:t>
            </a: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a:p>
            <a:endParaRPr lang="en-GB">
              <a:solidFill>
                <a:srgbClr val="242A5C"/>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1227018C-E188-43B1-B6D1-843AF831291E}"/>
              </a:ext>
            </a:extLst>
          </p:cNvPr>
          <p:cNvPicPr>
            <a:picLocks noChangeAspect="1"/>
          </p:cNvPicPr>
          <p:nvPr/>
        </p:nvPicPr>
        <p:blipFill>
          <a:blip r:embed="rId3"/>
          <a:stretch>
            <a:fillRect/>
          </a:stretch>
        </p:blipFill>
        <p:spPr>
          <a:xfrm>
            <a:off x="127518" y="3227087"/>
            <a:ext cx="3864429" cy="3392697"/>
          </a:xfrm>
          <a:prstGeom prst="rect">
            <a:avLst/>
          </a:prstGeom>
          <a:ln>
            <a:noFill/>
          </a:ln>
          <a:effectLst>
            <a:outerShdw blurRad="292100" dist="139700" dir="2700000" algn="tl" rotWithShape="0">
              <a:srgbClr val="333333">
                <a:alpha val="65000"/>
              </a:srgbClr>
            </a:outerShdw>
          </a:effectLst>
        </p:spPr>
      </p:pic>
      <p:pic>
        <p:nvPicPr>
          <p:cNvPr id="2052" name="Picture 4" descr="https://www.yateleyschool.net/wp-content/uploads/4.1.jpg">
            <a:extLst>
              <a:ext uri="{FF2B5EF4-FFF2-40B4-BE49-F238E27FC236}">
                <a16:creationId xmlns:a16="http://schemas.microsoft.com/office/drawing/2014/main" id="{92F9F294-CAFE-4F7C-80BF-ACA88158AD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692" y="3283357"/>
            <a:ext cx="2024728" cy="16702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www.yateleyschool.net/wp-content/uploads/4.png">
            <a:extLst>
              <a:ext uri="{FF2B5EF4-FFF2-40B4-BE49-F238E27FC236}">
                <a16:creationId xmlns:a16="http://schemas.microsoft.com/office/drawing/2014/main" id="{3F9A945A-4E06-48A8-B7CC-49021E588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9613" y="3283357"/>
            <a:ext cx="1731897" cy="1622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www.yateleyschool.net/wp-content/uploads/6.1.png">
            <a:extLst>
              <a:ext uri="{FF2B5EF4-FFF2-40B4-BE49-F238E27FC236}">
                <a16:creationId xmlns:a16="http://schemas.microsoft.com/office/drawing/2014/main" id="{F00347EE-98BC-4C6A-BFCB-C687F53F3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613" y="5075853"/>
            <a:ext cx="1733409" cy="1463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s://www.yateleyschool.net/wp-content/uploads/6.jpg">
            <a:extLst>
              <a:ext uri="{FF2B5EF4-FFF2-40B4-BE49-F238E27FC236}">
                <a16:creationId xmlns:a16="http://schemas.microsoft.com/office/drawing/2014/main" id="{49D772D8-524C-4BE3-840A-16B3529657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0692" y="5042132"/>
            <a:ext cx="2024728" cy="149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https://www.yateleyschool.net/wp-content/uploads/3-1.png">
            <a:extLst>
              <a:ext uri="{FF2B5EF4-FFF2-40B4-BE49-F238E27FC236}">
                <a16:creationId xmlns:a16="http://schemas.microsoft.com/office/drawing/2014/main" id="{A08607C9-7174-4951-A62B-C499684F01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3371" y="3283357"/>
            <a:ext cx="1452572" cy="16702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https://www.yateleyschool.net/wp-content/uploads/3.1.jpg">
            <a:extLst>
              <a:ext uri="{FF2B5EF4-FFF2-40B4-BE49-F238E27FC236}">
                <a16:creationId xmlns:a16="http://schemas.microsoft.com/office/drawing/2014/main" id="{B3F20845-D467-4976-A28F-6728B0767C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8358" y="3381870"/>
            <a:ext cx="1956124" cy="1420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4" name="Picture 16" descr="https://www.yateleyschool.net/wp-content/uploads/5.png">
            <a:extLst>
              <a:ext uri="{FF2B5EF4-FFF2-40B4-BE49-F238E27FC236}">
                <a16:creationId xmlns:a16="http://schemas.microsoft.com/office/drawing/2014/main" id="{EA020594-417E-4BD9-A3EC-E0EA23DFEDE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6845" y="5042132"/>
            <a:ext cx="1067927" cy="1497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6" name="Picture 18" descr="https://www.yateleyschool.net/wp-content/uploads/5.1.jpg">
            <a:extLst>
              <a:ext uri="{FF2B5EF4-FFF2-40B4-BE49-F238E27FC236}">
                <a16:creationId xmlns:a16="http://schemas.microsoft.com/office/drawing/2014/main" id="{BBC538A7-D30A-4D1D-AB28-510D03972F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94356" y="5075853"/>
            <a:ext cx="2024728" cy="1468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903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TotalTime>
  <Words>1093</Words>
  <Application>Microsoft Office PowerPoint</Application>
  <PresentationFormat>Widescreen</PresentationFormat>
  <Paragraphs>152</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Headteacher:  Paul German</vt:lpstr>
      <vt:lpstr>PowerPoint Presentation</vt:lpstr>
      <vt:lpstr>Deputy Headteacher – Culture:  Rupert Keeble</vt:lpstr>
      <vt:lpstr>Past issues</vt:lpstr>
      <vt:lpstr>Change was needed</vt:lpstr>
      <vt:lpstr>Impact of actions</vt:lpstr>
      <vt:lpstr>Impact of actions</vt:lpstr>
      <vt:lpstr>Impact of actions</vt:lpstr>
      <vt:lpstr>Impact of actions</vt:lpstr>
      <vt:lpstr>Senior Students:  Cobi Shambrook  William Moores</vt:lpstr>
      <vt:lpstr>GOALS</vt:lpstr>
      <vt:lpstr>GOAL 1</vt:lpstr>
      <vt:lpstr>GOAL 2</vt:lpstr>
      <vt:lpstr>GOALS</vt:lpstr>
      <vt:lpstr>GOALS</vt:lpstr>
      <vt:lpstr>What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Jackman</dc:creator>
  <cp:lastModifiedBy>Mr R KEEBLE</cp:lastModifiedBy>
  <cp:revision>125</cp:revision>
  <cp:lastPrinted>2019-07-04T16:54:09Z</cp:lastPrinted>
  <dcterms:created xsi:type="dcterms:W3CDTF">2017-06-26T15:30:58Z</dcterms:created>
  <dcterms:modified xsi:type="dcterms:W3CDTF">2023-02-27T08:29:07Z</dcterms:modified>
</cp:coreProperties>
</file>