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1"/>
  </p:sldMasterIdLst>
  <p:notesMasterIdLst>
    <p:notesMasterId r:id="rId34"/>
  </p:notesMasterIdLst>
  <p:handoutMasterIdLst>
    <p:handoutMasterId r:id="rId35"/>
  </p:handoutMasterIdLst>
  <p:sldIdLst>
    <p:sldId id="447" r:id="rId2"/>
    <p:sldId id="466" r:id="rId3"/>
    <p:sldId id="256" r:id="rId4"/>
    <p:sldId id="468" r:id="rId5"/>
    <p:sldId id="478" r:id="rId6"/>
    <p:sldId id="481" r:id="rId7"/>
    <p:sldId id="506" r:id="rId8"/>
    <p:sldId id="470" r:id="rId9"/>
    <p:sldId id="482" r:id="rId10"/>
    <p:sldId id="471" r:id="rId11"/>
    <p:sldId id="472" r:id="rId12"/>
    <p:sldId id="484" r:id="rId13"/>
    <p:sldId id="485" r:id="rId14"/>
    <p:sldId id="483" r:id="rId15"/>
    <p:sldId id="509" r:id="rId16"/>
    <p:sldId id="473" r:id="rId17"/>
    <p:sldId id="494" r:id="rId18"/>
    <p:sldId id="496" r:id="rId19"/>
    <p:sldId id="495" r:id="rId20"/>
    <p:sldId id="497" r:id="rId21"/>
    <p:sldId id="501" r:id="rId22"/>
    <p:sldId id="498" r:id="rId23"/>
    <p:sldId id="499" r:id="rId24"/>
    <p:sldId id="500" r:id="rId25"/>
    <p:sldId id="510" r:id="rId26"/>
    <p:sldId id="505" r:id="rId27"/>
    <p:sldId id="502" r:id="rId28"/>
    <p:sldId id="503" r:id="rId29"/>
    <p:sldId id="453" r:id="rId30"/>
    <p:sldId id="454" r:id="rId31"/>
    <p:sldId id="507" r:id="rId32"/>
    <p:sldId id="508" r:id="rId33"/>
  </p:sldIdLst>
  <p:sldSz cx="9144000" cy="6858000" type="screen4x3"/>
  <p:notesSz cx="6794500" cy="9931400"/>
  <p:defaultTextStyle>
    <a:defPPr>
      <a:defRPr lang="en-US"/>
    </a:defPPr>
    <a:lvl1pPr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1pPr>
    <a:lvl2pPr marL="4572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2pPr>
    <a:lvl3pPr marL="9144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3pPr>
    <a:lvl4pPr marL="13716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4pPr>
    <a:lvl5pPr marL="1828800" algn="l" rtl="0" fontAlgn="base">
      <a:spcBef>
        <a:spcPct val="0"/>
      </a:spcBef>
      <a:spcAft>
        <a:spcPct val="0"/>
      </a:spcAft>
      <a:defRPr sz="2400" kern="1200">
        <a:solidFill>
          <a:srgbClr val="000000"/>
        </a:solidFill>
        <a:latin typeface="Arial" charset="0"/>
        <a:ea typeface="ヒラギノ角ゴ ProN W3" charset="0"/>
        <a:cs typeface="ヒラギノ角ゴ ProN W3" charset="0"/>
        <a:sym typeface="Arial" charset="0"/>
      </a:defRPr>
    </a:lvl5pPr>
    <a:lvl6pPr marL="2286000" algn="l" defTabSz="457200" rtl="0" eaLnBrk="1" latinLnBrk="0" hangingPunct="1">
      <a:defRPr sz="2400" kern="1200">
        <a:solidFill>
          <a:srgbClr val="000000"/>
        </a:solidFill>
        <a:latin typeface="Arial" charset="0"/>
        <a:ea typeface="ヒラギノ角ゴ ProN W3" charset="0"/>
        <a:cs typeface="ヒラギノ角ゴ ProN W3" charset="0"/>
        <a:sym typeface="Arial" charset="0"/>
      </a:defRPr>
    </a:lvl6pPr>
    <a:lvl7pPr marL="2743200" algn="l" defTabSz="457200" rtl="0" eaLnBrk="1" latinLnBrk="0" hangingPunct="1">
      <a:defRPr sz="2400" kern="1200">
        <a:solidFill>
          <a:srgbClr val="000000"/>
        </a:solidFill>
        <a:latin typeface="Arial" charset="0"/>
        <a:ea typeface="ヒラギノ角ゴ ProN W3" charset="0"/>
        <a:cs typeface="ヒラギノ角ゴ ProN W3" charset="0"/>
        <a:sym typeface="Arial" charset="0"/>
      </a:defRPr>
    </a:lvl7pPr>
    <a:lvl8pPr marL="3200400" algn="l" defTabSz="457200" rtl="0" eaLnBrk="1" latinLnBrk="0" hangingPunct="1">
      <a:defRPr sz="2400" kern="1200">
        <a:solidFill>
          <a:srgbClr val="000000"/>
        </a:solidFill>
        <a:latin typeface="Arial" charset="0"/>
        <a:ea typeface="ヒラギノ角ゴ ProN W3" charset="0"/>
        <a:cs typeface="ヒラギノ角ゴ ProN W3" charset="0"/>
        <a:sym typeface="Arial" charset="0"/>
      </a:defRPr>
    </a:lvl8pPr>
    <a:lvl9pPr marL="3657600" algn="l" defTabSz="457200" rtl="0" eaLnBrk="1" latinLnBrk="0" hangingPunct="1">
      <a:defRPr sz="2400" kern="1200">
        <a:solidFill>
          <a:srgbClr val="000000"/>
        </a:solidFill>
        <a:latin typeface="Arial" charset="0"/>
        <a:ea typeface="ヒラギノ角ゴ ProN W3" charset="0"/>
        <a:cs typeface="ヒラギノ角ゴ ProN W3"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FC1"/>
    <a:srgbClr val="FFFF00"/>
    <a:srgbClr val="FF99FF"/>
    <a:srgbClr val="99FF99"/>
    <a:srgbClr val="CCFFCC"/>
    <a:srgbClr val="1B194C"/>
    <a:srgbClr val="FFFFFF"/>
    <a:srgbClr val="0000FF"/>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9"/>
    <p:restoredTop sz="94669"/>
  </p:normalViewPr>
  <p:slideViewPr>
    <p:cSldViewPr snapToObjects="1">
      <p:cViewPr varScale="1">
        <p:scale>
          <a:sx n="59" d="100"/>
          <a:sy n="59" d="100"/>
        </p:scale>
        <p:origin x="1740" y="52"/>
      </p:cViewPr>
      <p:guideLst>
        <p:guide orient="horz" pos="2160"/>
        <p:guide pos="2880"/>
      </p:guideLst>
    </p:cSldViewPr>
  </p:slideViewPr>
  <p:notesTextViewPr>
    <p:cViewPr>
      <p:scale>
        <a:sx n="3" d="2"/>
        <a:sy n="3" d="2"/>
      </p:scale>
      <p:origin x="0" y="0"/>
    </p:cViewPr>
  </p:notesTextViewPr>
  <p:notesViewPr>
    <p:cSldViewPr snapToObjects="1">
      <p:cViewPr varScale="1">
        <p:scale>
          <a:sx n="47" d="100"/>
          <a:sy n="47" d="100"/>
        </p:scale>
        <p:origin x="1936"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794500" cy="496570"/>
          </a:xfrm>
          <a:prstGeom prst="rect">
            <a:avLst/>
          </a:prstGeom>
        </p:spPr>
        <p:txBody>
          <a:bodyPr vert="horz" lIns="91440" tIns="45720" rIns="91440" bIns="45720" rtlCol="0"/>
          <a:lstStyle>
            <a:lvl1pPr algn="l">
              <a:defRPr sz="1200"/>
            </a:lvl1pPr>
          </a:lstStyle>
          <a:p>
            <a:endParaRPr lang="en-GB" dirty="0"/>
          </a:p>
          <a:p>
            <a:pPr algn="ctr"/>
            <a:r>
              <a:rPr lang="en-GB" sz="1600" b="1" dirty="0">
                <a:solidFill>
                  <a:srgbClr val="000066"/>
                </a:solidFill>
                <a:latin typeface="Candara" pitchFamily="34" charset="0"/>
              </a:rPr>
              <a:t>Quality Assurance of the Curriculum</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BBF476F6-D4E6-48E0-90C7-5E179282A4B2}" type="datetimeFigureOut">
              <a:rPr lang="en-GB" smtClean="0"/>
              <a:pPr/>
              <a:t>03/10/2023</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E16E6EF-DF6E-4E42-9ABA-6DFA27E4FBC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2</a:t>
            </a:fld>
            <a:endParaRPr lang="en-GB"/>
          </a:p>
        </p:txBody>
      </p:sp>
    </p:spTree>
    <p:extLst>
      <p:ext uri="{BB962C8B-B14F-4D97-AF65-F5344CB8AC3E}">
        <p14:creationId xmlns:p14="http://schemas.microsoft.com/office/powerpoint/2010/main" val="305114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11</a:t>
            </a:fld>
            <a:endParaRPr lang="en-GB"/>
          </a:p>
        </p:txBody>
      </p:sp>
    </p:spTree>
    <p:extLst>
      <p:ext uri="{BB962C8B-B14F-4D97-AF65-F5344CB8AC3E}">
        <p14:creationId xmlns:p14="http://schemas.microsoft.com/office/powerpoint/2010/main" val="236947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765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99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37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15</a:t>
            </a:fld>
            <a:endParaRPr lang="en-GB"/>
          </a:p>
        </p:txBody>
      </p:sp>
    </p:spTree>
    <p:extLst>
      <p:ext uri="{BB962C8B-B14F-4D97-AF65-F5344CB8AC3E}">
        <p14:creationId xmlns:p14="http://schemas.microsoft.com/office/powerpoint/2010/main" val="210643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16</a:t>
            </a:fld>
            <a:endParaRPr lang="en-GB"/>
          </a:p>
        </p:txBody>
      </p:sp>
    </p:spTree>
    <p:extLst>
      <p:ext uri="{BB962C8B-B14F-4D97-AF65-F5344CB8AC3E}">
        <p14:creationId xmlns:p14="http://schemas.microsoft.com/office/powerpoint/2010/main" val="286548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922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862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555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369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485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420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58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66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3304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989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647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021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29</a:t>
            </a:fld>
            <a:endParaRPr lang="en-GB"/>
          </a:p>
        </p:txBody>
      </p:sp>
    </p:spTree>
    <p:extLst>
      <p:ext uri="{BB962C8B-B14F-4D97-AF65-F5344CB8AC3E}">
        <p14:creationId xmlns:p14="http://schemas.microsoft.com/office/powerpoint/2010/main" val="1085302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30</a:t>
            </a:fld>
            <a:endParaRPr lang="en-GB"/>
          </a:p>
        </p:txBody>
      </p:sp>
    </p:spTree>
    <p:extLst>
      <p:ext uri="{BB962C8B-B14F-4D97-AF65-F5344CB8AC3E}">
        <p14:creationId xmlns:p14="http://schemas.microsoft.com/office/powerpoint/2010/main" val="7185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E16E6EF-DF6E-4E42-9ABA-6DFA27E4FBCB}" type="slidenum">
              <a:rPr lang="en-GB" smtClean="0"/>
              <a:pPr/>
              <a:t>4</a:t>
            </a:fld>
            <a:endParaRPr lang="en-GB"/>
          </a:p>
        </p:txBody>
      </p:sp>
    </p:spTree>
    <p:extLst>
      <p:ext uri="{BB962C8B-B14F-4D97-AF65-F5344CB8AC3E}">
        <p14:creationId xmlns:p14="http://schemas.microsoft.com/office/powerpoint/2010/main" val="2320744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31</a:t>
            </a:fld>
            <a:endParaRPr lang="en-GB"/>
          </a:p>
        </p:txBody>
      </p:sp>
    </p:spTree>
    <p:extLst>
      <p:ext uri="{BB962C8B-B14F-4D97-AF65-F5344CB8AC3E}">
        <p14:creationId xmlns:p14="http://schemas.microsoft.com/office/powerpoint/2010/main" val="43474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38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26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74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54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8</a:t>
            </a:fld>
            <a:endParaRPr lang="en-GB"/>
          </a:p>
        </p:txBody>
      </p:sp>
    </p:spTree>
    <p:extLst>
      <p:ext uri="{BB962C8B-B14F-4D97-AF65-F5344CB8AC3E}">
        <p14:creationId xmlns:p14="http://schemas.microsoft.com/office/powerpoint/2010/main" val="173211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01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E16E6EF-DF6E-4E42-9ABA-6DFA27E4FBCB}" type="slidenum">
              <a:rPr lang="en-GB" smtClean="0"/>
              <a:pPr/>
              <a:t>10</a:t>
            </a:fld>
            <a:endParaRPr lang="en-GB"/>
          </a:p>
        </p:txBody>
      </p:sp>
    </p:spTree>
    <p:extLst>
      <p:ext uri="{BB962C8B-B14F-4D97-AF65-F5344CB8AC3E}">
        <p14:creationId xmlns:p14="http://schemas.microsoft.com/office/powerpoint/2010/main" val="4154723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ackground 5Trans.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bg1"/>
                </a:solidFill>
                <a:latin typeface="Candar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1561363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ED0881F2-2052-1D4C-A10C-447747DEB620}" type="slidenum">
              <a:rPr lang="en-US" smtClean="0"/>
              <a:pPr>
                <a:defRPr/>
              </a:pPr>
              <a:t>‹#›</a:t>
            </a:fld>
            <a:endParaRPr lang="en-US"/>
          </a:p>
        </p:txBody>
      </p:sp>
    </p:spTree>
    <p:extLst>
      <p:ext uri="{BB962C8B-B14F-4D97-AF65-F5344CB8AC3E}">
        <p14:creationId xmlns:p14="http://schemas.microsoft.com/office/powerpoint/2010/main" val="222392860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F057D38-DFD8-FA4F-895B-C47F362E6970}" type="slidenum">
              <a:rPr lang="en-US" smtClean="0"/>
              <a:pPr>
                <a:defRPr/>
              </a:pPr>
              <a:t>‹#›</a:t>
            </a:fld>
            <a:endParaRPr lang="en-US"/>
          </a:p>
        </p:txBody>
      </p:sp>
    </p:spTree>
    <p:extLst>
      <p:ext uri="{BB962C8B-B14F-4D97-AF65-F5344CB8AC3E}">
        <p14:creationId xmlns:p14="http://schemas.microsoft.com/office/powerpoint/2010/main" val="87266266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Background 5Trans.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latin typeface="Candara"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bg1"/>
              </a:buClr>
              <a:defRPr>
                <a:solidFill>
                  <a:schemeClr val="bg1"/>
                </a:solidFill>
                <a:latin typeface="Candara" pitchFamily="34" charset="0"/>
              </a:defRPr>
            </a:lvl1pPr>
            <a:lvl2pPr>
              <a:defRPr>
                <a:solidFill>
                  <a:schemeClr val="bg1"/>
                </a:solidFill>
                <a:latin typeface="Candara" pitchFamily="34" charset="0"/>
              </a:defRPr>
            </a:lvl2pPr>
            <a:lvl3pPr>
              <a:defRPr>
                <a:solidFill>
                  <a:schemeClr val="bg1"/>
                </a:solidFill>
                <a:latin typeface="Candara" pitchFamily="34" charset="0"/>
              </a:defRPr>
            </a:lvl3pPr>
            <a:lvl4pPr>
              <a:defRPr>
                <a:solidFill>
                  <a:schemeClr val="bg1"/>
                </a:solidFill>
                <a:latin typeface="Candara" pitchFamily="34" charset="0"/>
              </a:defRPr>
            </a:lvl4pPr>
            <a:lvl5pPr>
              <a:defRPr>
                <a:solidFill>
                  <a:schemeClr val="bg1"/>
                </a:solidFill>
                <a:latin typeface="Candar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descr="Amery Hill School Logo - Reversed2.png"/>
          <p:cNvPicPr>
            <a:picLocks noChangeAspect="1"/>
          </p:cNvPicPr>
          <p:nvPr/>
        </p:nvPicPr>
        <p:blipFill>
          <a:blip r:embed="rId3" cstate="print"/>
          <a:stretch>
            <a:fillRect/>
          </a:stretch>
        </p:blipFill>
        <p:spPr>
          <a:xfrm>
            <a:off x="323528" y="5498474"/>
            <a:ext cx="1080120" cy="1138204"/>
          </a:xfrm>
          <a:prstGeom prst="rect">
            <a:avLst/>
          </a:prstGeom>
        </p:spPr>
      </p:pic>
    </p:spTree>
    <p:extLst>
      <p:ext uri="{BB962C8B-B14F-4D97-AF65-F5344CB8AC3E}">
        <p14:creationId xmlns:p14="http://schemas.microsoft.com/office/powerpoint/2010/main" val="394031066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CA888E20-3886-EC4A-A68B-863F6301C731}" type="slidenum">
              <a:rPr lang="en-US" smtClean="0"/>
              <a:pPr>
                <a:defRPr/>
              </a:pPr>
              <a:t>‹#›</a:t>
            </a:fld>
            <a:endParaRPr lang="en-US"/>
          </a:p>
        </p:txBody>
      </p:sp>
    </p:spTree>
    <p:extLst>
      <p:ext uri="{BB962C8B-B14F-4D97-AF65-F5344CB8AC3E}">
        <p14:creationId xmlns:p14="http://schemas.microsoft.com/office/powerpoint/2010/main" val="39846524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354C2B8-F8B4-904B-BBA6-3561DB406238}" type="slidenum">
              <a:rPr lang="en-US" smtClean="0"/>
              <a:pPr>
                <a:defRPr/>
              </a:pPr>
              <a:t>‹#›</a:t>
            </a:fld>
            <a:endParaRPr lang="en-US"/>
          </a:p>
        </p:txBody>
      </p:sp>
    </p:spTree>
    <p:extLst>
      <p:ext uri="{BB962C8B-B14F-4D97-AF65-F5344CB8AC3E}">
        <p14:creationId xmlns:p14="http://schemas.microsoft.com/office/powerpoint/2010/main" val="313783040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FCF30175-32F4-4748-A399-8232728735DC}" type="slidenum">
              <a:rPr lang="en-US" smtClean="0"/>
              <a:pPr>
                <a:defRPr/>
              </a:pPr>
              <a:t>‹#›</a:t>
            </a:fld>
            <a:endParaRPr lang="en-US"/>
          </a:p>
        </p:txBody>
      </p:sp>
    </p:spTree>
    <p:extLst>
      <p:ext uri="{BB962C8B-B14F-4D97-AF65-F5344CB8AC3E}">
        <p14:creationId xmlns:p14="http://schemas.microsoft.com/office/powerpoint/2010/main" val="160312626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EB29A253-3103-7646-B99B-58239878592E}" type="slidenum">
              <a:rPr lang="en-US" smtClean="0"/>
              <a:pPr>
                <a:defRPr/>
              </a:pPr>
              <a:t>‹#›</a:t>
            </a:fld>
            <a:endParaRPr lang="en-US"/>
          </a:p>
        </p:txBody>
      </p:sp>
    </p:spTree>
    <p:extLst>
      <p:ext uri="{BB962C8B-B14F-4D97-AF65-F5344CB8AC3E}">
        <p14:creationId xmlns:p14="http://schemas.microsoft.com/office/powerpoint/2010/main" val="74935451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Background 5Trans.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08879692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273A96AA-1E7C-2646-8FF1-8F9DD7C646DD}" type="slidenum">
              <a:rPr lang="en-US" smtClean="0"/>
              <a:pPr>
                <a:defRPr/>
              </a:pPr>
              <a:t>‹#›</a:t>
            </a:fld>
            <a:endParaRPr lang="en-US"/>
          </a:p>
        </p:txBody>
      </p:sp>
    </p:spTree>
    <p:extLst>
      <p:ext uri="{BB962C8B-B14F-4D97-AF65-F5344CB8AC3E}">
        <p14:creationId xmlns:p14="http://schemas.microsoft.com/office/powerpoint/2010/main" val="199036966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0E955D3F-DB91-2248-A274-1BB09E33A75C}" type="slidenum">
              <a:rPr lang="en-US" smtClean="0"/>
              <a:pPr>
                <a:defRPr/>
              </a:pPr>
              <a:t>‹#›</a:t>
            </a:fld>
            <a:endParaRPr lang="en-US"/>
          </a:p>
        </p:txBody>
      </p:sp>
    </p:spTree>
    <p:extLst>
      <p:ext uri="{BB962C8B-B14F-4D97-AF65-F5344CB8AC3E}">
        <p14:creationId xmlns:p14="http://schemas.microsoft.com/office/powerpoint/2010/main" val="161138195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1DBC14-025D-8A49-854C-9E467CEB5A4E}" type="slidenum">
              <a:rPr lang="en-US" smtClean="0"/>
              <a:pPr>
                <a:defRPr/>
              </a:pPr>
              <a:t>‹#›</a:t>
            </a:fld>
            <a:endParaRPr lang="en-US"/>
          </a:p>
        </p:txBody>
      </p:sp>
    </p:spTree>
    <p:extLst>
      <p:ext uri="{BB962C8B-B14F-4D97-AF65-F5344CB8AC3E}">
        <p14:creationId xmlns:p14="http://schemas.microsoft.com/office/powerpoint/2010/main" val="268199084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DD3B17-D5FB-4BE7-B17A-67A3E8E79484}"/>
              </a:ext>
            </a:extLst>
          </p:cNvPr>
          <p:cNvSpPr txBox="1">
            <a:spLocks/>
          </p:cNvSpPr>
          <p:nvPr/>
        </p:nvSpPr>
        <p:spPr>
          <a:xfrm>
            <a:off x="251520" y="1268760"/>
            <a:ext cx="8640960" cy="21602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4800" dirty="0"/>
              <a:t>Quality Assurance</a:t>
            </a:r>
            <a:br>
              <a:rPr lang="en-US" sz="4800" dirty="0"/>
            </a:br>
            <a:r>
              <a:rPr lang="en-US" sz="4800" dirty="0"/>
              <a:t>of the Curriculum</a:t>
            </a:r>
          </a:p>
        </p:txBody>
      </p:sp>
      <p:sp>
        <p:nvSpPr>
          <p:cNvPr id="3" name="Title 1">
            <a:extLst>
              <a:ext uri="{FF2B5EF4-FFF2-40B4-BE49-F238E27FC236}">
                <a16:creationId xmlns:a16="http://schemas.microsoft.com/office/drawing/2014/main" id="{D173AFE0-DB36-44FC-97F1-E78E35EFDEEE}"/>
              </a:ext>
            </a:extLst>
          </p:cNvPr>
          <p:cNvSpPr txBox="1">
            <a:spLocks/>
          </p:cNvSpPr>
          <p:nvPr/>
        </p:nvSpPr>
        <p:spPr>
          <a:xfrm>
            <a:off x="611560" y="3429000"/>
            <a:ext cx="7920880" cy="14401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latin typeface="Arial" panose="020B0604020202020204" pitchFamily="34" charset="0"/>
                <a:cs typeface="Arial" panose="020B0604020202020204" pitchFamily="34" charset="0"/>
              </a:rPr>
              <a:t>Jon Eacott</a:t>
            </a:r>
          </a:p>
          <a:p>
            <a:pPr fontAlgn="auto">
              <a:spcAft>
                <a:spcPts val="0"/>
              </a:spcAft>
            </a:pPr>
            <a:r>
              <a:rPr lang="en-US" sz="2600" dirty="0">
                <a:latin typeface="Arial" panose="020B0604020202020204" pitchFamily="34" charset="0"/>
                <a:cs typeface="Arial" panose="020B0604020202020204" pitchFamily="34" charset="0"/>
              </a:rPr>
              <a:t>Assistant Headteacher</a:t>
            </a:r>
          </a:p>
          <a:p>
            <a:pPr fontAlgn="auto">
              <a:spcAft>
                <a:spcPts val="0"/>
              </a:spcAft>
            </a:pPr>
            <a:r>
              <a:rPr lang="en-US" sz="2600" dirty="0">
                <a:latin typeface="Arial" panose="020B0604020202020204" pitchFamily="34" charset="0"/>
                <a:cs typeface="Arial" panose="020B0604020202020204" pitchFamily="34" charset="0"/>
              </a:rPr>
              <a:t>Amery Hill School</a:t>
            </a:r>
          </a:p>
        </p:txBody>
      </p:sp>
    </p:spTree>
    <p:extLst>
      <p:ext uri="{BB962C8B-B14F-4D97-AF65-F5344CB8AC3E}">
        <p14:creationId xmlns:p14="http://schemas.microsoft.com/office/powerpoint/2010/main" val="128313558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BDE1FD-C038-4D5D-B3CD-49A1C3B28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374537"/>
            <a:ext cx="4320480" cy="6108926"/>
          </a:xfrm>
          <a:prstGeom prst="rect">
            <a:avLst/>
          </a:prstGeom>
          <a:ln w="38100">
            <a:solidFill>
              <a:srgbClr val="447FC1"/>
            </a:solidFill>
          </a:ln>
        </p:spPr>
      </p:pic>
    </p:spTree>
    <p:extLst>
      <p:ext uri="{BB962C8B-B14F-4D97-AF65-F5344CB8AC3E}">
        <p14:creationId xmlns:p14="http://schemas.microsoft.com/office/powerpoint/2010/main" val="91523520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54126-00E5-4C9C-A190-D4CBABA8AF44}"/>
              </a:ext>
            </a:extLst>
          </p:cNvPr>
          <p:cNvPicPr>
            <a:picLocks noChangeAspect="1"/>
          </p:cNvPicPr>
          <p:nvPr/>
        </p:nvPicPr>
        <p:blipFill rotWithShape="1">
          <a:blip r:embed="rId3">
            <a:extLst>
              <a:ext uri="{28A0092B-C50C-407E-A947-70E740481C1C}">
                <a14:useLocalDpi xmlns:a14="http://schemas.microsoft.com/office/drawing/2010/main" val="0"/>
              </a:ext>
            </a:extLst>
          </a:blip>
          <a:srcRect t="1700" b="53151"/>
          <a:stretch/>
        </p:blipFill>
        <p:spPr>
          <a:xfrm>
            <a:off x="234050" y="620688"/>
            <a:ext cx="8675899" cy="5544616"/>
          </a:xfrm>
          <a:prstGeom prst="rect">
            <a:avLst/>
          </a:prstGeom>
          <a:ln w="38100">
            <a:solidFill>
              <a:srgbClr val="447FC1"/>
            </a:solidFill>
          </a:ln>
        </p:spPr>
      </p:pic>
    </p:spTree>
    <p:extLst>
      <p:ext uri="{BB962C8B-B14F-4D97-AF65-F5344CB8AC3E}">
        <p14:creationId xmlns:p14="http://schemas.microsoft.com/office/powerpoint/2010/main" val="210975143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Lines of Enquiry – examples</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Low prior attainment students do not achieve as close to their targets as their peers with higher prior attainment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High Prior-Attaining boys in Years 7 to 9, perform worse in &lt;subject&gt; than in their other subjects.  Does the curriculum support the progress of HPA boys, or what further intervention is needed to increase their progress?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High prior attainment boys perform better in &lt;subject&gt; than they do in other subjects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Attitude to Learning in &lt;subject&gt; is generally worse for low prior-attaining students, than for mid and high prior-attaining students.  This does not appear to be reflected in their Grades to Target measure.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Lines of Enquiry – examples</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In &lt;subject&gt; in Year 10, boys display an average </a:t>
            </a:r>
            <a:r>
              <a:rPr lang="en-GB" sz="2000" dirty="0" err="1">
                <a:latin typeface="Arial" panose="020B0604020202020204" pitchFamily="34" charset="0"/>
                <a:cs typeface="Arial" panose="020B0604020202020204" pitchFamily="34" charset="0"/>
              </a:rPr>
              <a:t>AtL</a:t>
            </a:r>
            <a:r>
              <a:rPr lang="en-GB" sz="2000" dirty="0">
                <a:latin typeface="Arial" panose="020B0604020202020204" pitchFamily="34" charset="0"/>
                <a:cs typeface="Arial" panose="020B0604020202020204" pitchFamily="34" charset="0"/>
              </a:rPr>
              <a:t> worse than 2, yet for this cohort this average is not significantly worse than in their other subjects.  Does the nature of these classes, and the way that they are managed, allow these students to succeed?</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Mid-prior attaining students with SEN display a lower Attitude to Learning than they do in other subjects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There is variability in the Grades to Target measure between different teachers in Year 8:</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BA0380F-65B4-4458-BC46-7B3D92206717}"/>
              </a:ext>
            </a:extLst>
          </p:cNvPr>
          <p:cNvGraphicFramePr>
            <a:graphicFrameLocks noGrp="1"/>
          </p:cNvGraphicFramePr>
          <p:nvPr>
            <p:extLst>
              <p:ext uri="{D42A27DB-BD31-4B8C-83A1-F6EECF244321}">
                <p14:modId xmlns:p14="http://schemas.microsoft.com/office/powerpoint/2010/main" val="472323642"/>
              </p:ext>
            </p:extLst>
          </p:nvPr>
        </p:nvGraphicFramePr>
        <p:xfrm>
          <a:off x="971600" y="4293096"/>
          <a:ext cx="7200803" cy="1440000"/>
        </p:xfrm>
        <a:graphic>
          <a:graphicData uri="http://schemas.openxmlformats.org/drawingml/2006/table">
            <a:tbl>
              <a:tblPr firstRow="1" bandRow="1">
                <a:tableStyleId>{5C22544A-7EE6-4342-B048-85BDC9FD1C3A}</a:tableStyleId>
              </a:tblPr>
              <a:tblGrid>
                <a:gridCol w="237754">
                  <a:extLst>
                    <a:ext uri="{9D8B030D-6E8A-4147-A177-3AD203B41FA5}">
                      <a16:colId xmlns:a16="http://schemas.microsoft.com/office/drawing/2014/main" val="1478804588"/>
                    </a:ext>
                  </a:extLst>
                </a:gridCol>
                <a:gridCol w="747255">
                  <a:extLst>
                    <a:ext uri="{9D8B030D-6E8A-4147-A177-3AD203B41FA5}">
                      <a16:colId xmlns:a16="http://schemas.microsoft.com/office/drawing/2014/main" val="740293731"/>
                    </a:ext>
                  </a:extLst>
                </a:gridCol>
                <a:gridCol w="747255">
                  <a:extLst>
                    <a:ext uri="{9D8B030D-6E8A-4147-A177-3AD203B41FA5}">
                      <a16:colId xmlns:a16="http://schemas.microsoft.com/office/drawing/2014/main" val="1603523142"/>
                    </a:ext>
                  </a:extLst>
                </a:gridCol>
                <a:gridCol w="747255">
                  <a:extLst>
                    <a:ext uri="{9D8B030D-6E8A-4147-A177-3AD203B41FA5}">
                      <a16:colId xmlns:a16="http://schemas.microsoft.com/office/drawing/2014/main" val="1587838789"/>
                    </a:ext>
                  </a:extLst>
                </a:gridCol>
                <a:gridCol w="747255">
                  <a:extLst>
                    <a:ext uri="{9D8B030D-6E8A-4147-A177-3AD203B41FA5}">
                      <a16:colId xmlns:a16="http://schemas.microsoft.com/office/drawing/2014/main" val="2658753528"/>
                    </a:ext>
                  </a:extLst>
                </a:gridCol>
                <a:gridCol w="747255">
                  <a:extLst>
                    <a:ext uri="{9D8B030D-6E8A-4147-A177-3AD203B41FA5}">
                      <a16:colId xmlns:a16="http://schemas.microsoft.com/office/drawing/2014/main" val="2002883353"/>
                    </a:ext>
                  </a:extLst>
                </a:gridCol>
                <a:gridCol w="747255">
                  <a:extLst>
                    <a:ext uri="{9D8B030D-6E8A-4147-A177-3AD203B41FA5}">
                      <a16:colId xmlns:a16="http://schemas.microsoft.com/office/drawing/2014/main" val="2258786431"/>
                    </a:ext>
                  </a:extLst>
                </a:gridCol>
                <a:gridCol w="747255">
                  <a:extLst>
                    <a:ext uri="{9D8B030D-6E8A-4147-A177-3AD203B41FA5}">
                      <a16:colId xmlns:a16="http://schemas.microsoft.com/office/drawing/2014/main" val="3487081234"/>
                    </a:ext>
                  </a:extLst>
                </a:gridCol>
                <a:gridCol w="747255">
                  <a:extLst>
                    <a:ext uri="{9D8B030D-6E8A-4147-A177-3AD203B41FA5}">
                      <a16:colId xmlns:a16="http://schemas.microsoft.com/office/drawing/2014/main" val="761138450"/>
                    </a:ext>
                  </a:extLst>
                </a:gridCol>
                <a:gridCol w="747255">
                  <a:extLst>
                    <a:ext uri="{9D8B030D-6E8A-4147-A177-3AD203B41FA5}">
                      <a16:colId xmlns:a16="http://schemas.microsoft.com/office/drawing/2014/main" val="2068581921"/>
                    </a:ext>
                  </a:extLst>
                </a:gridCol>
                <a:gridCol w="237754">
                  <a:extLst>
                    <a:ext uri="{9D8B030D-6E8A-4147-A177-3AD203B41FA5}">
                      <a16:colId xmlns:a16="http://schemas.microsoft.com/office/drawing/2014/main" val="1863282245"/>
                    </a:ext>
                  </a:extLst>
                </a:gridCol>
              </a:tblGrid>
              <a:tr h="216000">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38100" cap="flat" cmpd="sng" algn="ctr">
                      <a:solidFill>
                        <a:srgbClr val="447FC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447FC1"/>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38100" cap="flat" cmpd="sng" algn="ctr">
                      <a:solidFill>
                        <a:srgbClr val="447FC1"/>
                      </a:solidFill>
                      <a:prstDash val="solid"/>
                      <a:round/>
                      <a:headEnd type="none" w="med" len="med"/>
                      <a:tailEnd type="none" w="med" len="med"/>
                    </a:lnR>
                    <a:lnT w="38100" cap="flat" cmpd="sng" algn="ctr">
                      <a:solidFill>
                        <a:srgbClr val="447FC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5851805"/>
                  </a:ext>
                </a:extLst>
              </a:tr>
              <a:tr h="432000">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38100" cap="flat" cmpd="sng" algn="ctr">
                      <a:solidFill>
                        <a:srgbClr val="447FC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A:</a:t>
                      </a:r>
                    </a:p>
                  </a:txBody>
                  <a:tcPr anchor="ctr">
                    <a:lnL w="12700" cap="flat" cmpd="sng" algn="ctr">
                      <a:noFill/>
                      <a:prstDash val="solid"/>
                      <a:round/>
                      <a:headEnd type="none" w="med" len="med"/>
                      <a:tailEnd type="none" w="med" len="med"/>
                    </a:lnL>
                    <a:lnR w="12700" cap="flat" cmpd="sng" algn="ctr">
                      <a:solidFill>
                        <a:srgbClr val="1B194C"/>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0.20</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and</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0.52</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rgbClr val="99FF99"/>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ap="flat" cmpd="sng" algn="ctr">
                      <a:solidFill>
                        <a:srgbClr val="1B194C"/>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B:</a:t>
                      </a:r>
                    </a:p>
                  </a:txBody>
                  <a:tcPr anchor="ctr">
                    <a:lnL w="12700" cmpd="sng">
                      <a:noFill/>
                    </a:lnL>
                    <a:lnR w="12700" cap="flat" cmpd="sng" algn="ctr">
                      <a:solidFill>
                        <a:srgbClr val="1B194C"/>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-0.68</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and</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-0.45</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ap="flat" cmpd="sng" algn="ctr">
                      <a:solidFill>
                        <a:srgbClr val="1B194C"/>
                      </a:solidFill>
                      <a:prstDash val="solid"/>
                      <a:round/>
                      <a:headEnd type="none" w="med" len="med"/>
                      <a:tailEnd type="none" w="med" len="med"/>
                    </a:lnL>
                    <a:lnR w="38100" cap="flat" cmpd="sng" algn="ctr">
                      <a:solidFill>
                        <a:srgbClr val="447FC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7248817"/>
                  </a:ext>
                </a:extLst>
              </a:tr>
              <a:tr h="144000">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38100" cap="flat" cmpd="sng" algn="ctr">
                      <a:solidFill>
                        <a:srgbClr val="447FC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1B194C"/>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38100" cap="flat" cmpd="sng" algn="ctr">
                      <a:solidFill>
                        <a:srgbClr val="447FC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1419299"/>
                  </a:ext>
                </a:extLst>
              </a:tr>
              <a:tr h="432000">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38100" cap="flat" cmpd="sng" algn="ctr">
                      <a:solidFill>
                        <a:srgbClr val="447FC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C:</a:t>
                      </a:r>
                    </a:p>
                  </a:txBody>
                  <a:tcPr anchor="ctr">
                    <a:lnL w="12700" cap="flat" cmpd="sng" algn="ctr">
                      <a:noFill/>
                      <a:prstDash val="solid"/>
                      <a:round/>
                      <a:headEnd type="none" w="med" len="med"/>
                      <a:tailEnd type="none" w="med" len="med"/>
                    </a:lnL>
                    <a:lnR w="12700" cap="flat" cmpd="sng" algn="ctr">
                      <a:solidFill>
                        <a:srgbClr val="1B194C"/>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-0.03</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and</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-0.45</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ap="flat" cmpd="sng" algn="ctr">
                      <a:solidFill>
                        <a:srgbClr val="1B194C"/>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D:</a:t>
                      </a:r>
                    </a:p>
                  </a:txBody>
                  <a:tcPr anchor="ctr">
                    <a:lnL w="12700" cmpd="sng">
                      <a:noFill/>
                    </a:lnL>
                    <a:lnR w="12700" cap="flat" cmpd="sng" algn="ctr">
                      <a:solidFill>
                        <a:srgbClr val="1B194C"/>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800" b="0" dirty="0">
                          <a:solidFill>
                            <a:srgbClr val="1B194C"/>
                          </a:solidFill>
                          <a:latin typeface="Arial" panose="020B0604020202020204" pitchFamily="34" charset="0"/>
                          <a:cs typeface="Arial" panose="020B0604020202020204" pitchFamily="34" charset="0"/>
                        </a:rPr>
                        <a:t>-1.10</a:t>
                      </a:r>
                    </a:p>
                  </a:txBody>
                  <a:tcPr anchor="ctr">
                    <a:lnL w="12700" cap="flat" cmpd="sng" algn="ctr">
                      <a:solidFill>
                        <a:srgbClr val="1B194C"/>
                      </a:solidFill>
                      <a:prstDash val="solid"/>
                      <a:round/>
                      <a:headEnd type="none" w="med" len="med"/>
                      <a:tailEnd type="none" w="med" len="med"/>
                    </a:lnL>
                    <a:lnR w="12700" cap="flat" cmpd="sng" algn="ctr">
                      <a:solidFill>
                        <a:srgbClr val="1B194C"/>
                      </a:solidFill>
                      <a:prstDash val="solid"/>
                      <a:round/>
                      <a:headEnd type="none" w="med" len="med"/>
                      <a:tailEnd type="none" w="med" len="med"/>
                    </a:lnR>
                    <a:lnT w="12700" cap="flat" cmpd="sng" algn="ctr">
                      <a:solidFill>
                        <a:srgbClr val="1B194C"/>
                      </a:solidFill>
                      <a:prstDash val="solid"/>
                      <a:round/>
                      <a:headEnd type="none" w="med" len="med"/>
                      <a:tailEnd type="none" w="med" len="med"/>
                    </a:lnT>
                    <a:lnB w="12700" cap="flat" cmpd="sng" algn="ctr">
                      <a:solidFill>
                        <a:srgbClr val="1B194C"/>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ap="flat" cmpd="sng" algn="ctr">
                      <a:solidFill>
                        <a:srgbClr val="1B194C"/>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800" b="0" dirty="0">
                        <a:solidFill>
                          <a:srgbClr val="1B194C"/>
                        </a:solidFill>
                        <a:latin typeface="Arial" panose="020B0604020202020204" pitchFamily="34" charset="0"/>
                        <a:cs typeface="Arial" panose="020B0604020202020204" pitchFamily="34" charset="0"/>
                      </a:endParaRPr>
                    </a:p>
                  </a:txBody>
                  <a:tcPr anchor="ctr">
                    <a:lnL w="12700" cmpd="sng">
                      <a:noFill/>
                    </a:lnL>
                    <a:lnR w="38100" cap="flat" cmpd="sng" algn="ctr">
                      <a:solidFill>
                        <a:srgbClr val="447FC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0399796"/>
                  </a:ext>
                </a:extLst>
              </a:tr>
              <a:tr h="216000">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38100" cap="flat" cmpd="sng" algn="ctr">
                      <a:solidFill>
                        <a:srgbClr val="447FC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B194C"/>
                      </a:solidFill>
                      <a:prstDash val="solid"/>
                      <a:round/>
                      <a:headEnd type="none" w="med" len="med"/>
                      <a:tailEnd type="none" w="med" len="med"/>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B194C"/>
                      </a:solidFill>
                      <a:prstDash val="solid"/>
                      <a:round/>
                      <a:headEnd type="none" w="med" len="med"/>
                      <a:tailEnd type="none" w="med" len="med"/>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B194C"/>
                      </a:solidFill>
                      <a:prstDash val="solid"/>
                      <a:round/>
                      <a:headEnd type="none" w="med" len="med"/>
                      <a:tailEnd type="none" w="med" len="med"/>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 b="0" dirty="0">
                        <a:solidFill>
                          <a:srgbClr val="1B194C"/>
                        </a:solidFill>
                        <a:latin typeface="Arial" panose="020B0604020202020204" pitchFamily="34" charset="0"/>
                        <a:cs typeface="Arial" panose="020B0604020202020204" pitchFamily="34" charset="0"/>
                      </a:endParaRPr>
                    </a:p>
                  </a:txBody>
                  <a:tcPr anchor="ctr">
                    <a:lnL w="12700" cmpd="sng">
                      <a:noFill/>
                    </a:lnL>
                    <a:lnR w="38100" cap="flat" cmpd="sng" algn="ctr">
                      <a:solidFill>
                        <a:srgbClr val="447FC1"/>
                      </a:solidFill>
                      <a:prstDash val="solid"/>
                      <a:round/>
                      <a:headEnd type="none" w="med" len="med"/>
                      <a:tailEnd type="none" w="med" len="med"/>
                    </a:lnR>
                    <a:lnT w="12700" cmpd="sng">
                      <a:noFill/>
                    </a:lnT>
                    <a:lnB w="38100" cap="flat" cmpd="sng" algn="ctr">
                      <a:solidFill>
                        <a:srgbClr val="447FC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926116"/>
                  </a:ext>
                </a:extLst>
              </a:tr>
            </a:tbl>
          </a:graphicData>
        </a:graphic>
      </p:graphicFrame>
    </p:spTree>
    <p:extLst>
      <p:ext uri="{BB962C8B-B14F-4D97-AF65-F5344CB8AC3E}">
        <p14:creationId xmlns:p14="http://schemas.microsoft.com/office/powerpoint/2010/main" val="40014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49" name="Cloud 48">
            <a:extLst>
              <a:ext uri="{FF2B5EF4-FFF2-40B4-BE49-F238E27FC236}">
                <a16:creationId xmlns:a16="http://schemas.microsoft.com/office/drawing/2014/main" id="{88A57DE4-C259-4F9C-94F6-3F1FE696E450}"/>
              </a:ext>
            </a:extLst>
          </p:cNvPr>
          <p:cNvSpPr/>
          <p:nvPr/>
        </p:nvSpPr>
        <p:spPr>
          <a:xfrm>
            <a:off x="6732240" y="1988840"/>
            <a:ext cx="2088216" cy="1728192"/>
          </a:xfrm>
          <a:prstGeom prst="cloud">
            <a:avLst/>
          </a:prstGeom>
          <a:solidFill>
            <a:srgbClr val="447FC1">
              <a:alpha val="25098"/>
            </a:srgbClr>
          </a:solidFill>
          <a:ln>
            <a:solidFill>
              <a:srgbClr val="447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Visiting </a:t>
            </a:r>
            <a:r>
              <a:rPr lang="en-GB" dirty="0" err="1">
                <a:latin typeface="Arial" panose="020B0604020202020204" pitchFamily="34" charset="0"/>
                <a:cs typeface="Arial" panose="020B0604020202020204" pitchFamily="34" charset="0"/>
              </a:rPr>
              <a:t>HoDs</a:t>
            </a:r>
            <a:endParaRPr lang="en-GB"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Quality of Education Overview</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108012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Data Analysis</a:t>
            </a:r>
          </a:p>
          <a:p>
            <a:pPr fontAlgn="auto">
              <a:spcAft>
                <a:spcPts val="0"/>
              </a:spcAft>
            </a:pPr>
            <a:r>
              <a:rPr lang="en-US" sz="2000" dirty="0">
                <a:latin typeface="Arial" panose="020B0604020202020204" pitchFamily="34" charset="0"/>
                <a:cs typeface="Arial" panose="020B0604020202020204" pitchFamily="34" charset="0"/>
              </a:rPr>
              <a:t>internal and external</a:t>
            </a:r>
          </a:p>
        </p:txBody>
      </p:sp>
      <p:sp>
        <p:nvSpPr>
          <p:cNvPr id="5" name="Title 1">
            <a:extLst>
              <a:ext uri="{FF2B5EF4-FFF2-40B4-BE49-F238E27FC236}">
                <a16:creationId xmlns:a16="http://schemas.microsoft.com/office/drawing/2014/main" id="{2ECF6E5E-C4A6-4B3D-873A-EDB592D89433}"/>
              </a:ext>
            </a:extLst>
          </p:cNvPr>
          <p:cNvSpPr txBox="1">
            <a:spLocks/>
          </p:cNvSpPr>
          <p:nvPr/>
        </p:nvSpPr>
        <p:spPr>
          <a:xfrm>
            <a:off x="611560" y="2996952"/>
            <a:ext cx="7920880" cy="108012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2 Year Groups</a:t>
            </a:r>
          </a:p>
        </p:txBody>
      </p:sp>
      <p:sp>
        <p:nvSpPr>
          <p:cNvPr id="6" name="Title 1">
            <a:extLst>
              <a:ext uri="{FF2B5EF4-FFF2-40B4-BE49-F238E27FC236}">
                <a16:creationId xmlns:a16="http://schemas.microsoft.com/office/drawing/2014/main" id="{F945EBB7-F606-4CE5-AB4E-8B4A19506D6F}"/>
              </a:ext>
            </a:extLst>
          </p:cNvPr>
          <p:cNvSpPr txBox="1">
            <a:spLocks/>
          </p:cNvSpPr>
          <p:nvPr/>
        </p:nvSpPr>
        <p:spPr>
          <a:xfrm>
            <a:off x="251520" y="4149080"/>
            <a:ext cx="1728192"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Scheme of Work</a:t>
            </a:r>
          </a:p>
        </p:txBody>
      </p:sp>
      <p:sp>
        <p:nvSpPr>
          <p:cNvPr id="15" name="Title 1">
            <a:extLst>
              <a:ext uri="{FF2B5EF4-FFF2-40B4-BE49-F238E27FC236}">
                <a16:creationId xmlns:a16="http://schemas.microsoft.com/office/drawing/2014/main" id="{C544264D-6183-4698-8256-A834CEEAE03D}"/>
              </a:ext>
            </a:extLst>
          </p:cNvPr>
          <p:cNvSpPr txBox="1">
            <a:spLocks/>
          </p:cNvSpPr>
          <p:nvPr/>
        </p:nvSpPr>
        <p:spPr>
          <a:xfrm>
            <a:off x="1979712" y="4365104"/>
            <a:ext cx="1728192"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Work Scrutiny</a:t>
            </a:r>
          </a:p>
        </p:txBody>
      </p:sp>
      <p:sp>
        <p:nvSpPr>
          <p:cNvPr id="16" name="Title 1">
            <a:extLst>
              <a:ext uri="{FF2B5EF4-FFF2-40B4-BE49-F238E27FC236}">
                <a16:creationId xmlns:a16="http://schemas.microsoft.com/office/drawing/2014/main" id="{D6F3C869-DB22-4112-8DF8-67EB82CA119E}"/>
              </a:ext>
            </a:extLst>
          </p:cNvPr>
          <p:cNvSpPr txBox="1">
            <a:spLocks/>
          </p:cNvSpPr>
          <p:nvPr/>
        </p:nvSpPr>
        <p:spPr>
          <a:xfrm>
            <a:off x="3707904" y="4581128"/>
            <a:ext cx="1728192"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Head of Dept.</a:t>
            </a:r>
          </a:p>
        </p:txBody>
      </p:sp>
      <p:sp>
        <p:nvSpPr>
          <p:cNvPr id="17" name="Title 1">
            <a:extLst>
              <a:ext uri="{FF2B5EF4-FFF2-40B4-BE49-F238E27FC236}">
                <a16:creationId xmlns:a16="http://schemas.microsoft.com/office/drawing/2014/main" id="{40EA8CF2-6028-46A6-88C3-A2B95C6C7195}"/>
              </a:ext>
            </a:extLst>
          </p:cNvPr>
          <p:cNvSpPr txBox="1">
            <a:spLocks/>
          </p:cNvSpPr>
          <p:nvPr/>
        </p:nvSpPr>
        <p:spPr>
          <a:xfrm>
            <a:off x="5436096" y="4365104"/>
            <a:ext cx="1728192"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Teachers</a:t>
            </a:r>
          </a:p>
        </p:txBody>
      </p:sp>
      <p:sp>
        <p:nvSpPr>
          <p:cNvPr id="18" name="Title 1">
            <a:extLst>
              <a:ext uri="{FF2B5EF4-FFF2-40B4-BE49-F238E27FC236}">
                <a16:creationId xmlns:a16="http://schemas.microsoft.com/office/drawing/2014/main" id="{BC2807A9-D1C6-4C55-B7E9-12413464F03D}"/>
              </a:ext>
            </a:extLst>
          </p:cNvPr>
          <p:cNvSpPr txBox="1">
            <a:spLocks/>
          </p:cNvSpPr>
          <p:nvPr/>
        </p:nvSpPr>
        <p:spPr>
          <a:xfrm>
            <a:off x="7164288" y="4149080"/>
            <a:ext cx="1728192"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Student Panels</a:t>
            </a:r>
          </a:p>
        </p:txBody>
      </p:sp>
      <p:cxnSp>
        <p:nvCxnSpPr>
          <p:cNvPr id="37" name="Straight Arrow Connector 36">
            <a:extLst>
              <a:ext uri="{FF2B5EF4-FFF2-40B4-BE49-F238E27FC236}">
                <a16:creationId xmlns:a16="http://schemas.microsoft.com/office/drawing/2014/main" id="{8DD65B60-8DDE-40A2-8E0F-433A9A21682B}"/>
              </a:ext>
            </a:extLst>
          </p:cNvPr>
          <p:cNvCxnSpPr>
            <a:cxnSpLocks/>
            <a:endCxn id="16" idx="0"/>
          </p:cNvCxnSpPr>
          <p:nvPr/>
        </p:nvCxnSpPr>
        <p:spPr>
          <a:xfrm>
            <a:off x="4572000" y="3717032"/>
            <a:ext cx="0" cy="86409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E5376B3-9E71-4E23-920F-E9305BE516AD}"/>
              </a:ext>
            </a:extLst>
          </p:cNvPr>
          <p:cNvCxnSpPr>
            <a:cxnSpLocks/>
          </p:cNvCxnSpPr>
          <p:nvPr/>
        </p:nvCxnSpPr>
        <p:spPr>
          <a:xfrm flipH="1">
            <a:off x="3275856" y="3717032"/>
            <a:ext cx="792088" cy="6480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9770585-AC44-4108-A472-99255BC1FA46}"/>
              </a:ext>
            </a:extLst>
          </p:cNvPr>
          <p:cNvCxnSpPr>
            <a:cxnSpLocks/>
          </p:cNvCxnSpPr>
          <p:nvPr/>
        </p:nvCxnSpPr>
        <p:spPr>
          <a:xfrm>
            <a:off x="5148064" y="3717032"/>
            <a:ext cx="720080" cy="6480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5370E3C-F5F1-423D-BE7D-7F3E0345E9FB}"/>
              </a:ext>
            </a:extLst>
          </p:cNvPr>
          <p:cNvCxnSpPr>
            <a:cxnSpLocks/>
          </p:cNvCxnSpPr>
          <p:nvPr/>
        </p:nvCxnSpPr>
        <p:spPr>
          <a:xfrm flipH="1">
            <a:off x="1979712" y="3645024"/>
            <a:ext cx="1512168" cy="6480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211C56D-04DC-4B57-A57A-B272283650F9}"/>
              </a:ext>
            </a:extLst>
          </p:cNvPr>
          <p:cNvCxnSpPr>
            <a:cxnSpLocks/>
          </p:cNvCxnSpPr>
          <p:nvPr/>
        </p:nvCxnSpPr>
        <p:spPr>
          <a:xfrm>
            <a:off x="5652120" y="3645024"/>
            <a:ext cx="1512168" cy="6480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57B39DC-D81E-405B-A1E3-08134C27C386}"/>
              </a:ext>
            </a:extLst>
          </p:cNvPr>
          <p:cNvCxnSpPr>
            <a:cxnSpLocks/>
          </p:cNvCxnSpPr>
          <p:nvPr/>
        </p:nvCxnSpPr>
        <p:spPr>
          <a:xfrm>
            <a:off x="4572000" y="2204864"/>
            <a:ext cx="0" cy="7200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6B493D0-06CC-419C-A889-F68071849470}"/>
              </a:ext>
            </a:extLst>
          </p:cNvPr>
          <p:cNvSpPr txBox="1">
            <a:spLocks/>
          </p:cNvSpPr>
          <p:nvPr/>
        </p:nvSpPr>
        <p:spPr>
          <a:xfrm>
            <a:off x="-1" y="2780928"/>
            <a:ext cx="2411753" cy="108012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Lesson Observation</a:t>
            </a:r>
          </a:p>
        </p:txBody>
      </p:sp>
      <p:cxnSp>
        <p:nvCxnSpPr>
          <p:cNvPr id="20" name="Straight Arrow Connector 19">
            <a:extLst>
              <a:ext uri="{FF2B5EF4-FFF2-40B4-BE49-F238E27FC236}">
                <a16:creationId xmlns:a16="http://schemas.microsoft.com/office/drawing/2014/main" id="{A859A5AD-BFC1-44C0-9EEB-00AE48C32B1B}"/>
              </a:ext>
            </a:extLst>
          </p:cNvPr>
          <p:cNvCxnSpPr>
            <a:cxnSpLocks/>
          </p:cNvCxnSpPr>
          <p:nvPr/>
        </p:nvCxnSpPr>
        <p:spPr>
          <a:xfrm flipH="1">
            <a:off x="2195736" y="3284984"/>
            <a:ext cx="100811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94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 grpId="0"/>
      <p:bldP spid="6"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227499-C85B-469E-AC31-38C072B97074}"/>
              </a:ext>
            </a:extLst>
          </p:cNvPr>
          <p:cNvGraphicFramePr>
            <a:graphicFrameLocks noGrp="1"/>
          </p:cNvGraphicFramePr>
          <p:nvPr>
            <p:extLst>
              <p:ext uri="{D42A27DB-BD31-4B8C-83A1-F6EECF244321}">
                <p14:modId xmlns:p14="http://schemas.microsoft.com/office/powerpoint/2010/main" val="1140750589"/>
              </p:ext>
            </p:extLst>
          </p:nvPr>
        </p:nvGraphicFramePr>
        <p:xfrm>
          <a:off x="611560" y="260648"/>
          <a:ext cx="7920880" cy="6273133"/>
        </p:xfrm>
        <a:graphic>
          <a:graphicData uri="http://schemas.openxmlformats.org/drawingml/2006/table">
            <a:tbl>
              <a:tblPr firstRow="1" firstCol="1" bandRow="1">
                <a:tableStyleId>{5C22544A-7EE6-4342-B048-85BDC9FD1C3A}</a:tableStyleId>
              </a:tblPr>
              <a:tblGrid>
                <a:gridCol w="2160240">
                  <a:extLst>
                    <a:ext uri="{9D8B030D-6E8A-4147-A177-3AD203B41FA5}">
                      <a16:colId xmlns:a16="http://schemas.microsoft.com/office/drawing/2014/main" val="1817328111"/>
                    </a:ext>
                  </a:extLst>
                </a:gridCol>
                <a:gridCol w="3600400">
                  <a:extLst>
                    <a:ext uri="{9D8B030D-6E8A-4147-A177-3AD203B41FA5}">
                      <a16:colId xmlns:a16="http://schemas.microsoft.com/office/drawing/2014/main" val="1600503091"/>
                    </a:ext>
                  </a:extLst>
                </a:gridCol>
                <a:gridCol w="2160240">
                  <a:extLst>
                    <a:ext uri="{9D8B030D-6E8A-4147-A177-3AD203B41FA5}">
                      <a16:colId xmlns:a16="http://schemas.microsoft.com/office/drawing/2014/main" val="3244182801"/>
                    </a:ext>
                  </a:extLst>
                </a:gridCol>
              </a:tblGrid>
              <a:tr h="504056">
                <a:tc>
                  <a:txBody>
                    <a:bodyPr/>
                    <a:lstStyle/>
                    <a:p>
                      <a:pPr algn="ctr">
                        <a:spcAft>
                          <a:spcPts val="0"/>
                        </a:spcAft>
                      </a:pPr>
                      <a:r>
                        <a:rPr lang="en-GB" sz="2000" dirty="0">
                          <a:effectLst/>
                          <a:latin typeface="Candara" panose="020E0502030303020204" pitchFamily="34" charset="0"/>
                          <a:cs typeface="Arial" panose="020B0604020202020204" pitchFamily="34" charset="0"/>
                        </a:rPr>
                        <a:t>Date</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2000" dirty="0">
                          <a:effectLst/>
                          <a:latin typeface="Candara" panose="020E0502030303020204" pitchFamily="34" charset="0"/>
                          <a:cs typeface="Arial" panose="020B0604020202020204" pitchFamily="34" charset="0"/>
                        </a:rPr>
                        <a:t>Department</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2000" dirty="0">
                          <a:effectLst/>
                          <a:latin typeface="Candara" panose="020E0502030303020204" pitchFamily="34" charset="0"/>
                          <a:ea typeface="Calibri" panose="020F0502020204030204" pitchFamily="34" charset="0"/>
                          <a:cs typeface="Arial" panose="020B0604020202020204" pitchFamily="34" charset="0"/>
                        </a:rPr>
                        <a:t>Visiting </a:t>
                      </a:r>
                      <a:r>
                        <a:rPr lang="en-GB" sz="2000" dirty="0" err="1">
                          <a:effectLst/>
                          <a:latin typeface="Candara" panose="020E0502030303020204" pitchFamily="34" charset="0"/>
                          <a:ea typeface="Calibri" panose="020F0502020204030204" pitchFamily="34" charset="0"/>
                          <a:cs typeface="Arial" panose="020B0604020202020204" pitchFamily="34" charset="0"/>
                        </a:rPr>
                        <a:t>HoD</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6906608"/>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‘21</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Maths</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BPL, JEN</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0072155"/>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‘22</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MFL</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Technology – DT &amp; Food</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EWS, SBL</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SPR, NGS</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6856817"/>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Summer ‘22</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English &amp; Media</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NWS, SWD</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RST</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3786894"/>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‘22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History</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Music</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VBE, NJN</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SOT, SRE </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3053601"/>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‘23</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Drama</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ICT</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RST</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NET</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9692029"/>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Summer ‘23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Geography</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DHH</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178828"/>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‘23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Science</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7954552"/>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‘24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RS</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PE &amp; Dance</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8821951"/>
                  </a:ext>
                </a:extLst>
              </a:tr>
              <a:tr h="584501">
                <a:tc>
                  <a:txBody>
                    <a:bodyPr/>
                    <a:lstStyle/>
                    <a:p>
                      <a:pPr algn="ctr">
                        <a:spcAft>
                          <a:spcPts val="0"/>
                        </a:spcAft>
                      </a:pPr>
                      <a:r>
                        <a:rPr lang="en-GB" sz="2000" dirty="0">
                          <a:effectLst/>
                          <a:latin typeface="Candara" panose="020E0502030303020204" pitchFamily="34" charset="0"/>
                          <a:ea typeface="Calibri" panose="020F0502020204030204" pitchFamily="34" charset="0"/>
                          <a:cs typeface="Arial" panose="020B0604020202020204" pitchFamily="34" charset="0"/>
                        </a:rPr>
                        <a:t>Summer ‘24</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rPr>
                        <a:t>Art</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790776"/>
                  </a:ext>
                </a:extLst>
              </a:tr>
            </a:tbl>
          </a:graphicData>
        </a:graphic>
      </p:graphicFrame>
    </p:spTree>
    <p:extLst>
      <p:ext uri="{BB962C8B-B14F-4D97-AF65-F5344CB8AC3E}">
        <p14:creationId xmlns:p14="http://schemas.microsoft.com/office/powerpoint/2010/main" val="182894470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CE11F8-0718-41AA-AED2-91B3A5969CC6}"/>
              </a:ext>
            </a:extLst>
          </p:cNvPr>
          <p:cNvPicPr>
            <a:picLocks noChangeAspect="1"/>
          </p:cNvPicPr>
          <p:nvPr/>
        </p:nvPicPr>
        <p:blipFill rotWithShape="1">
          <a:blip r:embed="rId3">
            <a:extLst>
              <a:ext uri="{28A0092B-C50C-407E-A947-70E740481C1C}">
                <a14:useLocalDpi xmlns:a14="http://schemas.microsoft.com/office/drawing/2010/main" val="0"/>
              </a:ext>
            </a:extLst>
          </a:blip>
          <a:srcRect t="33337" b="26900"/>
          <a:stretch/>
        </p:blipFill>
        <p:spPr>
          <a:xfrm>
            <a:off x="281389" y="1268760"/>
            <a:ext cx="8581222" cy="4824536"/>
          </a:xfrm>
          <a:prstGeom prst="rect">
            <a:avLst/>
          </a:prstGeom>
          <a:ln w="38100">
            <a:solidFill>
              <a:srgbClr val="447FC1"/>
            </a:solidFill>
          </a:ln>
        </p:spPr>
      </p:pic>
      <p:sp>
        <p:nvSpPr>
          <p:cNvPr id="3" name="Title 1">
            <a:extLst>
              <a:ext uri="{FF2B5EF4-FFF2-40B4-BE49-F238E27FC236}">
                <a16:creationId xmlns:a16="http://schemas.microsoft.com/office/drawing/2014/main" id="{8562A5B4-E25D-478B-B386-3E5A36F40BE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Timetable – example</a:t>
            </a:r>
          </a:p>
        </p:txBody>
      </p:sp>
    </p:spTree>
    <p:extLst>
      <p:ext uri="{BB962C8B-B14F-4D97-AF65-F5344CB8AC3E}">
        <p14:creationId xmlns:p14="http://schemas.microsoft.com/office/powerpoint/2010/main" val="113897354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Head of Department Meeting</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Attendees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Tone</a:t>
            </a:r>
          </a:p>
        </p:txBody>
      </p:sp>
      <p:sp>
        <p:nvSpPr>
          <p:cNvPr id="4" name="Rectangle 3">
            <a:extLst>
              <a:ext uri="{FF2B5EF4-FFF2-40B4-BE49-F238E27FC236}">
                <a16:creationId xmlns:a16="http://schemas.microsoft.com/office/drawing/2014/main" id="{9F8ADFBD-90B0-4681-B19E-B4DC6497BCCE}"/>
              </a:ext>
            </a:extLst>
          </p:cNvPr>
          <p:cNvSpPr/>
          <p:nvPr/>
        </p:nvSpPr>
        <p:spPr>
          <a:xfrm>
            <a:off x="4860032" y="3356992"/>
            <a:ext cx="1440160" cy="2160240"/>
          </a:xfrm>
          <a:prstGeom prst="rect">
            <a:avLst/>
          </a:prstGeom>
          <a:solidFill>
            <a:srgbClr val="447FC1">
              <a:alpha val="25098"/>
            </a:srgbClr>
          </a:solidFill>
          <a:ln>
            <a:solidFill>
              <a:srgbClr val="447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7AE51230-3046-4513-8E33-DBD69A284662}"/>
              </a:ext>
            </a:extLst>
          </p:cNvPr>
          <p:cNvGrpSpPr/>
          <p:nvPr/>
        </p:nvGrpSpPr>
        <p:grpSpPr>
          <a:xfrm>
            <a:off x="6444208" y="3717032"/>
            <a:ext cx="432048" cy="432048"/>
            <a:chOff x="7452320" y="2708920"/>
            <a:chExt cx="720080" cy="720080"/>
          </a:xfrm>
        </p:grpSpPr>
        <p:cxnSp>
          <p:nvCxnSpPr>
            <p:cNvPr id="6" name="Straight Connector 5">
              <a:extLst>
                <a:ext uri="{FF2B5EF4-FFF2-40B4-BE49-F238E27FC236}">
                  <a16:creationId xmlns:a16="http://schemas.microsoft.com/office/drawing/2014/main" id="{28FE4C77-D185-4C2B-8EE3-2022660F894F}"/>
                </a:ext>
              </a:extLst>
            </p:cNvPr>
            <p:cNvCxnSpPr/>
            <p:nvPr/>
          </p:nvCxnSpPr>
          <p:spPr>
            <a:xfrm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68C33A-FA02-49C3-9033-BBCBE5DAFA0A}"/>
                </a:ext>
              </a:extLst>
            </p:cNvPr>
            <p:cNvCxnSpPr>
              <a:cxnSpLocks/>
            </p:cNvCxnSpPr>
            <p:nvPr/>
          </p:nvCxnSpPr>
          <p:spPr>
            <a:xfrm flipH="1"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6C1F1AE-4880-4C9C-9C3F-E28D78914DA3}"/>
              </a:ext>
            </a:extLst>
          </p:cNvPr>
          <p:cNvGrpSpPr/>
          <p:nvPr/>
        </p:nvGrpSpPr>
        <p:grpSpPr>
          <a:xfrm>
            <a:off x="6444208" y="4725144"/>
            <a:ext cx="432048" cy="432048"/>
            <a:chOff x="7452320" y="2708920"/>
            <a:chExt cx="720080" cy="720080"/>
          </a:xfrm>
        </p:grpSpPr>
        <p:cxnSp>
          <p:nvCxnSpPr>
            <p:cNvPr id="11" name="Straight Connector 10">
              <a:extLst>
                <a:ext uri="{FF2B5EF4-FFF2-40B4-BE49-F238E27FC236}">
                  <a16:creationId xmlns:a16="http://schemas.microsoft.com/office/drawing/2014/main" id="{6BDA0470-8773-4388-A884-0BDC2C483A04}"/>
                </a:ext>
              </a:extLst>
            </p:cNvPr>
            <p:cNvCxnSpPr/>
            <p:nvPr/>
          </p:nvCxnSpPr>
          <p:spPr>
            <a:xfrm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02F457-DD44-4950-ABA5-2C26D6272B4F}"/>
                </a:ext>
              </a:extLst>
            </p:cNvPr>
            <p:cNvCxnSpPr>
              <a:cxnSpLocks/>
            </p:cNvCxnSpPr>
            <p:nvPr/>
          </p:nvCxnSpPr>
          <p:spPr>
            <a:xfrm flipH="1"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8F5EACE-7142-4130-97BA-CE823A8A49ED}"/>
              </a:ext>
            </a:extLst>
          </p:cNvPr>
          <p:cNvGrpSpPr/>
          <p:nvPr/>
        </p:nvGrpSpPr>
        <p:grpSpPr>
          <a:xfrm>
            <a:off x="4283968" y="3717032"/>
            <a:ext cx="432048" cy="432048"/>
            <a:chOff x="7452320" y="2708920"/>
            <a:chExt cx="720080" cy="720080"/>
          </a:xfrm>
        </p:grpSpPr>
        <p:cxnSp>
          <p:nvCxnSpPr>
            <p:cNvPr id="14" name="Straight Connector 13">
              <a:extLst>
                <a:ext uri="{FF2B5EF4-FFF2-40B4-BE49-F238E27FC236}">
                  <a16:creationId xmlns:a16="http://schemas.microsoft.com/office/drawing/2014/main" id="{FE825D35-D9AC-484B-9E7C-BEF1C4DBB55E}"/>
                </a:ext>
              </a:extLst>
            </p:cNvPr>
            <p:cNvCxnSpPr/>
            <p:nvPr/>
          </p:nvCxnSpPr>
          <p:spPr>
            <a:xfrm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8EAFDD-7EB6-42A6-9C56-2D5EF2A7371F}"/>
                </a:ext>
              </a:extLst>
            </p:cNvPr>
            <p:cNvCxnSpPr>
              <a:cxnSpLocks/>
            </p:cNvCxnSpPr>
            <p:nvPr/>
          </p:nvCxnSpPr>
          <p:spPr>
            <a:xfrm flipH="1" flipV="1">
              <a:off x="7452320" y="2708920"/>
              <a:ext cx="720080" cy="720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D01766A6-DC2B-4956-9675-FA207B03BB72}"/>
              </a:ext>
            </a:extLst>
          </p:cNvPr>
          <p:cNvSpPr txBox="1">
            <a:spLocks/>
          </p:cNvSpPr>
          <p:nvPr/>
        </p:nvSpPr>
        <p:spPr>
          <a:xfrm>
            <a:off x="6876256" y="3356992"/>
            <a:ext cx="1584176" cy="2160240"/>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a:latin typeface="Arial" panose="020B0604020202020204" pitchFamily="34" charset="0"/>
                <a:cs typeface="Arial" panose="020B0604020202020204" pitchFamily="34" charset="0"/>
              </a:rPr>
              <a:t>SLT</a:t>
            </a:r>
          </a:p>
          <a:p>
            <a:pPr fontAlgn="auto">
              <a:spcAft>
                <a:spcPts val="0"/>
              </a:spcAft>
            </a:pPr>
            <a:r>
              <a:rPr lang="en-US" sz="2000" dirty="0">
                <a:latin typeface="Arial" panose="020B0604020202020204" pitchFamily="34" charset="0"/>
                <a:cs typeface="Arial" panose="020B0604020202020204" pitchFamily="34" charset="0"/>
              </a:rPr>
              <a:t>Interviewers</a:t>
            </a:r>
          </a:p>
        </p:txBody>
      </p:sp>
      <p:sp>
        <p:nvSpPr>
          <p:cNvPr id="17" name="Title 1">
            <a:extLst>
              <a:ext uri="{FF2B5EF4-FFF2-40B4-BE49-F238E27FC236}">
                <a16:creationId xmlns:a16="http://schemas.microsoft.com/office/drawing/2014/main" id="{44809F2A-ED55-490F-981D-AE0A4344202D}"/>
              </a:ext>
            </a:extLst>
          </p:cNvPr>
          <p:cNvSpPr txBox="1">
            <a:spLocks/>
          </p:cNvSpPr>
          <p:nvPr/>
        </p:nvSpPr>
        <p:spPr>
          <a:xfrm>
            <a:off x="3275856" y="3717032"/>
            <a:ext cx="1008112" cy="432048"/>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err="1">
                <a:latin typeface="Arial" panose="020B0604020202020204" pitchFamily="34" charset="0"/>
                <a:cs typeface="Arial" panose="020B0604020202020204" pitchFamily="34" charset="0"/>
              </a:rPr>
              <a:t>HoD</a:t>
            </a:r>
            <a:endParaRPr lang="en-US" sz="20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D1DAFDD-E150-49CE-9BCE-C65507007C55}"/>
              </a:ext>
            </a:extLst>
          </p:cNvPr>
          <p:cNvGrpSpPr/>
          <p:nvPr/>
        </p:nvGrpSpPr>
        <p:grpSpPr>
          <a:xfrm>
            <a:off x="4283968" y="4725144"/>
            <a:ext cx="432048" cy="432048"/>
            <a:chOff x="7452320" y="2708920"/>
            <a:chExt cx="720080" cy="720080"/>
          </a:xfrm>
        </p:grpSpPr>
        <p:cxnSp>
          <p:nvCxnSpPr>
            <p:cNvPr id="19" name="Straight Connector 18">
              <a:extLst>
                <a:ext uri="{FF2B5EF4-FFF2-40B4-BE49-F238E27FC236}">
                  <a16:creationId xmlns:a16="http://schemas.microsoft.com/office/drawing/2014/main" id="{83D50FE3-91AA-4474-8941-D2C2EE04C41E}"/>
                </a:ext>
              </a:extLst>
            </p:cNvPr>
            <p:cNvCxnSpPr/>
            <p:nvPr/>
          </p:nvCxnSpPr>
          <p:spPr>
            <a:xfrm flipV="1">
              <a:off x="7452320" y="2708920"/>
              <a:ext cx="720080" cy="720080"/>
            </a:xfrm>
            <a:prstGeom prst="line">
              <a:avLst/>
            </a:prstGeom>
            <a:ln w="57150">
              <a:solidFill>
                <a:srgbClr val="447FC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A259B3-8E89-469C-8FDE-D0E3B5A7FB55}"/>
                </a:ext>
              </a:extLst>
            </p:cNvPr>
            <p:cNvCxnSpPr>
              <a:cxnSpLocks/>
            </p:cNvCxnSpPr>
            <p:nvPr/>
          </p:nvCxnSpPr>
          <p:spPr>
            <a:xfrm flipH="1" flipV="1">
              <a:off x="7452320" y="2708920"/>
              <a:ext cx="720080" cy="720080"/>
            </a:xfrm>
            <a:prstGeom prst="line">
              <a:avLst/>
            </a:prstGeom>
            <a:ln w="57150">
              <a:solidFill>
                <a:srgbClr val="447FC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C956118-B39D-41C9-A40B-9BE187AA49E6}"/>
              </a:ext>
            </a:extLst>
          </p:cNvPr>
          <p:cNvGrpSpPr/>
          <p:nvPr/>
        </p:nvGrpSpPr>
        <p:grpSpPr>
          <a:xfrm>
            <a:off x="5364088" y="2780928"/>
            <a:ext cx="432048" cy="432048"/>
            <a:chOff x="7452320" y="2708920"/>
            <a:chExt cx="720080" cy="720080"/>
          </a:xfrm>
        </p:grpSpPr>
        <p:cxnSp>
          <p:nvCxnSpPr>
            <p:cNvPr id="22" name="Straight Connector 21">
              <a:extLst>
                <a:ext uri="{FF2B5EF4-FFF2-40B4-BE49-F238E27FC236}">
                  <a16:creationId xmlns:a16="http://schemas.microsoft.com/office/drawing/2014/main" id="{1E11E479-A31E-45C6-8693-D6D5A30945CC}"/>
                </a:ext>
              </a:extLst>
            </p:cNvPr>
            <p:cNvCxnSpPr/>
            <p:nvPr/>
          </p:nvCxnSpPr>
          <p:spPr>
            <a:xfrm flipV="1">
              <a:off x="7452320" y="2708920"/>
              <a:ext cx="720080" cy="720080"/>
            </a:xfrm>
            <a:prstGeom prst="line">
              <a:avLst/>
            </a:prstGeom>
            <a:ln w="57150">
              <a:solidFill>
                <a:srgbClr val="447FC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1230DA-4334-4DB0-8EC3-953FE681A2FF}"/>
                </a:ext>
              </a:extLst>
            </p:cNvPr>
            <p:cNvCxnSpPr>
              <a:cxnSpLocks/>
            </p:cNvCxnSpPr>
            <p:nvPr/>
          </p:nvCxnSpPr>
          <p:spPr>
            <a:xfrm flipH="1" flipV="1">
              <a:off x="7452320" y="2708920"/>
              <a:ext cx="720080" cy="720080"/>
            </a:xfrm>
            <a:prstGeom prst="line">
              <a:avLst/>
            </a:prstGeom>
            <a:ln w="57150">
              <a:solidFill>
                <a:srgbClr val="447FC1"/>
              </a:solidFill>
            </a:ln>
          </p:spPr>
          <p:style>
            <a:lnRef idx="1">
              <a:schemeClr val="accent1"/>
            </a:lnRef>
            <a:fillRef idx="0">
              <a:schemeClr val="accent1"/>
            </a:fillRef>
            <a:effectRef idx="0">
              <a:schemeClr val="accent1"/>
            </a:effectRef>
            <a:fontRef idx="minor">
              <a:schemeClr val="tx1"/>
            </a:fontRef>
          </p:style>
        </p:cxnSp>
      </p:grpSp>
      <p:sp>
        <p:nvSpPr>
          <p:cNvPr id="24" name="Title 1">
            <a:extLst>
              <a:ext uri="{FF2B5EF4-FFF2-40B4-BE49-F238E27FC236}">
                <a16:creationId xmlns:a16="http://schemas.microsoft.com/office/drawing/2014/main" id="{AD99A936-C0D1-4074-941A-AD1462448C30}"/>
              </a:ext>
            </a:extLst>
          </p:cNvPr>
          <p:cNvSpPr txBox="1">
            <a:spLocks/>
          </p:cNvSpPr>
          <p:nvPr/>
        </p:nvSpPr>
        <p:spPr>
          <a:xfrm>
            <a:off x="2843808" y="4509120"/>
            <a:ext cx="1440160" cy="864096"/>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a:solidFill>
                  <a:srgbClr val="447FC1"/>
                </a:solidFill>
                <a:latin typeface="Arial" panose="020B0604020202020204" pitchFamily="34" charset="0"/>
                <a:cs typeface="Arial" panose="020B0604020202020204" pitchFamily="34" charset="0"/>
              </a:rPr>
              <a:t>Line Manager?</a:t>
            </a:r>
          </a:p>
        </p:txBody>
      </p:sp>
      <p:sp>
        <p:nvSpPr>
          <p:cNvPr id="25" name="Title 1">
            <a:extLst>
              <a:ext uri="{FF2B5EF4-FFF2-40B4-BE49-F238E27FC236}">
                <a16:creationId xmlns:a16="http://schemas.microsoft.com/office/drawing/2014/main" id="{66B275F7-DD8C-4FC8-BCC4-090F66A27CAC}"/>
              </a:ext>
            </a:extLst>
          </p:cNvPr>
          <p:cNvSpPr txBox="1">
            <a:spLocks/>
          </p:cNvSpPr>
          <p:nvPr/>
        </p:nvSpPr>
        <p:spPr>
          <a:xfrm>
            <a:off x="4860032" y="1916832"/>
            <a:ext cx="1440160" cy="864096"/>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a:solidFill>
                  <a:srgbClr val="447FC1"/>
                </a:solidFill>
                <a:latin typeface="Arial" panose="020B0604020202020204" pitchFamily="34" charset="0"/>
                <a:cs typeface="Arial" panose="020B0604020202020204" pitchFamily="34" charset="0"/>
              </a:rPr>
              <a:t>Line Manager?</a:t>
            </a:r>
          </a:p>
        </p:txBody>
      </p:sp>
    </p:spTree>
    <p:extLst>
      <p:ext uri="{BB962C8B-B14F-4D97-AF65-F5344CB8AC3E}">
        <p14:creationId xmlns:p14="http://schemas.microsoft.com/office/powerpoint/2010/main" val="358114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Head of Department Meeting</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Articulate in two minutes your vision for your department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Tell us about your curriculum and your rationale for it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i="1" dirty="0">
                <a:latin typeface="Arial" panose="020B0604020202020204" pitchFamily="34" charset="0"/>
                <a:cs typeface="Arial" panose="020B0604020202020204" pitchFamily="34" charset="0"/>
              </a:rPr>
              <a:t>Referring to the specific example from the current SoW</a:t>
            </a:r>
            <a:r>
              <a:rPr lang="en-GB" sz="2000" dirty="0">
                <a:latin typeface="Arial" panose="020B0604020202020204" pitchFamily="34" charset="0"/>
                <a:cs typeface="Arial" panose="020B0604020202020204" pitchFamily="34" charset="0"/>
              </a:rPr>
              <a:t>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does this part of the Scheme of Work fit in with the overall</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vision / rationale for the Scheme of Work?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t>
            </a:r>
            <a:r>
              <a:rPr lang="en-GB" sz="2000" b="1" u="sng" dirty="0">
                <a:latin typeface="Arial" panose="020B0604020202020204" pitchFamily="34" charset="0"/>
                <a:cs typeface="Arial" panose="020B0604020202020204" pitchFamily="34" charset="0"/>
              </a:rPr>
              <a:t>Why is this particular topic being taught right now?</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Can you talk me through the sequencing of lessons in the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Scheme of Work?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skills are developed within this unit?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 they fit in with the overall 5-year curriculum?</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do you know your curriculum meets the needs of all individual students?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do you put in place to ensure this happens?</a:t>
            </a:r>
          </a:p>
        </p:txBody>
      </p:sp>
    </p:spTree>
    <p:extLst>
      <p:ext uri="{BB962C8B-B14F-4D97-AF65-F5344CB8AC3E}">
        <p14:creationId xmlns:p14="http://schemas.microsoft.com/office/powerpoint/2010/main" val="328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Head of Department Meeting</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Tell us who your stronger teachers are.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Why?</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Tell us who your teachers are that need further developments?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have you done to support them?</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What’s the workload like for your team?</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 you monitor this and how do you support?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Specific data questions – related to progress of specific groups of students identified in the dashboard</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Specific questions about the Department Handbook / Department Improvement Plan</a:t>
            </a:r>
          </a:p>
        </p:txBody>
      </p:sp>
    </p:spTree>
    <p:extLst>
      <p:ext uri="{BB962C8B-B14F-4D97-AF65-F5344CB8AC3E}">
        <p14:creationId xmlns:p14="http://schemas.microsoft.com/office/powerpoint/2010/main" val="141127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74FE63E-B4E9-4686-8F06-FA7C8C555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19" y="1268761"/>
            <a:ext cx="6469340" cy="4032447"/>
          </a:xfrm>
          <a:prstGeom prst="rect">
            <a:avLst/>
          </a:prstGeom>
          <a:ln w="38100">
            <a:solidFill>
              <a:srgbClr val="447FC1"/>
            </a:solidFill>
          </a:ln>
        </p:spPr>
      </p:pic>
      <p:sp>
        <p:nvSpPr>
          <p:cNvPr id="17" name="Title 1">
            <a:extLst>
              <a:ext uri="{FF2B5EF4-FFF2-40B4-BE49-F238E27FC236}">
                <a16:creationId xmlns:a16="http://schemas.microsoft.com/office/drawing/2014/main" id="{0BD9C0B7-6476-492E-AB44-19673EE45351}"/>
              </a:ext>
            </a:extLst>
          </p:cNvPr>
          <p:cNvSpPr txBox="1">
            <a:spLocks/>
          </p:cNvSpPr>
          <p:nvPr/>
        </p:nvSpPr>
        <p:spPr>
          <a:xfrm>
            <a:off x="2484798" y="474264"/>
            <a:ext cx="3600400" cy="504055"/>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cs typeface="Arial" panose="020B0604020202020204" pitchFamily="34" charset="0"/>
              </a:rPr>
              <a:t>Head of Department</a:t>
            </a:r>
          </a:p>
        </p:txBody>
      </p:sp>
      <p:sp>
        <p:nvSpPr>
          <p:cNvPr id="29" name="Title 1">
            <a:extLst>
              <a:ext uri="{FF2B5EF4-FFF2-40B4-BE49-F238E27FC236}">
                <a16:creationId xmlns:a16="http://schemas.microsoft.com/office/drawing/2014/main" id="{F3F4843E-1F1D-429C-9B9A-171451C52D32}"/>
              </a:ext>
            </a:extLst>
          </p:cNvPr>
          <p:cNvSpPr txBox="1">
            <a:spLocks/>
          </p:cNvSpPr>
          <p:nvPr/>
        </p:nvSpPr>
        <p:spPr>
          <a:xfrm rot="932300">
            <a:off x="6689895" y="527814"/>
            <a:ext cx="2071281" cy="504055"/>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cs typeface="Arial" panose="020B0604020202020204" pitchFamily="34" charset="0"/>
              </a:rPr>
              <a:t>Students</a:t>
            </a:r>
          </a:p>
        </p:txBody>
      </p:sp>
      <p:sp>
        <p:nvSpPr>
          <p:cNvPr id="30" name="Title 1">
            <a:extLst>
              <a:ext uri="{FF2B5EF4-FFF2-40B4-BE49-F238E27FC236}">
                <a16:creationId xmlns:a16="http://schemas.microsoft.com/office/drawing/2014/main" id="{717DB022-41C5-4F7E-B882-31842D09E017}"/>
              </a:ext>
            </a:extLst>
          </p:cNvPr>
          <p:cNvSpPr txBox="1">
            <a:spLocks/>
          </p:cNvSpPr>
          <p:nvPr/>
        </p:nvSpPr>
        <p:spPr>
          <a:xfrm rot="20524273">
            <a:off x="-85136" y="527813"/>
            <a:ext cx="2232248" cy="504055"/>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cs typeface="Arial" panose="020B0604020202020204" pitchFamily="34" charset="0"/>
              </a:rPr>
              <a:t>Teachers</a:t>
            </a:r>
          </a:p>
        </p:txBody>
      </p:sp>
      <p:sp>
        <p:nvSpPr>
          <p:cNvPr id="31" name="Title 1">
            <a:extLst>
              <a:ext uri="{FF2B5EF4-FFF2-40B4-BE49-F238E27FC236}">
                <a16:creationId xmlns:a16="http://schemas.microsoft.com/office/drawing/2014/main" id="{174DBE22-3F63-41D1-B6C5-ABF9215520A1}"/>
              </a:ext>
            </a:extLst>
          </p:cNvPr>
          <p:cNvSpPr txBox="1">
            <a:spLocks/>
          </p:cNvSpPr>
          <p:nvPr/>
        </p:nvSpPr>
        <p:spPr>
          <a:xfrm>
            <a:off x="323528" y="5591791"/>
            <a:ext cx="3600400" cy="504055"/>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cs typeface="Arial" panose="020B0604020202020204" pitchFamily="34" charset="0"/>
              </a:rPr>
              <a:t>SLT Line Manager</a:t>
            </a:r>
          </a:p>
        </p:txBody>
      </p:sp>
      <p:cxnSp>
        <p:nvCxnSpPr>
          <p:cNvPr id="3" name="Straight Connector 2">
            <a:extLst>
              <a:ext uri="{FF2B5EF4-FFF2-40B4-BE49-F238E27FC236}">
                <a16:creationId xmlns:a16="http://schemas.microsoft.com/office/drawing/2014/main" id="{2744F890-0177-4111-A5E7-A1A83DD1721D}"/>
              </a:ext>
            </a:extLst>
          </p:cNvPr>
          <p:cNvCxnSpPr>
            <a:cxnSpLocks/>
          </p:cNvCxnSpPr>
          <p:nvPr/>
        </p:nvCxnSpPr>
        <p:spPr>
          <a:xfrm>
            <a:off x="5292080" y="6057293"/>
            <a:ext cx="0" cy="2520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58B773-01C2-42DE-90F5-B7F33D4D726F}"/>
              </a:ext>
            </a:extLst>
          </p:cNvPr>
          <p:cNvCxnSpPr>
            <a:cxnSpLocks/>
          </p:cNvCxnSpPr>
          <p:nvPr/>
        </p:nvCxnSpPr>
        <p:spPr>
          <a:xfrm>
            <a:off x="8172400" y="6057293"/>
            <a:ext cx="0" cy="2520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FC7917-BA44-453F-A075-752B64EFF5C5}"/>
              </a:ext>
            </a:extLst>
          </p:cNvPr>
          <p:cNvCxnSpPr>
            <a:cxnSpLocks/>
          </p:cNvCxnSpPr>
          <p:nvPr/>
        </p:nvCxnSpPr>
        <p:spPr>
          <a:xfrm>
            <a:off x="6732240" y="6057293"/>
            <a:ext cx="0" cy="2520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71827F43-EE69-4CDB-8E04-C1A3DBC7597B}"/>
              </a:ext>
            </a:extLst>
          </p:cNvPr>
          <p:cNvSpPr txBox="1">
            <a:spLocks/>
          </p:cNvSpPr>
          <p:nvPr/>
        </p:nvSpPr>
        <p:spPr>
          <a:xfrm>
            <a:off x="4572000" y="5589240"/>
            <a:ext cx="1440160" cy="504055"/>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err="1">
                <a:latin typeface="Arial" panose="020B0604020202020204" pitchFamily="34" charset="0"/>
                <a:cs typeface="Arial" panose="020B0604020202020204" pitchFamily="34" charset="0"/>
              </a:rPr>
              <a:t>HoD</a:t>
            </a:r>
            <a:endParaRPr lang="en-US" sz="2000" dirty="0">
              <a:latin typeface="Arial" panose="020B0604020202020204" pitchFamily="34" charset="0"/>
              <a:cs typeface="Arial" panose="020B0604020202020204" pitchFamily="34" charset="0"/>
            </a:endParaRPr>
          </a:p>
        </p:txBody>
      </p:sp>
      <p:sp>
        <p:nvSpPr>
          <p:cNvPr id="36" name="Title 1">
            <a:extLst>
              <a:ext uri="{FF2B5EF4-FFF2-40B4-BE49-F238E27FC236}">
                <a16:creationId xmlns:a16="http://schemas.microsoft.com/office/drawing/2014/main" id="{5FB9E1DA-8323-4353-9444-E7CFEB3D3DC4}"/>
              </a:ext>
            </a:extLst>
          </p:cNvPr>
          <p:cNvSpPr txBox="1">
            <a:spLocks/>
          </p:cNvSpPr>
          <p:nvPr/>
        </p:nvSpPr>
        <p:spPr>
          <a:xfrm>
            <a:off x="7452320" y="5589240"/>
            <a:ext cx="1440160" cy="504055"/>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000" dirty="0">
                <a:latin typeface="Arial" panose="020B0604020202020204" pitchFamily="34" charset="0"/>
                <a:cs typeface="Arial" panose="020B0604020202020204" pitchFamily="34" charset="0"/>
              </a:rPr>
              <a:t>SLT</a:t>
            </a:r>
          </a:p>
        </p:txBody>
      </p:sp>
      <p:sp>
        <p:nvSpPr>
          <p:cNvPr id="37" name="Title 1">
            <a:extLst>
              <a:ext uri="{FF2B5EF4-FFF2-40B4-BE49-F238E27FC236}">
                <a16:creationId xmlns:a16="http://schemas.microsoft.com/office/drawing/2014/main" id="{4B7B8617-4537-487B-B257-C4B5A2666EB8}"/>
              </a:ext>
            </a:extLst>
          </p:cNvPr>
          <p:cNvSpPr txBox="1">
            <a:spLocks/>
          </p:cNvSpPr>
          <p:nvPr/>
        </p:nvSpPr>
        <p:spPr>
          <a:xfrm>
            <a:off x="6012160" y="5589240"/>
            <a:ext cx="1440160" cy="504055"/>
          </a:xfrm>
          <a:prstGeom prst="rect">
            <a:avLst/>
          </a:prstGeom>
          <a:ln>
            <a:noFill/>
          </a:ln>
        </p:spPr>
        <p:txBody>
          <a:bodyPr vert="horz" wrap="square" lIns="91440" tIns="45720" rIns="91440" bIns="45720" rtlCol="0" anchor="ctr"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1600" dirty="0">
                <a:latin typeface="Arial" panose="020B0604020202020204" pitchFamily="34" charset="0"/>
                <a:cs typeface="Arial" panose="020B0604020202020204" pitchFamily="34" charset="0"/>
              </a:rPr>
              <a:t>Line Manager</a:t>
            </a:r>
          </a:p>
        </p:txBody>
      </p:sp>
      <p:cxnSp>
        <p:nvCxnSpPr>
          <p:cNvPr id="38" name="Straight Connector 37">
            <a:extLst>
              <a:ext uri="{FF2B5EF4-FFF2-40B4-BE49-F238E27FC236}">
                <a16:creationId xmlns:a16="http://schemas.microsoft.com/office/drawing/2014/main" id="{EA361A72-060F-4516-8ADB-EC8B4537CB7C}"/>
              </a:ext>
            </a:extLst>
          </p:cNvPr>
          <p:cNvCxnSpPr>
            <a:cxnSpLocks/>
          </p:cNvCxnSpPr>
          <p:nvPr/>
        </p:nvCxnSpPr>
        <p:spPr>
          <a:xfrm>
            <a:off x="4572000" y="6201309"/>
            <a:ext cx="43204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393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9" grpId="0" build="p"/>
      <p:bldP spid="30" grpId="0" build="p"/>
      <p:bldP spid="31" grpId="0" build="p"/>
      <p:bldP spid="34"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Teacher Meeting – Departmental</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are you involved in the development of your curriculum?</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is feedback provided in your subject?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does this look like in your lessons?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do you check and track students’ progress over time?</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If a student is underachieving, what types of support do you put in place?</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are the current challenges for the department?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 you contribute to supporting the department with</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these?</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What’s your workload like?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Do you have any suggestions we can take back to SLT / </a:t>
            </a:r>
            <a:r>
              <a:rPr lang="en-GB" sz="2000" dirty="0" err="1">
                <a:latin typeface="Arial" panose="020B0604020202020204" pitchFamily="34" charset="0"/>
                <a:cs typeface="Arial" panose="020B0604020202020204" pitchFamily="34" charset="0"/>
              </a:rPr>
              <a:t>HoD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on how to improve it?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Specific questions regarding progress of groups</a:t>
            </a:r>
          </a:p>
        </p:txBody>
      </p:sp>
    </p:spTree>
    <p:extLst>
      <p:ext uri="{BB962C8B-B14F-4D97-AF65-F5344CB8AC3E}">
        <p14:creationId xmlns:p14="http://schemas.microsoft.com/office/powerpoint/2010/main" val="153306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Teacher Meeting – Lesson Feedback</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was the purpose of this lesson / task?</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did you expect students to be able to do before attempting this task?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What would you want students to be able to do after attempting this task?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Could they?</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 you know?</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did you adapt this task to stretch the most able / support the less able?</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does this lesson / task fit in with the current Scheme of Work?</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Why were the lessons planned in this particular order?</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skills does this unit help students to develop?</a:t>
            </a:r>
          </a:p>
        </p:txBody>
      </p:sp>
    </p:spTree>
    <p:extLst>
      <p:ext uri="{BB962C8B-B14F-4D97-AF65-F5344CB8AC3E}">
        <p14:creationId xmlns:p14="http://schemas.microsoft.com/office/powerpoint/2010/main" val="243642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Student Panel</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do you enjoy about &lt;subject&gt;?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things don’t you enjoy about &lt;subject&gt;?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i="1" dirty="0">
                <a:latin typeface="Arial" panose="020B0604020202020204" pitchFamily="34" charset="0"/>
                <a:cs typeface="Arial" panose="020B0604020202020204" pitchFamily="34" charset="0"/>
              </a:rPr>
              <a:t>Referring to a specific piece of work: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was this piece of work helping you to learn?</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has the teacher feedback helped you?</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 can you do / understand after this piece of work that you</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couldn’t do / understand before it?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do you get given feedback?</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How does this feedback help you to improve?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What’s the best piece of advice you’ve been given?</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Why was it so helpful?</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Are you given time to reflect on the feedback, with opportunities to improve?</a:t>
            </a:r>
          </a:p>
        </p:txBody>
      </p:sp>
    </p:spTree>
    <p:extLst>
      <p:ext uri="{BB962C8B-B14F-4D97-AF65-F5344CB8AC3E}">
        <p14:creationId xmlns:p14="http://schemas.microsoft.com/office/powerpoint/2010/main" val="402462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Student Panel</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kinds of tasks are you set for homework in &lt;subject&gt;?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Do you find the homework useful?</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How challenging do you find lessons / learning?</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What does your teacher do if you don’t understand?</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Specific questions relating to work scrutiny</a:t>
            </a:r>
          </a:p>
        </p:txBody>
      </p:sp>
    </p:spTree>
    <p:extLst>
      <p:ext uri="{BB962C8B-B14F-4D97-AF65-F5344CB8AC3E}">
        <p14:creationId xmlns:p14="http://schemas.microsoft.com/office/powerpoint/2010/main" val="28861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Concluding the Review</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SLT Meeting – with Visiting </a:t>
            </a:r>
            <a:r>
              <a:rPr lang="en-GB" sz="2800" dirty="0" err="1">
                <a:latin typeface="Arial" panose="020B0604020202020204" pitchFamily="34" charset="0"/>
                <a:cs typeface="Arial" panose="020B0604020202020204" pitchFamily="34" charset="0"/>
              </a:rPr>
              <a:t>HoDs</a:t>
            </a:r>
            <a:endParaRPr lang="en-GB" sz="2800" dirty="0">
              <a:latin typeface="Arial" panose="020B0604020202020204" pitchFamily="34" charset="0"/>
              <a:cs typeface="Arial" panose="020B0604020202020204" pitchFamily="34" charset="0"/>
            </a:endParaRP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Report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Intent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Implementation</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Impact</a:t>
            </a:r>
          </a:p>
          <a:p>
            <a:pPr algn="l"/>
            <a:endParaRPr lang="en-GB"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853485C-93A8-4DCC-B105-0532C68F4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4123">
            <a:off x="1656700" y="404664"/>
            <a:ext cx="4277866" cy="6048672"/>
          </a:xfrm>
          <a:prstGeom prst="rect">
            <a:avLst/>
          </a:prstGeom>
          <a:ln w="38100">
            <a:solidFill>
              <a:srgbClr val="447FC1"/>
            </a:solidFill>
          </a:ln>
        </p:spPr>
      </p:pic>
      <p:pic>
        <p:nvPicPr>
          <p:cNvPr id="7" name="Picture 6">
            <a:extLst>
              <a:ext uri="{FF2B5EF4-FFF2-40B4-BE49-F238E27FC236}">
                <a16:creationId xmlns:a16="http://schemas.microsoft.com/office/drawing/2014/main" id="{5717B91C-818E-445B-97DF-778140EDC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4123">
            <a:off x="3798166" y="404664"/>
            <a:ext cx="4277866" cy="6048672"/>
          </a:xfrm>
          <a:prstGeom prst="rect">
            <a:avLst/>
          </a:prstGeom>
          <a:ln w="38100">
            <a:solidFill>
              <a:srgbClr val="447FC1"/>
            </a:solidFill>
          </a:ln>
        </p:spPr>
      </p:pic>
    </p:spTree>
    <p:extLst>
      <p:ext uri="{BB962C8B-B14F-4D97-AF65-F5344CB8AC3E}">
        <p14:creationId xmlns:p14="http://schemas.microsoft.com/office/powerpoint/2010/main" val="124097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Concluding the Review</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SLT Meeting – with Visiting </a:t>
            </a:r>
            <a:r>
              <a:rPr lang="en-GB" sz="2800" dirty="0" err="1">
                <a:latin typeface="Arial" panose="020B0604020202020204" pitchFamily="34" charset="0"/>
                <a:cs typeface="Arial" panose="020B0604020202020204" pitchFamily="34" charset="0"/>
              </a:rPr>
              <a:t>HoDs</a:t>
            </a:r>
            <a:endParaRPr lang="en-GB" sz="2800" dirty="0">
              <a:latin typeface="Arial" panose="020B0604020202020204" pitchFamily="34" charset="0"/>
              <a:cs typeface="Arial" panose="020B0604020202020204" pitchFamily="34" charset="0"/>
            </a:endParaRP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Report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Intent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Implementation</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  Impact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Feedback to the Head of Department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Feedback to the Department</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Time to ‘make a difference’</a:t>
            </a:r>
          </a:p>
          <a:p>
            <a:pPr algn="l"/>
            <a:endParaRPr lang="en-GB"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Feedback to Trustees (Governors)</a:t>
            </a:r>
          </a:p>
        </p:txBody>
      </p:sp>
      <p:pic>
        <p:nvPicPr>
          <p:cNvPr id="4" name="Picture 3">
            <a:extLst>
              <a:ext uri="{FF2B5EF4-FFF2-40B4-BE49-F238E27FC236}">
                <a16:creationId xmlns:a16="http://schemas.microsoft.com/office/drawing/2014/main" id="{753660AD-98A6-4BD0-8237-BBA706D00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4552"/>
            <a:ext cx="8510400" cy="6382800"/>
          </a:xfrm>
          <a:prstGeom prst="rect">
            <a:avLst/>
          </a:prstGeom>
          <a:ln w="38100">
            <a:solidFill>
              <a:schemeClr val="accent1"/>
            </a:solidFill>
          </a:ln>
        </p:spPr>
      </p:pic>
    </p:spTree>
    <p:extLst>
      <p:ext uri="{BB962C8B-B14F-4D97-AF65-F5344CB8AC3E}">
        <p14:creationId xmlns:p14="http://schemas.microsoft.com/office/powerpoint/2010/main" val="34642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Selected Findings</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Use of Exercise Books</a:t>
            </a:r>
            <a:br>
              <a:rPr lang="en-GB" sz="2800" dirty="0">
                <a:latin typeface="Arial" panose="020B0604020202020204" pitchFamily="34" charset="0"/>
                <a:cs typeface="Arial" panose="020B0604020202020204" pitchFamily="34" charset="0"/>
              </a:rPr>
            </a:br>
            <a:r>
              <a:rPr lang="en-GB" sz="2800" i="1" dirty="0">
                <a:latin typeface="Arial" panose="020B0604020202020204" pitchFamily="34" charset="0"/>
                <a:cs typeface="Arial" panose="020B0604020202020204" pitchFamily="34" charset="0"/>
              </a:rPr>
              <a:t>(Maths)</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Feedback and Response for LPA Students</a:t>
            </a:r>
            <a:br>
              <a:rPr lang="en-GB" sz="2800" dirty="0">
                <a:latin typeface="Arial" panose="020B0604020202020204" pitchFamily="34" charset="0"/>
                <a:cs typeface="Arial" panose="020B0604020202020204" pitchFamily="34" charset="0"/>
              </a:rPr>
            </a:br>
            <a:r>
              <a:rPr lang="en-GB" sz="2800" i="1" dirty="0">
                <a:latin typeface="Arial" panose="020B0604020202020204" pitchFamily="34" charset="0"/>
                <a:cs typeface="Arial" panose="020B0604020202020204" pitchFamily="34" charset="0"/>
              </a:rPr>
              <a:t>(History)</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Think It, Talk It, Tackle It</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Talking partners?</a:t>
            </a:r>
            <a:br>
              <a:rPr lang="en-GB" sz="2800" dirty="0">
                <a:latin typeface="Arial" panose="020B0604020202020204" pitchFamily="34" charset="0"/>
                <a:cs typeface="Arial" panose="020B0604020202020204" pitchFamily="34" charset="0"/>
              </a:rPr>
            </a:br>
            <a:r>
              <a:rPr lang="en-GB" sz="2800" i="1" dirty="0">
                <a:latin typeface="Arial" panose="020B0604020202020204" pitchFamily="34" charset="0"/>
                <a:cs typeface="Arial" panose="020B0604020202020204" pitchFamily="34" charset="0"/>
              </a:rPr>
              <a:t>(Geography)</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Attitude to Learning for LPA students</a:t>
            </a:r>
          </a:p>
        </p:txBody>
      </p:sp>
    </p:spTree>
    <p:extLst>
      <p:ext uri="{BB962C8B-B14F-4D97-AF65-F5344CB8AC3E}">
        <p14:creationId xmlns:p14="http://schemas.microsoft.com/office/powerpoint/2010/main" val="6280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Where next?</a:t>
            </a:r>
          </a:p>
        </p:txBody>
      </p:sp>
      <p:pic>
        <p:nvPicPr>
          <p:cNvPr id="4" name="Picture 3">
            <a:extLst>
              <a:ext uri="{FF2B5EF4-FFF2-40B4-BE49-F238E27FC236}">
                <a16:creationId xmlns:a16="http://schemas.microsoft.com/office/drawing/2014/main" id="{EE2A29A5-35C9-4535-A31B-AF61F7A38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19" y="1412777"/>
            <a:ext cx="6469340" cy="4032447"/>
          </a:xfrm>
          <a:prstGeom prst="rect">
            <a:avLst/>
          </a:prstGeom>
          <a:ln w="38100">
            <a:solidFill>
              <a:srgbClr val="447FC1"/>
            </a:solidFill>
          </a:ln>
        </p:spPr>
      </p:pic>
      <p:sp>
        <p:nvSpPr>
          <p:cNvPr id="5" name="Oval 4">
            <a:extLst>
              <a:ext uri="{FF2B5EF4-FFF2-40B4-BE49-F238E27FC236}">
                <a16:creationId xmlns:a16="http://schemas.microsoft.com/office/drawing/2014/main" id="{E62D65FD-F8CF-4685-94C5-2AC6A9F62600}"/>
              </a:ext>
            </a:extLst>
          </p:cNvPr>
          <p:cNvSpPr/>
          <p:nvPr/>
        </p:nvSpPr>
        <p:spPr>
          <a:xfrm rot="18953927">
            <a:off x="111909" y="1460322"/>
            <a:ext cx="6480720" cy="3672408"/>
          </a:xfrm>
          <a:prstGeom prst="ellipse">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33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Where next?</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328592"/>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342900" indent="-342900" algn="l">
              <a:buFont typeface="Arial" panose="020B0604020202020204" pitchFamily="34" charset="0"/>
              <a:buChar char="•"/>
            </a:pPr>
            <a:r>
              <a:rPr lang="en-GB" sz="2800" dirty="0">
                <a:latin typeface="Arial" panose="020B0604020202020204" pitchFamily="34" charset="0"/>
                <a:cs typeface="Arial" panose="020B0604020202020204" pitchFamily="34" charset="0"/>
              </a:rPr>
              <a:t>‘Externality’</a:t>
            </a:r>
          </a:p>
          <a:p>
            <a:pPr algn="l"/>
            <a:endParaRPr lang="en-GB" sz="1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800" dirty="0" err="1">
                <a:latin typeface="Arial" panose="020B0604020202020204" pitchFamily="34" charset="0"/>
                <a:cs typeface="Arial" panose="020B0604020202020204" pitchFamily="34" charset="0"/>
              </a:rPr>
              <a:t>HoDs</a:t>
            </a:r>
            <a:r>
              <a:rPr lang="en-GB" sz="2800" dirty="0">
                <a:latin typeface="Arial" panose="020B0604020202020204" pitchFamily="34" charset="0"/>
                <a:cs typeface="Arial" panose="020B0604020202020204" pitchFamily="34" charset="0"/>
              </a:rPr>
              <a:t> to quality assure their own curriculum</a:t>
            </a:r>
          </a:p>
        </p:txBody>
      </p:sp>
      <p:pic>
        <p:nvPicPr>
          <p:cNvPr id="5" name="Picture 4">
            <a:extLst>
              <a:ext uri="{FF2B5EF4-FFF2-40B4-BE49-F238E27FC236}">
                <a16:creationId xmlns:a16="http://schemas.microsoft.com/office/drawing/2014/main" id="{8761EFE2-E2F4-4372-9DEF-86F4575E6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0301">
            <a:off x="3408769" y="2883308"/>
            <a:ext cx="2368066" cy="3360548"/>
          </a:xfrm>
          <a:prstGeom prst="rect">
            <a:avLst/>
          </a:prstGeom>
          <a:ln w="38100">
            <a:solidFill>
              <a:srgbClr val="447FC1"/>
            </a:solidFill>
          </a:ln>
        </p:spPr>
      </p:pic>
      <p:sp>
        <p:nvSpPr>
          <p:cNvPr id="6" name="Title 1">
            <a:extLst>
              <a:ext uri="{FF2B5EF4-FFF2-40B4-BE49-F238E27FC236}">
                <a16:creationId xmlns:a16="http://schemas.microsoft.com/office/drawing/2014/main" id="{DEBF666F-3624-4E16-9F61-15BA914213CD}"/>
              </a:ext>
            </a:extLst>
          </p:cNvPr>
          <p:cNvSpPr txBox="1">
            <a:spLocks/>
          </p:cNvSpPr>
          <p:nvPr/>
        </p:nvSpPr>
        <p:spPr>
          <a:xfrm>
            <a:off x="971600" y="2926928"/>
            <a:ext cx="7200800" cy="3382392"/>
          </a:xfrm>
          <a:prstGeom prst="rect">
            <a:avLst/>
          </a:prstGeom>
          <a:solidFill>
            <a:schemeClr val="bg1"/>
          </a:solidFill>
          <a:ln w="38100">
            <a:solidFill>
              <a:srgbClr val="447FC1"/>
            </a:solidFill>
          </a:ln>
        </p:spPr>
        <p:txBody>
          <a:bodyPr vert="horz" wrap="square" lIns="360000" tIns="288000" rIns="360000" bIns="288000" rtlCol="0" anchor="t" anchorCtr="0">
            <a:sp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r>
              <a:rPr lang="en-GB" sz="2600" dirty="0">
                <a:solidFill>
                  <a:srgbClr val="447FC1"/>
                </a:solidFill>
                <a:cs typeface="Arial" panose="020B0604020202020204" pitchFamily="34" charset="0"/>
              </a:rPr>
              <a:t>“With the examination boards’ online post-results service, combined with our understanding of the flesh and blood that produced those results, and </a:t>
            </a:r>
            <a:r>
              <a:rPr lang="en-GB" sz="2600" i="1" dirty="0">
                <a:solidFill>
                  <a:srgbClr val="447FC1"/>
                </a:solidFill>
                <a:cs typeface="Arial" panose="020B0604020202020204" pitchFamily="34" charset="0"/>
              </a:rPr>
              <a:t>copious amounts of our own wisdom and judgement</a:t>
            </a:r>
            <a:r>
              <a:rPr lang="en-GB" sz="2600" dirty="0">
                <a:solidFill>
                  <a:srgbClr val="447FC1"/>
                </a:solidFill>
                <a:cs typeface="Arial" panose="020B0604020202020204" pitchFamily="34" charset="0"/>
              </a:rPr>
              <a:t>, we have all that we need to make a decent diagnosis of what needs to be improved in our teaching.”</a:t>
            </a:r>
          </a:p>
        </p:txBody>
      </p:sp>
    </p:spTree>
    <p:extLst>
      <p:ext uri="{BB962C8B-B14F-4D97-AF65-F5344CB8AC3E}">
        <p14:creationId xmlns:p14="http://schemas.microsoft.com/office/powerpoint/2010/main" val="27524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751B8-B1D4-4343-94D4-C924950AB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196752"/>
            <a:ext cx="4136559" cy="5301208"/>
          </a:xfrm>
          <a:prstGeom prst="rect">
            <a:avLst/>
          </a:prstGeom>
          <a:ln w="38100">
            <a:solidFill>
              <a:srgbClr val="447FC1"/>
            </a:solidFill>
          </a:ln>
        </p:spPr>
      </p:pic>
      <p:pic>
        <p:nvPicPr>
          <p:cNvPr id="5" name="Picture 4">
            <a:extLst>
              <a:ext uri="{FF2B5EF4-FFF2-40B4-BE49-F238E27FC236}">
                <a16:creationId xmlns:a16="http://schemas.microsoft.com/office/drawing/2014/main" id="{5EEFCC41-C719-4E01-8E81-BF7FBBD83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210444"/>
            <a:ext cx="4136559" cy="5301208"/>
          </a:xfrm>
          <a:prstGeom prst="rect">
            <a:avLst/>
          </a:prstGeom>
          <a:ln w="38100">
            <a:solidFill>
              <a:srgbClr val="447FC1"/>
            </a:solidFill>
          </a:ln>
        </p:spPr>
      </p:pic>
      <p:sp>
        <p:nvSpPr>
          <p:cNvPr id="4" name="Title 1">
            <a:extLst>
              <a:ext uri="{FF2B5EF4-FFF2-40B4-BE49-F238E27FC236}">
                <a16:creationId xmlns:a16="http://schemas.microsoft.com/office/drawing/2014/main" id="{FDD953C4-54AF-4185-903A-4F90EA9EC0E9}"/>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Exams Analysis</a:t>
            </a:r>
          </a:p>
        </p:txBody>
      </p:sp>
    </p:spTree>
    <p:extLst>
      <p:ext uri="{BB962C8B-B14F-4D97-AF65-F5344CB8AC3E}">
        <p14:creationId xmlns:p14="http://schemas.microsoft.com/office/powerpoint/2010/main" val="9049947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Guiding Principles</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Schools get better in the classroom</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less, but do it better!</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with, not to</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This </a:t>
            </a:r>
            <a:r>
              <a:rPr lang="en-US" sz="2800" b="1" u="sng" dirty="0">
                <a:latin typeface="Arial" panose="020B0604020202020204" pitchFamily="34" charset="0"/>
                <a:cs typeface="Arial" panose="020B0604020202020204" pitchFamily="34" charset="0"/>
              </a:rPr>
              <a:t>is not</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Ofsted</a:t>
            </a:r>
            <a:r>
              <a:rPr lang="en-US" sz="2800" dirty="0">
                <a:latin typeface="Arial" panose="020B0604020202020204" pitchFamily="34" charset="0"/>
                <a:cs typeface="Arial" panose="020B0604020202020204" pitchFamily="34" charset="0"/>
              </a:rPr>
              <a:t> rehearsal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D89403-0317-4E73-9D71-6B4792DD9E3D}"/>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Exams Analysis</a:t>
            </a:r>
          </a:p>
        </p:txBody>
      </p:sp>
      <p:pic>
        <p:nvPicPr>
          <p:cNvPr id="22" name="Picture 21">
            <a:extLst>
              <a:ext uri="{FF2B5EF4-FFF2-40B4-BE49-F238E27FC236}">
                <a16:creationId xmlns:a16="http://schemas.microsoft.com/office/drawing/2014/main" id="{9D42B88D-111C-4B0D-9197-8987ACE87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7532">
            <a:off x="2411760" y="374538"/>
            <a:ext cx="4350099" cy="6150805"/>
          </a:xfrm>
          <a:prstGeom prst="rect">
            <a:avLst/>
          </a:prstGeom>
          <a:ln w="38100">
            <a:solidFill>
              <a:srgbClr val="447FC1"/>
            </a:solidFill>
          </a:ln>
        </p:spPr>
      </p:pic>
      <p:pic>
        <p:nvPicPr>
          <p:cNvPr id="24" name="Picture 23">
            <a:extLst>
              <a:ext uri="{FF2B5EF4-FFF2-40B4-BE49-F238E27FC236}">
                <a16:creationId xmlns:a16="http://schemas.microsoft.com/office/drawing/2014/main" id="{505CB37F-D334-4ABC-8B80-EFCE22C6415B}"/>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41600"/>
          <a:stretch/>
        </p:blipFill>
        <p:spPr>
          <a:xfrm>
            <a:off x="826336" y="1124744"/>
            <a:ext cx="7562088" cy="4827611"/>
          </a:xfrm>
          <a:prstGeom prst="rect">
            <a:avLst/>
          </a:prstGeom>
          <a:ln w="38100">
            <a:solidFill>
              <a:srgbClr val="447FC1"/>
            </a:solidFill>
          </a:ln>
        </p:spPr>
      </p:pic>
      <p:pic>
        <p:nvPicPr>
          <p:cNvPr id="26" name="Picture 25">
            <a:extLst>
              <a:ext uri="{FF2B5EF4-FFF2-40B4-BE49-F238E27FC236}">
                <a16:creationId xmlns:a16="http://schemas.microsoft.com/office/drawing/2014/main" id="{E5116B84-341F-4AB7-960F-E415190BE947}"/>
              </a:ext>
            </a:extLst>
          </p:cNvPr>
          <p:cNvPicPr>
            <a:picLocks noChangeAspect="1"/>
          </p:cNvPicPr>
          <p:nvPr/>
        </p:nvPicPr>
        <p:blipFill rotWithShape="1">
          <a:blip r:embed="rId3">
            <a:extLst>
              <a:ext uri="{28A0092B-C50C-407E-A947-70E740481C1C}">
                <a14:useLocalDpi xmlns:a14="http://schemas.microsoft.com/office/drawing/2010/main" val="0"/>
              </a:ext>
            </a:extLst>
          </a:blip>
          <a:srcRect t="58399" b="2412"/>
          <a:stretch/>
        </p:blipFill>
        <p:spPr>
          <a:xfrm>
            <a:off x="827584" y="1254988"/>
            <a:ext cx="7562088" cy="4190238"/>
          </a:xfrm>
          <a:prstGeom prst="rect">
            <a:avLst/>
          </a:prstGeom>
          <a:ln w="38100">
            <a:solidFill>
              <a:srgbClr val="447FC1"/>
            </a:solidFill>
          </a:ln>
        </p:spPr>
      </p:pic>
      <p:pic>
        <p:nvPicPr>
          <p:cNvPr id="3" name="Picture 2">
            <a:extLst>
              <a:ext uri="{FF2B5EF4-FFF2-40B4-BE49-F238E27FC236}">
                <a16:creationId xmlns:a16="http://schemas.microsoft.com/office/drawing/2014/main" id="{F9442C59-F30C-4789-9300-00E0D96EA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14552"/>
            <a:ext cx="8510400" cy="6382800"/>
          </a:xfrm>
          <a:prstGeom prst="rect">
            <a:avLst/>
          </a:prstGeom>
          <a:ln w="38100">
            <a:solidFill>
              <a:srgbClr val="447FC1"/>
            </a:solidFill>
          </a:ln>
        </p:spPr>
      </p:pic>
      <p:pic>
        <p:nvPicPr>
          <p:cNvPr id="7" name="Picture 6">
            <a:extLst>
              <a:ext uri="{FF2B5EF4-FFF2-40B4-BE49-F238E27FC236}">
                <a16:creationId xmlns:a16="http://schemas.microsoft.com/office/drawing/2014/main" id="{3AACFE9F-03B2-4BA6-8939-2F6CE1524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214552"/>
            <a:ext cx="8510400" cy="6382800"/>
          </a:xfrm>
          <a:prstGeom prst="rect">
            <a:avLst/>
          </a:prstGeom>
          <a:ln w="38100">
            <a:solidFill>
              <a:srgbClr val="447FC1"/>
            </a:solidFill>
          </a:ln>
        </p:spPr>
      </p:pic>
      <p:pic>
        <p:nvPicPr>
          <p:cNvPr id="9" name="Picture 8">
            <a:extLst>
              <a:ext uri="{FF2B5EF4-FFF2-40B4-BE49-F238E27FC236}">
                <a16:creationId xmlns:a16="http://schemas.microsoft.com/office/drawing/2014/main" id="{3960C667-AC3A-4C32-9D1F-573A3B904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14552"/>
            <a:ext cx="8510399" cy="6382800"/>
          </a:xfrm>
          <a:prstGeom prst="rect">
            <a:avLst/>
          </a:prstGeom>
          <a:ln w="38100">
            <a:solidFill>
              <a:srgbClr val="447FC1"/>
            </a:solidFill>
          </a:ln>
        </p:spPr>
      </p:pic>
      <p:pic>
        <p:nvPicPr>
          <p:cNvPr id="11" name="Picture 10">
            <a:extLst>
              <a:ext uri="{FF2B5EF4-FFF2-40B4-BE49-F238E27FC236}">
                <a16:creationId xmlns:a16="http://schemas.microsoft.com/office/drawing/2014/main" id="{0992EEDA-307D-4EF0-A0D5-575F1141C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214552"/>
            <a:ext cx="8510399" cy="6382800"/>
          </a:xfrm>
          <a:prstGeom prst="rect">
            <a:avLst/>
          </a:prstGeom>
          <a:ln w="38100">
            <a:solidFill>
              <a:srgbClr val="447FC1"/>
            </a:solidFill>
          </a:ln>
        </p:spPr>
      </p:pic>
      <p:pic>
        <p:nvPicPr>
          <p:cNvPr id="13" name="Picture 12">
            <a:extLst>
              <a:ext uri="{FF2B5EF4-FFF2-40B4-BE49-F238E27FC236}">
                <a16:creationId xmlns:a16="http://schemas.microsoft.com/office/drawing/2014/main" id="{39A3557A-55FE-4F69-AD64-0AE50C7EC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214552"/>
            <a:ext cx="8510400" cy="6382800"/>
          </a:xfrm>
          <a:prstGeom prst="rect">
            <a:avLst/>
          </a:prstGeom>
          <a:ln w="38100">
            <a:solidFill>
              <a:srgbClr val="447FC1"/>
            </a:solidFill>
          </a:ln>
        </p:spPr>
      </p:pic>
    </p:spTree>
    <p:extLst>
      <p:ext uri="{BB962C8B-B14F-4D97-AF65-F5344CB8AC3E}">
        <p14:creationId xmlns:p14="http://schemas.microsoft.com/office/powerpoint/2010/main" val="18856782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0-ppt_w/2"/>
                                          </p:val>
                                        </p:tav>
                                      </p:tavLst>
                                    </p:anim>
                                    <p:anim calcmode="lin" valueType="num">
                                      <p:cBhvr additive="base">
                                        <p:cTn id="27" dur="500"/>
                                        <p:tgtEl>
                                          <p:spTgt spid="3"/>
                                        </p:tgtEl>
                                        <p:attrNameLst>
                                          <p:attrName>ppt_y</p:attrName>
                                        </p:attrNameLst>
                                      </p:cBhvr>
                                      <p:tavLst>
                                        <p:tav tm="0">
                                          <p:val>
                                            <p:strVal val="ppt_y"/>
                                          </p:val>
                                        </p:tav>
                                        <p:tav tm="100000">
                                          <p:val>
                                            <p:strVal val="ppt_y"/>
                                          </p:val>
                                        </p:tav>
                                      </p:tavLst>
                                    </p:anim>
                                    <p:set>
                                      <p:cBhvr>
                                        <p:cTn id="28" dur="1" fill="hold">
                                          <p:stCondLst>
                                            <p:cond delay="499"/>
                                          </p:stCondLst>
                                        </p:cTn>
                                        <p:tgtEl>
                                          <p:spTgt spid="3"/>
                                        </p:tgtEl>
                                        <p:attrNameLst>
                                          <p:attrName>style.visibility</p:attrName>
                                        </p:attrNameLst>
                                      </p:cBhvr>
                                      <p:to>
                                        <p:strVal val="hidden"/>
                                      </p:to>
                                    </p:set>
                                  </p:childTnLst>
                                </p:cTn>
                              </p:par>
                            </p:childTnLst>
                          </p:cTn>
                        </p:par>
                        <p:par>
                          <p:cTn id="29" fill="hold">
                            <p:stCondLst>
                              <p:cond delay="500"/>
                            </p:stCondLst>
                            <p:childTnLst>
                              <p:par>
                                <p:cTn id="30" presetID="2"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8" fill="hold" nodeType="clickEffect">
                                  <p:stCondLst>
                                    <p:cond delay="0"/>
                                  </p:stCondLst>
                                  <p:childTnLst>
                                    <p:anim calcmode="lin" valueType="num">
                                      <p:cBhvr additive="base">
                                        <p:cTn id="37" dur="500"/>
                                        <p:tgtEl>
                                          <p:spTgt spid="7"/>
                                        </p:tgtEl>
                                        <p:attrNameLst>
                                          <p:attrName>ppt_x</p:attrName>
                                        </p:attrNameLst>
                                      </p:cBhvr>
                                      <p:tavLst>
                                        <p:tav tm="0">
                                          <p:val>
                                            <p:strVal val="ppt_x"/>
                                          </p:val>
                                        </p:tav>
                                        <p:tav tm="100000">
                                          <p:val>
                                            <p:strVal val="0-ppt_w/2"/>
                                          </p:val>
                                        </p:tav>
                                      </p:tavLst>
                                    </p:anim>
                                    <p:anim calcmode="lin" valueType="num">
                                      <p:cBhvr additive="base">
                                        <p:cTn id="38" dur="500"/>
                                        <p:tgtEl>
                                          <p:spTgt spid="7"/>
                                        </p:tgtEl>
                                        <p:attrNameLst>
                                          <p:attrName>ppt_y</p:attrName>
                                        </p:attrNameLst>
                                      </p:cBhvr>
                                      <p:tavLst>
                                        <p:tav tm="0">
                                          <p:val>
                                            <p:strVal val="ppt_y"/>
                                          </p:val>
                                        </p:tav>
                                        <p:tav tm="100000">
                                          <p:val>
                                            <p:strVal val="ppt_y"/>
                                          </p:val>
                                        </p:tav>
                                      </p:tavLst>
                                    </p:anim>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500"/>
                            </p:stCondLst>
                            <p:childTnLst>
                              <p:par>
                                <p:cTn id="41" presetID="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8" fill="hold" nodeType="click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0-ppt_w/2"/>
                                          </p:val>
                                        </p:tav>
                                      </p:tavLst>
                                    </p:anim>
                                    <p:anim calcmode="lin" valueType="num">
                                      <p:cBhvr additive="base">
                                        <p:cTn id="49" dur="500"/>
                                        <p:tgtEl>
                                          <p:spTgt spid="9"/>
                                        </p:tgtEl>
                                        <p:attrNameLst>
                                          <p:attrName>ppt_y</p:attrName>
                                        </p:attrNameLst>
                                      </p:cBhvr>
                                      <p:tavLst>
                                        <p:tav tm="0">
                                          <p:val>
                                            <p:strVal val="ppt_y"/>
                                          </p:val>
                                        </p:tav>
                                        <p:tav tm="100000">
                                          <p:val>
                                            <p:strVal val="ppt_y"/>
                                          </p:val>
                                        </p:tav>
                                      </p:tavLst>
                                    </p:anim>
                                    <p:set>
                                      <p:cBhvr>
                                        <p:cTn id="50" dur="1" fill="hold">
                                          <p:stCondLst>
                                            <p:cond delay="499"/>
                                          </p:stCondLst>
                                        </p:cTn>
                                        <p:tgtEl>
                                          <p:spTgt spid="9"/>
                                        </p:tgtEl>
                                        <p:attrNameLst>
                                          <p:attrName>style.visibility</p:attrName>
                                        </p:attrNameLst>
                                      </p:cBhvr>
                                      <p:to>
                                        <p:strVal val="hidden"/>
                                      </p:to>
                                    </p:set>
                                  </p:childTnLst>
                                </p:cTn>
                              </p:par>
                            </p:childTnLst>
                          </p:cTn>
                        </p:par>
                        <p:par>
                          <p:cTn id="51" fill="hold">
                            <p:stCondLst>
                              <p:cond delay="500"/>
                            </p:stCondLst>
                            <p:childTnLst>
                              <p:par>
                                <p:cTn id="52" presetID="2" presetClass="entr" presetSubtype="2"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8" fill="hold" nodeType="clickEffect">
                                  <p:stCondLst>
                                    <p:cond delay="0"/>
                                  </p:stCondLst>
                                  <p:childTnLst>
                                    <p:anim calcmode="lin" valueType="num">
                                      <p:cBhvr additive="base">
                                        <p:cTn id="59" dur="500"/>
                                        <p:tgtEl>
                                          <p:spTgt spid="11"/>
                                        </p:tgtEl>
                                        <p:attrNameLst>
                                          <p:attrName>ppt_x</p:attrName>
                                        </p:attrNameLst>
                                      </p:cBhvr>
                                      <p:tavLst>
                                        <p:tav tm="0">
                                          <p:val>
                                            <p:strVal val="ppt_x"/>
                                          </p:val>
                                        </p:tav>
                                        <p:tav tm="100000">
                                          <p:val>
                                            <p:strVal val="0-ppt_w/2"/>
                                          </p:val>
                                        </p:tav>
                                      </p:tavLst>
                                    </p:anim>
                                    <p:anim calcmode="lin" valueType="num">
                                      <p:cBhvr additive="base">
                                        <p:cTn id="60" dur="500"/>
                                        <p:tgtEl>
                                          <p:spTgt spid="11"/>
                                        </p:tgtEl>
                                        <p:attrNameLst>
                                          <p:attrName>ppt_y</p:attrName>
                                        </p:attrNameLst>
                                      </p:cBhvr>
                                      <p:tavLst>
                                        <p:tav tm="0">
                                          <p:val>
                                            <p:strVal val="ppt_y"/>
                                          </p:val>
                                        </p:tav>
                                        <p:tav tm="100000">
                                          <p:val>
                                            <p:strVal val="ppt_y"/>
                                          </p:val>
                                        </p:tav>
                                      </p:tavLst>
                                    </p:anim>
                                    <p:set>
                                      <p:cBhvr>
                                        <p:cTn id="61" dur="1" fill="hold">
                                          <p:stCondLst>
                                            <p:cond delay="499"/>
                                          </p:stCondLst>
                                        </p:cTn>
                                        <p:tgtEl>
                                          <p:spTgt spid="11"/>
                                        </p:tgtEl>
                                        <p:attrNameLst>
                                          <p:attrName>style.visibility</p:attrName>
                                        </p:attrNameLst>
                                      </p:cBhvr>
                                      <p:to>
                                        <p:strVal val="hidden"/>
                                      </p:to>
                                    </p:set>
                                  </p:childTnLst>
                                </p:cTn>
                              </p:par>
                            </p:childTnLst>
                          </p:cTn>
                        </p:par>
                        <p:par>
                          <p:cTn id="62" fill="hold">
                            <p:stCondLst>
                              <p:cond delay="500"/>
                            </p:stCondLst>
                            <p:childTnLst>
                              <p:par>
                                <p:cTn id="63" presetID="2" presetClass="entr" presetSubtype="2"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D953C4-54AF-4185-903A-4F90EA9EC0E9}"/>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Data Capture Analysis</a:t>
            </a:r>
          </a:p>
        </p:txBody>
      </p:sp>
      <p:graphicFrame>
        <p:nvGraphicFramePr>
          <p:cNvPr id="7" name="Table 6">
            <a:extLst>
              <a:ext uri="{FF2B5EF4-FFF2-40B4-BE49-F238E27FC236}">
                <a16:creationId xmlns:a16="http://schemas.microsoft.com/office/drawing/2014/main" id="{05B5A3B5-8874-470D-8FE5-B302873F2E82}"/>
              </a:ext>
            </a:extLst>
          </p:cNvPr>
          <p:cNvGraphicFramePr>
            <a:graphicFrameLocks noGrp="1"/>
          </p:cNvGraphicFramePr>
          <p:nvPr>
            <p:extLst>
              <p:ext uri="{D42A27DB-BD31-4B8C-83A1-F6EECF244321}">
                <p14:modId xmlns:p14="http://schemas.microsoft.com/office/powerpoint/2010/main" val="4030929368"/>
              </p:ext>
            </p:extLst>
          </p:nvPr>
        </p:nvGraphicFramePr>
        <p:xfrm>
          <a:off x="611560" y="1268760"/>
          <a:ext cx="7920880" cy="5040564"/>
        </p:xfrm>
        <a:graphic>
          <a:graphicData uri="http://schemas.openxmlformats.org/drawingml/2006/table">
            <a:tbl>
              <a:tblPr firstRow="1" bandRow="1">
                <a:tableStyleId>{5C22544A-7EE6-4342-B048-85BDC9FD1C3A}</a:tableStyleId>
              </a:tblPr>
              <a:tblGrid>
                <a:gridCol w="1033159">
                  <a:extLst>
                    <a:ext uri="{9D8B030D-6E8A-4147-A177-3AD203B41FA5}">
                      <a16:colId xmlns:a16="http://schemas.microsoft.com/office/drawing/2014/main" val="1440992379"/>
                    </a:ext>
                  </a:extLst>
                </a:gridCol>
                <a:gridCol w="344386">
                  <a:extLst>
                    <a:ext uri="{9D8B030D-6E8A-4147-A177-3AD203B41FA5}">
                      <a16:colId xmlns:a16="http://schemas.microsoft.com/office/drawing/2014/main" val="1448242911"/>
                    </a:ext>
                  </a:extLst>
                </a:gridCol>
                <a:gridCol w="688772">
                  <a:extLst>
                    <a:ext uri="{9D8B030D-6E8A-4147-A177-3AD203B41FA5}">
                      <a16:colId xmlns:a16="http://schemas.microsoft.com/office/drawing/2014/main" val="278250739"/>
                    </a:ext>
                  </a:extLst>
                </a:gridCol>
                <a:gridCol w="688772">
                  <a:extLst>
                    <a:ext uri="{9D8B030D-6E8A-4147-A177-3AD203B41FA5}">
                      <a16:colId xmlns:a16="http://schemas.microsoft.com/office/drawing/2014/main" val="2611257113"/>
                    </a:ext>
                  </a:extLst>
                </a:gridCol>
                <a:gridCol w="688772">
                  <a:extLst>
                    <a:ext uri="{9D8B030D-6E8A-4147-A177-3AD203B41FA5}">
                      <a16:colId xmlns:a16="http://schemas.microsoft.com/office/drawing/2014/main" val="4124035638"/>
                    </a:ext>
                  </a:extLst>
                </a:gridCol>
                <a:gridCol w="688772">
                  <a:extLst>
                    <a:ext uri="{9D8B030D-6E8A-4147-A177-3AD203B41FA5}">
                      <a16:colId xmlns:a16="http://schemas.microsoft.com/office/drawing/2014/main" val="1673248622"/>
                    </a:ext>
                  </a:extLst>
                </a:gridCol>
                <a:gridCol w="344386">
                  <a:extLst>
                    <a:ext uri="{9D8B030D-6E8A-4147-A177-3AD203B41FA5}">
                      <a16:colId xmlns:a16="http://schemas.microsoft.com/office/drawing/2014/main" val="1275742522"/>
                    </a:ext>
                  </a:extLst>
                </a:gridCol>
                <a:gridCol w="344386">
                  <a:extLst>
                    <a:ext uri="{9D8B030D-6E8A-4147-A177-3AD203B41FA5}">
                      <a16:colId xmlns:a16="http://schemas.microsoft.com/office/drawing/2014/main" val="3326384655"/>
                    </a:ext>
                  </a:extLst>
                </a:gridCol>
                <a:gridCol w="2755089">
                  <a:extLst>
                    <a:ext uri="{9D8B030D-6E8A-4147-A177-3AD203B41FA5}">
                      <a16:colId xmlns:a16="http://schemas.microsoft.com/office/drawing/2014/main" val="1104267964"/>
                    </a:ext>
                  </a:extLst>
                </a:gridCol>
                <a:gridCol w="344386">
                  <a:extLst>
                    <a:ext uri="{9D8B030D-6E8A-4147-A177-3AD203B41FA5}">
                      <a16:colId xmlns:a16="http://schemas.microsoft.com/office/drawing/2014/main" val="2038122403"/>
                    </a:ext>
                  </a:extLst>
                </a:gridCol>
              </a:tblGrid>
              <a:tr h="162599">
                <a:tc rowSpan="6">
                  <a:txBody>
                    <a:bodyPr/>
                    <a:lstStyle/>
                    <a:p>
                      <a:pPr algn="ctr"/>
                      <a:r>
                        <a:rPr lang="en-GB" sz="2000" b="0" dirty="0">
                          <a:solidFill>
                            <a:schemeClr val="bg1"/>
                          </a:solidFill>
                          <a:latin typeface="Arial" panose="020B0604020202020204" pitchFamily="34" charset="0"/>
                          <a:cs typeface="Arial" panose="020B0604020202020204" pitchFamily="34" charset="0"/>
                        </a:rPr>
                        <a:t>Autumn</a:t>
                      </a:r>
                      <a:br>
                        <a:rPr lang="en-GB" sz="2000" b="0" dirty="0">
                          <a:solidFill>
                            <a:schemeClr val="bg1"/>
                          </a:solidFill>
                          <a:latin typeface="Arial" panose="020B0604020202020204" pitchFamily="34" charset="0"/>
                          <a:cs typeface="Arial" panose="020B0604020202020204" pitchFamily="34" charset="0"/>
                        </a:rPr>
                      </a:br>
                      <a:r>
                        <a:rPr lang="en-GB" sz="2000" b="0" dirty="0">
                          <a:solidFill>
                            <a:schemeClr val="bg1"/>
                          </a:solidFill>
                          <a:latin typeface="Arial" panose="020B0604020202020204" pitchFamily="34" charset="0"/>
                          <a:cs typeface="Arial" panose="020B0604020202020204" pitchFamily="34" charset="0"/>
                        </a:rPr>
                        <a:t>Term</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2454822608"/>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4">
                  <a:txBody>
                    <a:bodyPr/>
                    <a:lstStyle/>
                    <a:p>
                      <a:pPr algn="l"/>
                      <a:r>
                        <a:rPr lang="en-GB" sz="1400" b="0" u="sng" dirty="0">
                          <a:solidFill>
                            <a:schemeClr val="bg1"/>
                          </a:solidFill>
                          <a:latin typeface="Arial" panose="020B0604020202020204" pitchFamily="34" charset="0"/>
                          <a:cs typeface="Arial" panose="020B0604020202020204" pitchFamily="34" charset="0"/>
                        </a:rPr>
                        <a:t>Data Capture Timetable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l"/>
                      <a:r>
                        <a:rPr lang="en-GB" sz="1400" b="1" dirty="0">
                          <a:solidFill>
                            <a:schemeClr val="bg1"/>
                          </a:solidFill>
                          <a:latin typeface="Arial" panose="020B0604020202020204" pitchFamily="34" charset="0"/>
                          <a:cs typeface="Arial" panose="020B0604020202020204" pitchFamily="34" charset="0"/>
                        </a:rPr>
                        <a:t>Exams 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441783008"/>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algn="ctr"/>
                      <a:r>
                        <a:rPr lang="en-GB" sz="1400" b="0" dirty="0">
                          <a:solidFill>
                            <a:schemeClr val="bg1"/>
                          </a:solidFill>
                          <a:latin typeface="Arial" panose="020B0604020202020204" pitchFamily="34" charset="0"/>
                          <a:cs typeface="Arial" panose="020B0604020202020204" pitchFamily="34" charset="0"/>
                        </a:rPr>
                        <a:t>Year 11 </a:t>
                      </a:r>
                      <a:r>
                        <a:rPr lang="en-GB" sz="1400" b="0" baseline="-25000" dirty="0">
                          <a:solidFill>
                            <a:schemeClr val="bg1"/>
                          </a:solidFill>
                          <a:latin typeface="Arial" panose="020B0604020202020204" pitchFamily="34" charset="0"/>
                          <a:cs typeface="Arial" panose="020B0604020202020204" pitchFamily="34" charset="0"/>
                        </a:rPr>
                        <a:t>DC1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148049848"/>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7 </a:t>
                      </a:r>
                      <a:r>
                        <a:rPr lang="en-GB" sz="1400" b="0" baseline="-25000" dirty="0">
                          <a:solidFill>
                            <a:schemeClr val="bg1"/>
                          </a:solidFill>
                          <a:latin typeface="Arial" panose="020B0604020202020204" pitchFamily="34" charset="0"/>
                          <a:cs typeface="Arial" panose="020B0604020202020204" pitchFamily="34" charset="0"/>
                        </a:rPr>
                        <a:t>DC1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9 </a:t>
                      </a:r>
                      <a:r>
                        <a:rPr lang="en-GB" sz="1400" b="0" baseline="-25000" dirty="0">
                          <a:solidFill>
                            <a:schemeClr val="bg1"/>
                          </a:solidFill>
                          <a:latin typeface="Arial" panose="020B0604020202020204" pitchFamily="34" charset="0"/>
                          <a:cs typeface="Arial" panose="020B0604020202020204" pitchFamily="34" charset="0"/>
                        </a:rPr>
                        <a:t>DC1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672415879"/>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8 </a:t>
                      </a:r>
                      <a:r>
                        <a:rPr lang="en-GB" sz="1400" b="0" baseline="-25000" dirty="0">
                          <a:solidFill>
                            <a:schemeClr val="bg1"/>
                          </a:solidFill>
                          <a:latin typeface="Arial" panose="020B0604020202020204" pitchFamily="34" charset="0"/>
                          <a:cs typeface="Arial" panose="020B0604020202020204" pitchFamily="34" charset="0"/>
                        </a:rPr>
                        <a:t>DC1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10 </a:t>
                      </a:r>
                      <a:r>
                        <a:rPr lang="en-GB" sz="1400" b="0" baseline="-25000" dirty="0">
                          <a:solidFill>
                            <a:schemeClr val="bg1"/>
                          </a:solidFill>
                          <a:latin typeface="Arial" panose="020B0604020202020204" pitchFamily="34" charset="0"/>
                          <a:cs typeface="Arial" panose="020B0604020202020204" pitchFamily="34" charset="0"/>
                        </a:rPr>
                        <a:t>DC1</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cs typeface="Arial" panose="020B0604020202020204" pitchFamily="34" charset="0"/>
                        </a:rPr>
                        <a:t>Analyse Year 8</a:t>
                      </a:r>
                    </a:p>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157371854"/>
                  </a:ext>
                </a:extLst>
              </a:tr>
              <a:tr h="162599">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4287142238"/>
                  </a:ext>
                </a:extLst>
              </a:tr>
              <a:tr h="162599">
                <a:tc rowSpan="6">
                  <a:txBody>
                    <a:bodyPr/>
                    <a:lstStyle/>
                    <a:p>
                      <a:pPr algn="ctr"/>
                      <a:r>
                        <a:rPr lang="en-GB" sz="2000" b="0" dirty="0">
                          <a:solidFill>
                            <a:schemeClr val="bg1"/>
                          </a:solidFill>
                          <a:latin typeface="Arial" panose="020B0604020202020204" pitchFamily="34" charset="0"/>
                          <a:cs typeface="Arial" panose="020B0604020202020204" pitchFamily="34" charset="0"/>
                        </a:rPr>
                        <a:t>Spring</a:t>
                      </a:r>
                      <a:br>
                        <a:rPr lang="en-GB" sz="2000" b="0" dirty="0">
                          <a:solidFill>
                            <a:schemeClr val="bg1"/>
                          </a:solidFill>
                          <a:latin typeface="Arial" panose="020B0604020202020204" pitchFamily="34" charset="0"/>
                          <a:cs typeface="Arial" panose="020B0604020202020204" pitchFamily="34" charset="0"/>
                        </a:rPr>
                      </a:br>
                      <a:r>
                        <a:rPr lang="en-GB" sz="2000" b="0" dirty="0">
                          <a:solidFill>
                            <a:schemeClr val="bg1"/>
                          </a:solidFill>
                          <a:latin typeface="Arial" panose="020B0604020202020204" pitchFamily="34" charset="0"/>
                          <a:cs typeface="Arial" panose="020B0604020202020204" pitchFamily="34" charset="0"/>
                        </a:rPr>
                        <a:t>Term</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2766278367"/>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11 </a:t>
                      </a:r>
                      <a:r>
                        <a:rPr lang="en-GB" sz="1400" b="0" baseline="-25000" dirty="0">
                          <a:solidFill>
                            <a:schemeClr val="bg1"/>
                          </a:solidFill>
                          <a:latin typeface="Arial" panose="020B0604020202020204" pitchFamily="34" charset="0"/>
                          <a:cs typeface="Arial" panose="020B0604020202020204" pitchFamily="34" charset="0"/>
                        </a:rPr>
                        <a:t>DC2</a:t>
                      </a:r>
                    </a:p>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cs typeface="Arial" panose="020B0604020202020204" pitchFamily="34" charset="0"/>
                        </a:rPr>
                        <a:t>Analyse Year 11</a:t>
                      </a:r>
                      <a:r>
                        <a:rPr lang="en-GB" sz="1400" b="0" dirty="0">
                          <a:solidFill>
                            <a:schemeClr val="bg1"/>
                          </a:solidFill>
                          <a:latin typeface="Arial" panose="020B0604020202020204" pitchFamily="34" charset="0"/>
                          <a:cs typeface="Arial" panose="020B0604020202020204" pitchFamily="34" charset="0"/>
                        </a:rPr>
                        <a:t> – post mocks</a:t>
                      </a:r>
                      <a:endParaRPr lang="en-GB" sz="1400" b="1" dirty="0">
                        <a:solidFill>
                          <a:schemeClr val="bg1"/>
                        </a:solidFill>
                        <a:latin typeface="Arial" panose="020B0604020202020204" pitchFamily="34" charset="0"/>
                        <a:cs typeface="Arial" panose="020B0604020202020204" pitchFamily="34" charset="0"/>
                      </a:endParaRPr>
                    </a:p>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782262743"/>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7 </a:t>
                      </a:r>
                      <a:r>
                        <a:rPr lang="en-GB" sz="1400" b="0" baseline="-25000" dirty="0">
                          <a:solidFill>
                            <a:schemeClr val="bg1"/>
                          </a:solidFill>
                          <a:latin typeface="Arial" panose="020B0604020202020204" pitchFamily="34" charset="0"/>
                          <a:cs typeface="Arial" panose="020B0604020202020204" pitchFamily="34" charset="0"/>
                        </a:rPr>
                        <a:t>DC2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9 </a:t>
                      </a:r>
                      <a:r>
                        <a:rPr lang="en-GB" sz="1400" b="0" baseline="-25000" dirty="0">
                          <a:solidFill>
                            <a:schemeClr val="bg1"/>
                          </a:solidFill>
                          <a:latin typeface="Arial" panose="020B0604020202020204" pitchFamily="34" charset="0"/>
                          <a:cs typeface="Arial" panose="020B0604020202020204" pitchFamily="34" charset="0"/>
                        </a:rPr>
                        <a:t>DC2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1932495072"/>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8 </a:t>
                      </a:r>
                      <a:r>
                        <a:rPr lang="en-GB" sz="1400" b="0" baseline="-25000" dirty="0">
                          <a:solidFill>
                            <a:schemeClr val="bg1"/>
                          </a:solidFill>
                          <a:latin typeface="Arial" panose="020B0604020202020204" pitchFamily="34" charset="0"/>
                          <a:cs typeface="Arial" panose="020B0604020202020204" pitchFamily="34" charset="0"/>
                        </a:rPr>
                        <a:t>DC2</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10 </a:t>
                      </a:r>
                      <a:r>
                        <a:rPr lang="en-GB" sz="1400" b="0" baseline="-25000" dirty="0">
                          <a:solidFill>
                            <a:schemeClr val="bg1"/>
                          </a:solidFill>
                          <a:latin typeface="Arial" panose="020B0604020202020204" pitchFamily="34" charset="0"/>
                          <a:cs typeface="Arial" panose="020B0604020202020204" pitchFamily="34" charset="0"/>
                        </a:rPr>
                        <a:t>DC2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cs typeface="Arial" panose="020B0604020202020204" pitchFamily="34" charset="0"/>
                        </a:rPr>
                        <a:t>Analyse Year 10</a:t>
                      </a:r>
                      <a:r>
                        <a:rPr lang="en-GB" sz="1400" b="0" dirty="0">
                          <a:solidFill>
                            <a:schemeClr val="bg1"/>
                          </a:solidFill>
                          <a:latin typeface="Arial" panose="020B0604020202020204" pitchFamily="34" charset="0"/>
                          <a:cs typeface="Arial" panose="020B0604020202020204" pitchFamily="34" charset="0"/>
                        </a:rPr>
                        <a:t> – post exams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452404300"/>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11 </a:t>
                      </a:r>
                      <a:r>
                        <a:rPr lang="en-GB" sz="1400" b="0" baseline="-25000" dirty="0">
                          <a:solidFill>
                            <a:schemeClr val="bg1"/>
                          </a:solidFill>
                          <a:latin typeface="Arial" panose="020B0604020202020204" pitchFamily="34" charset="0"/>
                          <a:cs typeface="Arial" panose="020B0604020202020204" pitchFamily="34" charset="0"/>
                        </a:rPr>
                        <a:t>DC3</a:t>
                      </a:r>
                    </a:p>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681876950"/>
                  </a:ext>
                </a:extLst>
              </a:tr>
              <a:tr h="162599">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1456364355"/>
                  </a:ext>
                </a:extLst>
              </a:tr>
              <a:tr h="162599">
                <a:tc rowSpan="4">
                  <a:txBody>
                    <a:bodyPr/>
                    <a:lstStyle/>
                    <a:p>
                      <a:pPr algn="ctr"/>
                      <a:r>
                        <a:rPr lang="en-GB" sz="2000" b="0" dirty="0">
                          <a:solidFill>
                            <a:schemeClr val="bg1"/>
                          </a:solidFill>
                          <a:latin typeface="Arial" panose="020B0604020202020204" pitchFamily="34" charset="0"/>
                          <a:cs typeface="Arial" panose="020B0604020202020204" pitchFamily="34" charset="0"/>
                        </a:rPr>
                        <a:t>Summer</a:t>
                      </a:r>
                      <a:br>
                        <a:rPr lang="en-GB" sz="2000" b="0" dirty="0">
                          <a:solidFill>
                            <a:schemeClr val="bg1"/>
                          </a:solidFill>
                          <a:latin typeface="Arial" panose="020B0604020202020204" pitchFamily="34" charset="0"/>
                          <a:cs typeface="Arial" panose="020B0604020202020204" pitchFamily="34" charset="0"/>
                        </a:rPr>
                      </a:br>
                      <a:r>
                        <a:rPr lang="en-GB" sz="2000" b="0" dirty="0">
                          <a:solidFill>
                            <a:schemeClr val="bg1"/>
                          </a:solidFill>
                          <a:latin typeface="Arial" panose="020B0604020202020204" pitchFamily="34" charset="0"/>
                          <a:cs typeface="Arial" panose="020B0604020202020204" pitchFamily="34" charset="0"/>
                        </a:rPr>
                        <a:t>Term</a:t>
                      </a: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511052446"/>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7 </a:t>
                      </a:r>
                      <a:r>
                        <a:rPr lang="en-GB" sz="1400" b="0" baseline="-25000" dirty="0">
                          <a:solidFill>
                            <a:schemeClr val="bg1"/>
                          </a:solidFill>
                          <a:latin typeface="Arial" panose="020B0604020202020204" pitchFamily="34" charset="0"/>
                          <a:cs typeface="Arial" panose="020B0604020202020204" pitchFamily="34" charset="0"/>
                        </a:rPr>
                        <a:t>DC3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9 </a:t>
                      </a:r>
                      <a:r>
                        <a:rPr lang="en-GB" sz="1400" b="0" baseline="-25000" dirty="0">
                          <a:solidFill>
                            <a:schemeClr val="bg1"/>
                          </a:solidFill>
                          <a:latin typeface="Arial" panose="020B0604020202020204" pitchFamily="34" charset="0"/>
                          <a:cs typeface="Arial" panose="020B0604020202020204" pitchFamily="34" charset="0"/>
                        </a:rPr>
                        <a:t>DC3</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14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Arial" panose="020B0604020202020204" pitchFamily="34" charset="0"/>
                          <a:cs typeface="Arial" panose="020B0604020202020204" pitchFamily="34" charset="0"/>
                        </a:rPr>
                        <a:t>Analyse Year 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4014903011"/>
                  </a:ext>
                </a:extLst>
              </a:tr>
              <a:tr h="406497">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8 </a:t>
                      </a:r>
                      <a:r>
                        <a:rPr lang="en-GB" sz="1400" b="0" baseline="-25000" dirty="0">
                          <a:solidFill>
                            <a:schemeClr val="bg1"/>
                          </a:solidFill>
                          <a:latin typeface="Arial" panose="020B0604020202020204" pitchFamily="34" charset="0"/>
                          <a:cs typeface="Arial" panose="020B0604020202020204" pitchFamily="34" charset="0"/>
                        </a:rPr>
                        <a:t>DC3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Arial" panose="020B0604020202020204" pitchFamily="34" charset="0"/>
                          <a:cs typeface="Arial" panose="020B0604020202020204" pitchFamily="34" charset="0"/>
                        </a:rPr>
                        <a:t>Year 10 </a:t>
                      </a:r>
                      <a:r>
                        <a:rPr lang="en-GB" sz="1400" b="0" baseline="-25000" dirty="0">
                          <a:solidFill>
                            <a:schemeClr val="bg1"/>
                          </a:solidFill>
                          <a:latin typeface="Arial" panose="020B0604020202020204" pitchFamily="34" charset="0"/>
                          <a:cs typeface="Arial" panose="020B0604020202020204" pitchFamily="34" charset="0"/>
                        </a:rPr>
                        <a:t>DC3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hMerge="1">
                  <a:txBody>
                    <a:bodyPr/>
                    <a:lstStyle/>
                    <a:p>
                      <a:pPr algn="ctr"/>
                      <a:endParaRPr lang="en-GB" sz="2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540517478"/>
                  </a:ext>
                </a:extLst>
              </a:tr>
              <a:tr h="162599">
                <a:tc vMerge="1">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tc>
                  <a:txBody>
                    <a:bodyPr/>
                    <a:lstStyle/>
                    <a:p>
                      <a:pPr algn="ctr"/>
                      <a:endParaRPr lang="en-GB" sz="2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7FC1"/>
                    </a:solidFill>
                  </a:tcPr>
                </a:tc>
                <a:extLst>
                  <a:ext uri="{0D108BD9-81ED-4DB2-BD59-A6C34878D82A}">
                    <a16:rowId xmlns:a16="http://schemas.microsoft.com/office/drawing/2014/main" val="3300032142"/>
                  </a:ext>
                </a:extLst>
              </a:tr>
            </a:tbl>
          </a:graphicData>
        </a:graphic>
      </p:graphicFrame>
    </p:spTree>
    <p:extLst>
      <p:ext uri="{BB962C8B-B14F-4D97-AF65-F5344CB8AC3E}">
        <p14:creationId xmlns:p14="http://schemas.microsoft.com/office/powerpoint/2010/main" val="95709118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err="1"/>
              <a:t>QofE</a:t>
            </a:r>
            <a:r>
              <a:rPr lang="en-US" sz="3600" b="1" dirty="0"/>
              <a:t> Overview</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3960440" cy="432048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Data Analysis</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Schemes of Work</a:t>
            </a: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Lesson Observation</a:t>
            </a: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Work Scrutiny</a:t>
            </a: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Head of Department</a:t>
            </a: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Teachers</a:t>
            </a: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Students</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Visiting </a:t>
            </a:r>
            <a:r>
              <a:rPr lang="en-US" sz="2800" dirty="0" err="1">
                <a:latin typeface="Arial" panose="020B0604020202020204" pitchFamily="34" charset="0"/>
                <a:cs typeface="Arial" panose="020B0604020202020204" pitchFamily="34" charset="0"/>
              </a:rPr>
              <a:t>HoD</a:t>
            </a: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35454756-8FF3-46CF-B067-094948A2B86A}"/>
              </a:ext>
            </a:extLst>
          </p:cNvPr>
          <p:cNvSpPr txBox="1">
            <a:spLocks/>
          </p:cNvSpPr>
          <p:nvPr/>
        </p:nvSpPr>
        <p:spPr>
          <a:xfrm>
            <a:off x="4572000" y="404664"/>
            <a:ext cx="3960440"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Guiding Principles</a:t>
            </a:r>
          </a:p>
        </p:txBody>
      </p:sp>
      <p:sp>
        <p:nvSpPr>
          <p:cNvPr id="5" name="Title 1">
            <a:extLst>
              <a:ext uri="{FF2B5EF4-FFF2-40B4-BE49-F238E27FC236}">
                <a16:creationId xmlns:a16="http://schemas.microsoft.com/office/drawing/2014/main" id="{D22F41C5-A125-4E1D-B2EC-30FF524AB284}"/>
              </a:ext>
            </a:extLst>
          </p:cNvPr>
          <p:cNvSpPr txBox="1">
            <a:spLocks/>
          </p:cNvSpPr>
          <p:nvPr/>
        </p:nvSpPr>
        <p:spPr>
          <a:xfrm>
            <a:off x="4716016" y="1268760"/>
            <a:ext cx="3816424" cy="432048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Schools get better in the classroom</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less, but do it better!</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with, not to</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This </a:t>
            </a:r>
            <a:r>
              <a:rPr lang="en-US" sz="2800" b="1" u="sng" dirty="0">
                <a:latin typeface="Arial" panose="020B0604020202020204" pitchFamily="34" charset="0"/>
                <a:cs typeface="Arial" panose="020B0604020202020204" pitchFamily="34" charset="0"/>
              </a:rPr>
              <a:t>is not</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Ofsted</a:t>
            </a:r>
            <a:r>
              <a:rPr lang="en-US" sz="2800" dirty="0">
                <a:latin typeface="Arial" panose="020B0604020202020204" pitchFamily="34" charset="0"/>
                <a:cs typeface="Arial" panose="020B0604020202020204" pitchFamily="34" charset="0"/>
              </a:rPr>
              <a:t> rehearsal</a:t>
            </a:r>
          </a:p>
        </p:txBody>
      </p:sp>
      <p:sp>
        <p:nvSpPr>
          <p:cNvPr id="6" name="Title 1">
            <a:extLst>
              <a:ext uri="{FF2B5EF4-FFF2-40B4-BE49-F238E27FC236}">
                <a16:creationId xmlns:a16="http://schemas.microsoft.com/office/drawing/2014/main" id="{CA3D824C-4B9F-433C-9730-787AE6B2F77E}"/>
              </a:ext>
            </a:extLst>
          </p:cNvPr>
          <p:cNvSpPr txBox="1">
            <a:spLocks/>
          </p:cNvSpPr>
          <p:nvPr/>
        </p:nvSpPr>
        <p:spPr>
          <a:xfrm>
            <a:off x="4932040" y="5589240"/>
            <a:ext cx="3960440" cy="108012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600" dirty="0">
                <a:latin typeface="Arial" panose="020B0604020202020204" pitchFamily="34" charset="0"/>
                <a:cs typeface="Arial" panose="020B0604020202020204" pitchFamily="34" charset="0"/>
              </a:rPr>
              <a:t>Jon Eacott</a:t>
            </a:r>
          </a:p>
          <a:p>
            <a:pPr fontAlgn="auto">
              <a:spcAft>
                <a:spcPts val="0"/>
              </a:spcAft>
            </a:pPr>
            <a:r>
              <a:rPr lang="en-US" sz="2600" dirty="0" err="1">
                <a:latin typeface="Arial" panose="020B0604020202020204" pitchFamily="34" charset="0"/>
                <a:cs typeface="Arial" panose="020B0604020202020204" pitchFamily="34" charset="0"/>
              </a:rPr>
              <a:t>j.eacott@ameryhill.school</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45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hael_Owen-2_2513586b.jpg">
            <a:extLst>
              <a:ext uri="{FF2B5EF4-FFF2-40B4-BE49-F238E27FC236}">
                <a16:creationId xmlns:a16="http://schemas.microsoft.com/office/drawing/2014/main" id="{D0C1E122-864E-4BB4-B0EB-37FC970B0699}"/>
              </a:ext>
            </a:extLst>
          </p:cNvPr>
          <p:cNvPicPr>
            <a:picLocks noChangeAspect="1"/>
          </p:cNvPicPr>
          <p:nvPr/>
        </p:nvPicPr>
        <p:blipFill>
          <a:blip r:embed="rId3" cstate="print"/>
          <a:stretch>
            <a:fillRect/>
          </a:stretch>
        </p:blipFill>
        <p:spPr>
          <a:xfrm rot="20964692">
            <a:off x="426731" y="714246"/>
            <a:ext cx="3576960" cy="2238485"/>
          </a:xfrm>
          <a:prstGeom prst="rect">
            <a:avLst/>
          </a:prstGeom>
          <a:ln w="38100">
            <a:solidFill>
              <a:srgbClr val="447FC1"/>
            </a:solidFill>
          </a:ln>
        </p:spPr>
      </p:pic>
      <p:pic>
        <p:nvPicPr>
          <p:cNvPr id="3" name="Picture 2" descr="England-v-Argentina-World-Cup-France-1998-Michael-Owen.jpg">
            <a:extLst>
              <a:ext uri="{FF2B5EF4-FFF2-40B4-BE49-F238E27FC236}">
                <a16:creationId xmlns:a16="http://schemas.microsoft.com/office/drawing/2014/main" id="{DF848A90-3259-4863-86A3-E9B55BCECE87}"/>
              </a:ext>
            </a:extLst>
          </p:cNvPr>
          <p:cNvPicPr>
            <a:picLocks noChangeAspect="1"/>
          </p:cNvPicPr>
          <p:nvPr/>
        </p:nvPicPr>
        <p:blipFill>
          <a:blip r:embed="rId4" cstate="print"/>
          <a:stretch>
            <a:fillRect/>
          </a:stretch>
        </p:blipFill>
        <p:spPr>
          <a:xfrm>
            <a:off x="2339752" y="2204864"/>
            <a:ext cx="4445128" cy="2304256"/>
          </a:xfrm>
          <a:prstGeom prst="rect">
            <a:avLst/>
          </a:prstGeom>
          <a:ln w="38100">
            <a:solidFill>
              <a:srgbClr val="447FC1"/>
            </a:solidFill>
          </a:ln>
        </p:spPr>
      </p:pic>
      <p:pic>
        <p:nvPicPr>
          <p:cNvPr id="4" name="Picture 3" descr="Michael_Owen-3_2513589b.jpg">
            <a:extLst>
              <a:ext uri="{FF2B5EF4-FFF2-40B4-BE49-F238E27FC236}">
                <a16:creationId xmlns:a16="http://schemas.microsoft.com/office/drawing/2014/main" id="{196D8ACE-E7EF-4B7D-A770-7B5D2E05BBF1}"/>
              </a:ext>
            </a:extLst>
          </p:cNvPr>
          <p:cNvPicPr>
            <a:picLocks noChangeAspect="1"/>
          </p:cNvPicPr>
          <p:nvPr/>
        </p:nvPicPr>
        <p:blipFill>
          <a:blip r:embed="rId5" cstate="print"/>
          <a:stretch>
            <a:fillRect/>
          </a:stretch>
        </p:blipFill>
        <p:spPr>
          <a:xfrm rot="515768">
            <a:off x="4917192" y="3645024"/>
            <a:ext cx="3591807" cy="2247776"/>
          </a:xfrm>
          <a:prstGeom prst="rect">
            <a:avLst/>
          </a:prstGeom>
          <a:ln w="38100">
            <a:solidFill>
              <a:srgbClr val="447FC1"/>
            </a:solidFill>
          </a:ln>
        </p:spPr>
      </p:pic>
      <p:pic>
        <p:nvPicPr>
          <p:cNvPr id="5" name="Picture 4" descr="beckham-red-1401986641.jpg">
            <a:extLst>
              <a:ext uri="{FF2B5EF4-FFF2-40B4-BE49-F238E27FC236}">
                <a16:creationId xmlns:a16="http://schemas.microsoft.com/office/drawing/2014/main" id="{56792DD6-3419-464F-8788-BB97E3DB3494}"/>
              </a:ext>
            </a:extLst>
          </p:cNvPr>
          <p:cNvPicPr>
            <a:picLocks noChangeAspect="1"/>
          </p:cNvPicPr>
          <p:nvPr/>
        </p:nvPicPr>
        <p:blipFill>
          <a:blip r:embed="rId6" cstate="print"/>
          <a:stretch>
            <a:fillRect/>
          </a:stretch>
        </p:blipFill>
        <p:spPr>
          <a:xfrm rot="21294976">
            <a:off x="4763259" y="557060"/>
            <a:ext cx="3566160" cy="2849880"/>
          </a:xfrm>
          <a:prstGeom prst="rect">
            <a:avLst/>
          </a:prstGeom>
          <a:ln w="38100">
            <a:solidFill>
              <a:srgbClr val="447FC1"/>
            </a:solidFill>
          </a:ln>
        </p:spPr>
      </p:pic>
      <p:pic>
        <p:nvPicPr>
          <p:cNvPr id="6" name="Picture 5" descr="M750Arg1998EngBatty.jpg">
            <a:extLst>
              <a:ext uri="{FF2B5EF4-FFF2-40B4-BE49-F238E27FC236}">
                <a16:creationId xmlns:a16="http://schemas.microsoft.com/office/drawing/2014/main" id="{E4D220D7-F752-4AD1-B43A-7F9F21CF2543}"/>
              </a:ext>
            </a:extLst>
          </p:cNvPr>
          <p:cNvPicPr>
            <a:picLocks noChangeAspect="1"/>
          </p:cNvPicPr>
          <p:nvPr/>
        </p:nvPicPr>
        <p:blipFill>
          <a:blip r:embed="rId7" cstate="print"/>
          <a:stretch>
            <a:fillRect/>
          </a:stretch>
        </p:blipFill>
        <p:spPr>
          <a:xfrm rot="21083625">
            <a:off x="561513" y="3620907"/>
            <a:ext cx="3715196" cy="2497876"/>
          </a:xfrm>
          <a:prstGeom prst="rect">
            <a:avLst/>
          </a:prstGeom>
          <a:ln w="38100">
            <a:solidFill>
              <a:srgbClr val="447FC1"/>
            </a:solidFill>
          </a:ln>
        </p:spPr>
      </p:pic>
    </p:spTree>
    <p:extLst>
      <p:ext uri="{BB962C8B-B14F-4D97-AF65-F5344CB8AC3E}">
        <p14:creationId xmlns:p14="http://schemas.microsoft.com/office/powerpoint/2010/main" val="17788829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Guiding Principles</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Schools get better in the classroom</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less, but do it better!</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Do with, not to</a:t>
            </a:r>
          </a:p>
          <a:p>
            <a:pPr algn="l" fontAlgn="auto">
              <a:spcAft>
                <a:spcPts val="0"/>
              </a:spcAft>
            </a:pPr>
            <a:endParaRPr lang="en-US" sz="1200" dirty="0">
              <a:latin typeface="Arial" panose="020B0604020202020204" pitchFamily="34" charset="0"/>
              <a:cs typeface="Arial" panose="020B0604020202020204" pitchFamily="34" charset="0"/>
            </a:endParaRPr>
          </a:p>
          <a:p>
            <a:pPr marL="457200" indent="-457200" algn="l" fontAlgn="auto">
              <a:spcAft>
                <a:spcPts val="0"/>
              </a:spcAft>
              <a:buFont typeface="Arial" panose="020B0604020202020204" pitchFamily="34" charset="0"/>
              <a:buChar char="•"/>
            </a:pPr>
            <a:r>
              <a:rPr lang="en-US" sz="2800" dirty="0">
                <a:latin typeface="Arial" panose="020B0604020202020204" pitchFamily="34" charset="0"/>
                <a:cs typeface="Arial" panose="020B0604020202020204" pitchFamily="34" charset="0"/>
              </a:rPr>
              <a:t>This </a:t>
            </a:r>
            <a:r>
              <a:rPr lang="en-US" sz="2800" b="1" u="sng" dirty="0">
                <a:latin typeface="Arial" panose="020B0604020202020204" pitchFamily="34" charset="0"/>
                <a:cs typeface="Arial" panose="020B0604020202020204" pitchFamily="34" charset="0"/>
              </a:rPr>
              <a:t>is not</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Ofsted</a:t>
            </a:r>
            <a:r>
              <a:rPr lang="en-US" sz="2800" dirty="0">
                <a:latin typeface="Arial" panose="020B0604020202020204" pitchFamily="34" charset="0"/>
                <a:cs typeface="Arial" panose="020B0604020202020204" pitchFamily="34" charset="0"/>
              </a:rPr>
              <a:t> rehearsal</a:t>
            </a:r>
          </a:p>
        </p:txBody>
      </p:sp>
      <p:sp>
        <p:nvSpPr>
          <p:cNvPr id="4" name="Title 1">
            <a:extLst>
              <a:ext uri="{FF2B5EF4-FFF2-40B4-BE49-F238E27FC236}">
                <a16:creationId xmlns:a16="http://schemas.microsoft.com/office/drawing/2014/main" id="{1CA24574-68EF-4E36-B7B8-D2A1CA8D3ADF}"/>
              </a:ext>
            </a:extLst>
          </p:cNvPr>
          <p:cNvSpPr txBox="1">
            <a:spLocks/>
          </p:cNvSpPr>
          <p:nvPr/>
        </p:nvSpPr>
        <p:spPr>
          <a:xfrm>
            <a:off x="611560" y="4293096"/>
            <a:ext cx="7920880" cy="936104"/>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How much more can we get out of this?</a:t>
            </a:r>
          </a:p>
        </p:txBody>
      </p:sp>
    </p:spTree>
    <p:extLst>
      <p:ext uri="{BB962C8B-B14F-4D97-AF65-F5344CB8AC3E}">
        <p14:creationId xmlns:p14="http://schemas.microsoft.com/office/powerpoint/2010/main" val="41563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The Story</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2800" b="1" dirty="0">
                <a:cs typeface="Arial" panose="020B0604020202020204" pitchFamily="34" charset="0"/>
              </a:rPr>
              <a:t>Spring 2019</a:t>
            </a:r>
          </a:p>
          <a:p>
            <a:pPr marL="457200" indent="-457200" algn="l" fontAlgn="auto">
              <a:spcAft>
                <a:spcPts val="0"/>
              </a:spcAft>
              <a:buFont typeface="Arial" panose="020B0604020202020204" pitchFamily="34" charset="0"/>
              <a:buChar char="•"/>
            </a:pPr>
            <a:r>
              <a:rPr lang="en-US" sz="2600" dirty="0">
                <a:latin typeface="Arial" panose="020B0604020202020204" pitchFamily="34" charset="0"/>
                <a:cs typeface="Arial" panose="020B0604020202020204" pitchFamily="34" charset="0"/>
              </a:rPr>
              <a:t>Schemes of Work</a:t>
            </a:r>
          </a:p>
        </p:txBody>
      </p:sp>
      <p:pic>
        <p:nvPicPr>
          <p:cNvPr id="5" name="Picture 4">
            <a:extLst>
              <a:ext uri="{FF2B5EF4-FFF2-40B4-BE49-F238E27FC236}">
                <a16:creationId xmlns:a16="http://schemas.microsoft.com/office/drawing/2014/main" id="{0ACEF8F8-2325-423C-9966-B8D22607C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16062"/>
            <a:ext cx="8508386" cy="6381290"/>
          </a:xfrm>
          <a:prstGeom prst="rect">
            <a:avLst/>
          </a:prstGeom>
          <a:ln w="38100">
            <a:solidFill>
              <a:srgbClr val="447FC1"/>
            </a:solidFill>
          </a:ln>
        </p:spPr>
      </p:pic>
      <p:pic>
        <p:nvPicPr>
          <p:cNvPr id="7" name="Picture 6">
            <a:extLst>
              <a:ext uri="{FF2B5EF4-FFF2-40B4-BE49-F238E27FC236}">
                <a16:creationId xmlns:a16="http://schemas.microsoft.com/office/drawing/2014/main" id="{0429C479-2BA4-4BE7-9C96-1E7095654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16062"/>
            <a:ext cx="8508387" cy="6381290"/>
          </a:xfrm>
          <a:prstGeom prst="rect">
            <a:avLst/>
          </a:prstGeom>
          <a:ln w="38100">
            <a:solidFill>
              <a:srgbClr val="447FC1"/>
            </a:solidFill>
          </a:ln>
        </p:spPr>
      </p:pic>
      <p:pic>
        <p:nvPicPr>
          <p:cNvPr id="9" name="Picture 8">
            <a:extLst>
              <a:ext uri="{FF2B5EF4-FFF2-40B4-BE49-F238E27FC236}">
                <a16:creationId xmlns:a16="http://schemas.microsoft.com/office/drawing/2014/main" id="{642C978F-0D10-427C-A0AB-A3C7EDE13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216061"/>
            <a:ext cx="8508387" cy="6381291"/>
          </a:xfrm>
          <a:prstGeom prst="rect">
            <a:avLst/>
          </a:prstGeom>
          <a:ln w="38100">
            <a:solidFill>
              <a:srgbClr val="447FC1"/>
            </a:solidFill>
          </a:ln>
        </p:spPr>
      </p:pic>
      <p:pic>
        <p:nvPicPr>
          <p:cNvPr id="11" name="Picture 10">
            <a:extLst>
              <a:ext uri="{FF2B5EF4-FFF2-40B4-BE49-F238E27FC236}">
                <a16:creationId xmlns:a16="http://schemas.microsoft.com/office/drawing/2014/main" id="{5CA2900F-DE4C-4094-A300-84B061DE1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16060"/>
            <a:ext cx="8508389" cy="6381292"/>
          </a:xfrm>
          <a:prstGeom prst="rect">
            <a:avLst/>
          </a:prstGeom>
          <a:ln w="38100">
            <a:solidFill>
              <a:srgbClr val="447FC1"/>
            </a:solidFill>
          </a:ln>
        </p:spPr>
      </p:pic>
      <p:pic>
        <p:nvPicPr>
          <p:cNvPr id="12" name="Picture 11">
            <a:extLst>
              <a:ext uri="{FF2B5EF4-FFF2-40B4-BE49-F238E27FC236}">
                <a16:creationId xmlns:a16="http://schemas.microsoft.com/office/drawing/2014/main" id="{9B98E1E3-4691-46BC-BF9D-F25A3A0CD1DE}"/>
              </a:ext>
            </a:extLst>
          </p:cNvPr>
          <p:cNvPicPr>
            <a:picLocks noChangeAspect="1"/>
          </p:cNvPicPr>
          <p:nvPr/>
        </p:nvPicPr>
        <p:blipFill rotWithShape="1">
          <a:blip r:embed="rId7">
            <a:extLst>
              <a:ext uri="{28A0092B-C50C-407E-A947-70E740481C1C}">
                <a14:useLocalDpi xmlns:a14="http://schemas.microsoft.com/office/drawing/2010/main" val="0"/>
              </a:ext>
            </a:extLst>
          </a:blip>
          <a:srcRect t="3192" b="10993"/>
          <a:stretch/>
        </p:blipFill>
        <p:spPr>
          <a:xfrm>
            <a:off x="237506" y="620688"/>
            <a:ext cx="8668987" cy="5256584"/>
          </a:xfrm>
          <a:prstGeom prst="rect">
            <a:avLst/>
          </a:prstGeom>
          <a:ln w="38100">
            <a:solidFill>
              <a:srgbClr val="447FC1"/>
            </a:solidFill>
          </a:ln>
        </p:spPr>
      </p:pic>
      <p:pic>
        <p:nvPicPr>
          <p:cNvPr id="14" name="Picture 13">
            <a:extLst>
              <a:ext uri="{FF2B5EF4-FFF2-40B4-BE49-F238E27FC236}">
                <a16:creationId xmlns:a16="http://schemas.microsoft.com/office/drawing/2014/main" id="{8079DC4A-5F89-43AC-8FAF-8569E637BB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216060"/>
            <a:ext cx="8508389" cy="6381292"/>
          </a:xfrm>
          <a:prstGeom prst="rect">
            <a:avLst/>
          </a:prstGeom>
          <a:ln w="38100">
            <a:solidFill>
              <a:srgbClr val="447FC1"/>
            </a:solidFill>
          </a:ln>
        </p:spPr>
      </p:pic>
      <p:pic>
        <p:nvPicPr>
          <p:cNvPr id="16" name="Picture 15">
            <a:extLst>
              <a:ext uri="{FF2B5EF4-FFF2-40B4-BE49-F238E27FC236}">
                <a16:creationId xmlns:a16="http://schemas.microsoft.com/office/drawing/2014/main" id="{FE4992A5-A6F3-4021-BB2C-67DFB14A8C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216059"/>
            <a:ext cx="8508391" cy="6381293"/>
          </a:xfrm>
          <a:prstGeom prst="rect">
            <a:avLst/>
          </a:prstGeom>
          <a:ln w="38100">
            <a:solidFill>
              <a:srgbClr val="447FC1"/>
            </a:solidFill>
          </a:ln>
        </p:spPr>
      </p:pic>
    </p:spTree>
    <p:extLst>
      <p:ext uri="{BB962C8B-B14F-4D97-AF65-F5344CB8AC3E}">
        <p14:creationId xmlns:p14="http://schemas.microsoft.com/office/powerpoint/2010/main" val="116536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0-ppt_w/2"/>
                                          </p:val>
                                        </p:tav>
                                      </p:tavLst>
                                    </p:anim>
                                    <p:anim calcmode="lin" valueType="num">
                                      <p:cBhvr additive="base">
                                        <p:cTn id="17" dur="500"/>
                                        <p:tgtEl>
                                          <p:spTgt spid="5"/>
                                        </p:tgtEl>
                                        <p:attrNameLst>
                                          <p:attrName>ppt_y</p:attrName>
                                        </p:attrNameLst>
                                      </p:cBhvr>
                                      <p:tavLst>
                                        <p:tav tm="0">
                                          <p:val>
                                            <p:strVal val="ppt_y"/>
                                          </p:val>
                                        </p:tav>
                                        <p:tav tm="100000">
                                          <p:val>
                                            <p:strVal val="ppt_y"/>
                                          </p:val>
                                        </p:tav>
                                      </p:tavLst>
                                    </p:anim>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0-ppt_w/2"/>
                                          </p:val>
                                        </p:tav>
                                      </p:tavLst>
                                    </p:anim>
                                    <p:anim calcmode="lin" valueType="num">
                                      <p:cBhvr additive="base">
                                        <p:cTn id="28" dur="500"/>
                                        <p:tgtEl>
                                          <p:spTgt spid="7"/>
                                        </p:tgtEl>
                                        <p:attrNameLst>
                                          <p:attrName>ppt_y</p:attrName>
                                        </p:attrNameLst>
                                      </p:cBhvr>
                                      <p:tavLst>
                                        <p:tav tm="0">
                                          <p:val>
                                            <p:strVal val="ppt_y"/>
                                          </p:val>
                                        </p:tav>
                                        <p:tav tm="100000">
                                          <p:val>
                                            <p:strVal val="ppt_y"/>
                                          </p:val>
                                        </p:tav>
                                      </p:tavLst>
                                    </p:anim>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2" presetClass="entr" presetSubtype="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nodeType="click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0-ppt_w/2"/>
                                          </p:val>
                                        </p:tav>
                                      </p:tavLst>
                                    </p:anim>
                                    <p:anim calcmode="lin" valueType="num">
                                      <p:cBhvr additive="base">
                                        <p:cTn id="39" dur="500"/>
                                        <p:tgtEl>
                                          <p:spTgt spid="9"/>
                                        </p:tgtEl>
                                        <p:attrNameLst>
                                          <p:attrName>ppt_y</p:attrName>
                                        </p:attrNameLst>
                                      </p:cBhvr>
                                      <p:tavLst>
                                        <p:tav tm="0">
                                          <p:val>
                                            <p:strVal val="ppt_y"/>
                                          </p:val>
                                        </p:tav>
                                        <p:tav tm="100000">
                                          <p:val>
                                            <p:strVal val="ppt_y"/>
                                          </p:val>
                                        </p:tav>
                                      </p:tavLst>
                                    </p:anim>
                                    <p:set>
                                      <p:cBhvr>
                                        <p:cTn id="40" dur="1" fill="hold">
                                          <p:stCondLst>
                                            <p:cond delay="499"/>
                                          </p:stCondLst>
                                        </p:cTn>
                                        <p:tgtEl>
                                          <p:spTgt spid="9"/>
                                        </p:tgtEl>
                                        <p:attrNameLst>
                                          <p:attrName>style.visibility</p:attrName>
                                        </p:attrNameLst>
                                      </p:cBhvr>
                                      <p:to>
                                        <p:strVal val="hidden"/>
                                      </p:to>
                                    </p:set>
                                  </p:childTnLst>
                                </p:cTn>
                              </p:par>
                            </p:childTnLst>
                          </p:cTn>
                        </p:par>
                        <p:par>
                          <p:cTn id="41" fill="hold">
                            <p:stCondLst>
                              <p:cond delay="500"/>
                            </p:stCondLst>
                            <p:childTnLst>
                              <p:par>
                                <p:cTn id="42" presetID="2" presetClass="entr" presetSubtype="2"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8" fill="hold" nodeType="clickEffect">
                                  <p:stCondLst>
                                    <p:cond delay="0"/>
                                  </p:stCondLst>
                                  <p:childTnLst>
                                    <p:anim calcmode="lin" valueType="num">
                                      <p:cBhvr additive="base">
                                        <p:cTn id="55" dur="500"/>
                                        <p:tgtEl>
                                          <p:spTgt spid="11"/>
                                        </p:tgtEl>
                                        <p:attrNameLst>
                                          <p:attrName>ppt_x</p:attrName>
                                        </p:attrNameLst>
                                      </p:cBhvr>
                                      <p:tavLst>
                                        <p:tav tm="0">
                                          <p:val>
                                            <p:strVal val="ppt_x"/>
                                          </p:val>
                                        </p:tav>
                                        <p:tav tm="100000">
                                          <p:val>
                                            <p:strVal val="0-ppt_w/2"/>
                                          </p:val>
                                        </p:tav>
                                      </p:tavLst>
                                    </p:anim>
                                    <p:anim calcmode="lin" valueType="num">
                                      <p:cBhvr additive="base">
                                        <p:cTn id="56" dur="500"/>
                                        <p:tgtEl>
                                          <p:spTgt spid="11"/>
                                        </p:tgtEl>
                                        <p:attrNameLst>
                                          <p:attrName>ppt_y</p:attrName>
                                        </p:attrNameLst>
                                      </p:cBhvr>
                                      <p:tavLst>
                                        <p:tav tm="0">
                                          <p:val>
                                            <p:strVal val="ppt_y"/>
                                          </p:val>
                                        </p:tav>
                                        <p:tav tm="100000">
                                          <p:val>
                                            <p:strVal val="ppt_y"/>
                                          </p:val>
                                        </p:tav>
                                      </p:tavLst>
                                    </p:anim>
                                    <p:set>
                                      <p:cBhvr>
                                        <p:cTn id="57" dur="1" fill="hold">
                                          <p:stCondLst>
                                            <p:cond delay="499"/>
                                          </p:stCondLst>
                                        </p:cTn>
                                        <p:tgtEl>
                                          <p:spTgt spid="11"/>
                                        </p:tgtEl>
                                        <p:attrNameLst>
                                          <p:attrName>style.visibility</p:attrName>
                                        </p:attrNameLst>
                                      </p:cBhvr>
                                      <p:to>
                                        <p:strVal val="hidden"/>
                                      </p:to>
                                    </p:set>
                                  </p:childTnLst>
                                </p:cTn>
                              </p:par>
                              <p:par>
                                <p:cTn id="58" presetID="2" presetClass="exit" presetSubtype="8" fill="hold" nodeType="withEffect">
                                  <p:stCondLst>
                                    <p:cond delay="0"/>
                                  </p:stCondLst>
                                  <p:childTnLst>
                                    <p:anim calcmode="lin" valueType="num">
                                      <p:cBhvr additive="base">
                                        <p:cTn id="59" dur="500"/>
                                        <p:tgtEl>
                                          <p:spTgt spid="12"/>
                                        </p:tgtEl>
                                        <p:attrNameLst>
                                          <p:attrName>ppt_x</p:attrName>
                                        </p:attrNameLst>
                                      </p:cBhvr>
                                      <p:tavLst>
                                        <p:tav tm="0">
                                          <p:val>
                                            <p:strVal val="ppt_x"/>
                                          </p:val>
                                        </p:tav>
                                        <p:tav tm="100000">
                                          <p:val>
                                            <p:strVal val="0-ppt_w/2"/>
                                          </p:val>
                                        </p:tav>
                                      </p:tavLst>
                                    </p:anim>
                                    <p:anim calcmode="lin" valueType="num">
                                      <p:cBhvr additive="base">
                                        <p:cTn id="60" dur="500"/>
                                        <p:tgtEl>
                                          <p:spTgt spid="12"/>
                                        </p:tgtEl>
                                        <p:attrNameLst>
                                          <p:attrName>ppt_y</p:attrName>
                                        </p:attrNameLst>
                                      </p:cBhvr>
                                      <p:tavLst>
                                        <p:tav tm="0">
                                          <p:val>
                                            <p:strVal val="ppt_y"/>
                                          </p:val>
                                        </p:tav>
                                        <p:tav tm="100000">
                                          <p:val>
                                            <p:strVal val="ppt_y"/>
                                          </p:val>
                                        </p:tav>
                                      </p:tavLst>
                                    </p:anim>
                                    <p:set>
                                      <p:cBhvr>
                                        <p:cTn id="61" dur="1" fill="hold">
                                          <p:stCondLst>
                                            <p:cond delay="499"/>
                                          </p:stCondLst>
                                        </p:cTn>
                                        <p:tgtEl>
                                          <p:spTgt spid="12"/>
                                        </p:tgtEl>
                                        <p:attrNameLst>
                                          <p:attrName>style.visibility</p:attrName>
                                        </p:attrNameLst>
                                      </p:cBhvr>
                                      <p:to>
                                        <p:strVal val="hidden"/>
                                      </p:to>
                                    </p:set>
                                  </p:childTnLst>
                                </p:cTn>
                              </p:par>
                            </p:childTnLst>
                          </p:cTn>
                        </p:par>
                        <p:par>
                          <p:cTn id="62" fill="hold">
                            <p:stCondLst>
                              <p:cond delay="500"/>
                            </p:stCondLst>
                            <p:childTnLst>
                              <p:par>
                                <p:cTn id="63" presetID="2" presetClass="entr" presetSubtype="2"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8" fill="hold" nodeType="clickEffect">
                                  <p:stCondLst>
                                    <p:cond delay="0"/>
                                  </p:stCondLst>
                                  <p:childTnLst>
                                    <p:anim calcmode="lin" valueType="num">
                                      <p:cBhvr additive="base">
                                        <p:cTn id="70" dur="500"/>
                                        <p:tgtEl>
                                          <p:spTgt spid="14"/>
                                        </p:tgtEl>
                                        <p:attrNameLst>
                                          <p:attrName>ppt_x</p:attrName>
                                        </p:attrNameLst>
                                      </p:cBhvr>
                                      <p:tavLst>
                                        <p:tav tm="0">
                                          <p:val>
                                            <p:strVal val="ppt_x"/>
                                          </p:val>
                                        </p:tav>
                                        <p:tav tm="100000">
                                          <p:val>
                                            <p:strVal val="0-ppt_w/2"/>
                                          </p:val>
                                        </p:tav>
                                      </p:tavLst>
                                    </p:anim>
                                    <p:anim calcmode="lin" valueType="num">
                                      <p:cBhvr additive="base">
                                        <p:cTn id="71" dur="500"/>
                                        <p:tgtEl>
                                          <p:spTgt spid="14"/>
                                        </p:tgtEl>
                                        <p:attrNameLst>
                                          <p:attrName>ppt_y</p:attrName>
                                        </p:attrNameLst>
                                      </p:cBhvr>
                                      <p:tavLst>
                                        <p:tav tm="0">
                                          <p:val>
                                            <p:strVal val="ppt_y"/>
                                          </p:val>
                                        </p:tav>
                                        <p:tav tm="100000">
                                          <p:val>
                                            <p:strVal val="ppt_y"/>
                                          </p:val>
                                        </p:tav>
                                      </p:tavLst>
                                    </p:anim>
                                    <p:set>
                                      <p:cBhvr>
                                        <p:cTn id="72" dur="1" fill="hold">
                                          <p:stCondLst>
                                            <p:cond delay="499"/>
                                          </p:stCondLst>
                                        </p:cTn>
                                        <p:tgtEl>
                                          <p:spTgt spid="14"/>
                                        </p:tgtEl>
                                        <p:attrNameLst>
                                          <p:attrName>style.visibility</p:attrName>
                                        </p:attrNameLst>
                                      </p:cBhvr>
                                      <p:to>
                                        <p:strVal val="hidden"/>
                                      </p:to>
                                    </p:set>
                                  </p:childTnLst>
                                </p:cTn>
                              </p:par>
                            </p:childTnLst>
                          </p:cTn>
                        </p:par>
                        <p:par>
                          <p:cTn id="73" fill="hold">
                            <p:stCondLst>
                              <p:cond delay="500"/>
                            </p:stCondLst>
                            <p:childTnLst>
                              <p:par>
                                <p:cTn id="74" presetID="2" presetClass="entr" presetSubtype="2"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The Story</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504056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2800" b="1" dirty="0">
                <a:cs typeface="Arial" panose="020B0604020202020204" pitchFamily="34" charset="0"/>
              </a:rPr>
              <a:t>Spring 2019</a:t>
            </a:r>
          </a:p>
          <a:p>
            <a:pPr marL="457200" indent="-457200" algn="l" fontAlgn="auto">
              <a:spcAft>
                <a:spcPts val="0"/>
              </a:spcAft>
              <a:buFont typeface="Arial" panose="020B0604020202020204" pitchFamily="34" charset="0"/>
              <a:buChar char="•"/>
            </a:pPr>
            <a:r>
              <a:rPr lang="en-US" sz="2600" dirty="0">
                <a:latin typeface="Arial" panose="020B0604020202020204" pitchFamily="34" charset="0"/>
                <a:cs typeface="Arial" panose="020B0604020202020204" pitchFamily="34" charset="0"/>
              </a:rPr>
              <a:t>Schemes of Work</a:t>
            </a:r>
          </a:p>
          <a:p>
            <a:pPr algn="l" fontAlgn="auto">
              <a:spcAft>
                <a:spcPts val="0"/>
              </a:spcAft>
            </a:pPr>
            <a:endParaRPr lang="en-US" sz="1200" dirty="0">
              <a:latin typeface="Arial" panose="020B0604020202020204" pitchFamily="34" charset="0"/>
              <a:cs typeface="Arial" panose="020B0604020202020204" pitchFamily="34" charset="0"/>
            </a:endParaRPr>
          </a:p>
          <a:p>
            <a:pPr algn="l" fontAlgn="auto">
              <a:spcAft>
                <a:spcPts val="0"/>
              </a:spcAft>
            </a:pPr>
            <a:r>
              <a:rPr lang="en-US" sz="2800" b="1" dirty="0">
                <a:cs typeface="Arial" panose="020B0604020202020204" pitchFamily="34" charset="0"/>
              </a:rPr>
              <a:t>Spring 2020</a:t>
            </a:r>
          </a:p>
          <a:p>
            <a:pPr marL="457200" indent="-457200" algn="l" fontAlgn="auto">
              <a:spcAft>
                <a:spcPts val="0"/>
              </a:spcAft>
              <a:buFont typeface="Arial" panose="020B0604020202020204" pitchFamily="34" charset="0"/>
              <a:buChar char="•"/>
            </a:pPr>
            <a:r>
              <a:rPr lang="en-US" sz="2600" dirty="0">
                <a:latin typeface="Arial" panose="020B0604020202020204" pitchFamily="34" charset="0"/>
                <a:cs typeface="Arial" panose="020B0604020202020204" pitchFamily="34" charset="0"/>
              </a:rPr>
              <a:t>Launch</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(with the intention of a trial in Summer 2020)</a:t>
            </a:r>
          </a:p>
          <a:p>
            <a:pPr algn="l" fontAlgn="auto">
              <a:spcAft>
                <a:spcPts val="0"/>
              </a:spcAft>
            </a:pPr>
            <a:endParaRPr lang="en-US" sz="1200" dirty="0">
              <a:latin typeface="Arial" panose="020B0604020202020204" pitchFamily="34" charset="0"/>
              <a:cs typeface="Arial" panose="020B0604020202020204" pitchFamily="34" charset="0"/>
            </a:endParaRPr>
          </a:p>
          <a:p>
            <a:pPr algn="l" fontAlgn="auto">
              <a:spcAft>
                <a:spcPts val="0"/>
              </a:spcAft>
            </a:pPr>
            <a:r>
              <a:rPr lang="en-US" sz="2800" b="1" dirty="0">
                <a:cs typeface="Arial" panose="020B0604020202020204" pitchFamily="34" charset="0"/>
              </a:rPr>
              <a:t>Autumn 2021</a:t>
            </a:r>
          </a:p>
          <a:p>
            <a:pPr marL="457200" indent="-457200" algn="l" fontAlgn="auto">
              <a:spcAft>
                <a:spcPts val="0"/>
              </a:spcAft>
              <a:buFont typeface="Arial" panose="020B0604020202020204" pitchFamily="34" charset="0"/>
              <a:buChar char="•"/>
            </a:pPr>
            <a:r>
              <a:rPr lang="en-US" sz="2600" dirty="0">
                <a:latin typeface="Arial" panose="020B0604020202020204" pitchFamily="34" charset="0"/>
                <a:cs typeface="Arial" panose="020B0604020202020204" pitchFamily="34" charset="0"/>
              </a:rPr>
              <a:t>Trial</a:t>
            </a:r>
          </a:p>
          <a:p>
            <a:pPr algn="l" fontAlgn="auto">
              <a:spcAft>
                <a:spcPts val="0"/>
              </a:spcAft>
            </a:pPr>
            <a:endParaRPr lang="en-US" sz="1200" dirty="0">
              <a:latin typeface="Arial" panose="020B0604020202020204" pitchFamily="34" charset="0"/>
              <a:cs typeface="Arial" panose="020B0604020202020204" pitchFamily="34" charset="0"/>
            </a:endParaRPr>
          </a:p>
          <a:p>
            <a:pPr algn="l" fontAlgn="auto">
              <a:spcAft>
                <a:spcPts val="0"/>
              </a:spcAft>
            </a:pPr>
            <a:r>
              <a:rPr lang="en-US" sz="2800" b="1" dirty="0">
                <a:cs typeface="Arial" panose="020B0604020202020204" pitchFamily="34" charset="0"/>
              </a:rPr>
              <a:t>Spring 2022</a:t>
            </a:r>
          </a:p>
          <a:p>
            <a:pPr marL="457200" indent="-457200" algn="l" fontAlgn="auto">
              <a:spcAft>
                <a:spcPts val="0"/>
              </a:spcAft>
              <a:buFont typeface="Arial" panose="020B0604020202020204" pitchFamily="34" charset="0"/>
              <a:buChar char="•"/>
            </a:pPr>
            <a:r>
              <a:rPr lang="en-US" sz="2600" dirty="0">
                <a:latin typeface="Arial" panose="020B0604020202020204" pitchFamily="34" charset="0"/>
                <a:cs typeface="Arial" panose="020B0604020202020204" pitchFamily="34" charset="0"/>
              </a:rPr>
              <a:t>Rollout</a:t>
            </a:r>
          </a:p>
        </p:txBody>
      </p:sp>
    </p:spTree>
    <p:extLst>
      <p:ext uri="{BB962C8B-B14F-4D97-AF65-F5344CB8AC3E}">
        <p14:creationId xmlns:p14="http://schemas.microsoft.com/office/powerpoint/2010/main" val="26999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227499-C85B-469E-AC31-38C072B97074}"/>
              </a:ext>
            </a:extLst>
          </p:cNvPr>
          <p:cNvGraphicFramePr>
            <a:graphicFrameLocks noGrp="1"/>
          </p:cNvGraphicFramePr>
          <p:nvPr>
            <p:extLst>
              <p:ext uri="{D42A27DB-BD31-4B8C-83A1-F6EECF244321}">
                <p14:modId xmlns:p14="http://schemas.microsoft.com/office/powerpoint/2010/main" val="2849881426"/>
              </p:ext>
            </p:extLst>
          </p:nvPr>
        </p:nvGraphicFramePr>
        <p:xfrm>
          <a:off x="1691680" y="260648"/>
          <a:ext cx="5760640" cy="6273133"/>
        </p:xfrm>
        <a:graphic>
          <a:graphicData uri="http://schemas.openxmlformats.org/drawingml/2006/table">
            <a:tbl>
              <a:tblPr firstRow="1" firstCol="1" bandRow="1">
                <a:tableStyleId>{5C22544A-7EE6-4342-B048-85BDC9FD1C3A}</a:tableStyleId>
              </a:tblPr>
              <a:tblGrid>
                <a:gridCol w="2160239">
                  <a:extLst>
                    <a:ext uri="{9D8B030D-6E8A-4147-A177-3AD203B41FA5}">
                      <a16:colId xmlns:a16="http://schemas.microsoft.com/office/drawing/2014/main" val="1817328111"/>
                    </a:ext>
                  </a:extLst>
                </a:gridCol>
                <a:gridCol w="3600401">
                  <a:extLst>
                    <a:ext uri="{9D8B030D-6E8A-4147-A177-3AD203B41FA5}">
                      <a16:colId xmlns:a16="http://schemas.microsoft.com/office/drawing/2014/main" val="1600503091"/>
                    </a:ext>
                  </a:extLst>
                </a:gridCol>
              </a:tblGrid>
              <a:tr h="504056">
                <a:tc>
                  <a:txBody>
                    <a:bodyPr/>
                    <a:lstStyle/>
                    <a:p>
                      <a:pPr algn="ctr">
                        <a:spcAft>
                          <a:spcPts val="0"/>
                        </a:spcAft>
                      </a:pPr>
                      <a:r>
                        <a:rPr lang="en-GB" sz="2000" dirty="0">
                          <a:effectLst/>
                          <a:latin typeface="Candara" panose="020E0502030303020204" pitchFamily="34" charset="0"/>
                          <a:cs typeface="Arial" panose="020B0604020202020204" pitchFamily="34" charset="0"/>
                        </a:rPr>
                        <a:t>Date</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2000" dirty="0">
                          <a:effectLst/>
                          <a:latin typeface="Candara" panose="020E0502030303020204" pitchFamily="34" charset="0"/>
                          <a:cs typeface="Arial" panose="020B0604020202020204" pitchFamily="34" charset="0"/>
                        </a:rPr>
                        <a:t>Department</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6906608"/>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‘21</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Maths</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0072155"/>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‘22</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MFL</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Technology – DT &amp; Food</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6856817"/>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Summer ‘22</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English &amp; Media</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3786894"/>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‘22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History</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Music</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3053601"/>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‘23</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Drama</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ICT</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89692029"/>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Summer ‘23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Geography</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178828"/>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Autumn ‘23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Science</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7954552"/>
                  </a:ext>
                </a:extLst>
              </a:tr>
              <a:tr h="648072">
                <a:tc>
                  <a:txBody>
                    <a:bodyPr/>
                    <a:lstStyle/>
                    <a:p>
                      <a:pPr algn="ctr">
                        <a:spcAft>
                          <a:spcPts val="0"/>
                        </a:spcAft>
                      </a:pPr>
                      <a:r>
                        <a:rPr lang="en-GB" sz="2000" dirty="0">
                          <a:effectLst/>
                          <a:latin typeface="Candara" panose="020E0502030303020204" pitchFamily="34" charset="0"/>
                          <a:cs typeface="Arial" panose="020B0604020202020204" pitchFamily="34" charset="0"/>
                        </a:rPr>
                        <a:t>Spring ‘24 </a:t>
                      </a:r>
                      <a:endParaRPr lang="en-GB" sz="2000" dirty="0">
                        <a:effectLst/>
                        <a:latin typeface="Candara" panose="020E0502030303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RS</a:t>
                      </a:r>
                    </a:p>
                    <a:p>
                      <a:pPr algn="ctr">
                        <a:spcAft>
                          <a:spcPts val="0"/>
                        </a:spcAft>
                      </a:pPr>
                      <a:r>
                        <a:rPr lang="en-GB" sz="1800" dirty="0">
                          <a:solidFill>
                            <a:srgbClr val="000066"/>
                          </a:solidFill>
                          <a:effectLst/>
                          <a:latin typeface="Arial" panose="020B0604020202020204" pitchFamily="34" charset="0"/>
                          <a:cs typeface="Arial" panose="020B0604020202020204" pitchFamily="34" charset="0"/>
                        </a:rPr>
                        <a:t>PE &amp; Dance</a:t>
                      </a:r>
                      <a:endPar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8821951"/>
                  </a:ext>
                </a:extLst>
              </a:tr>
              <a:tr h="584501">
                <a:tc>
                  <a:txBody>
                    <a:bodyPr/>
                    <a:lstStyle/>
                    <a:p>
                      <a:pPr algn="ctr">
                        <a:spcAft>
                          <a:spcPts val="0"/>
                        </a:spcAft>
                      </a:pPr>
                      <a:r>
                        <a:rPr lang="en-GB" sz="2000" dirty="0">
                          <a:effectLst/>
                          <a:latin typeface="Candara" panose="020E0502030303020204" pitchFamily="34" charset="0"/>
                          <a:ea typeface="Calibri" panose="020F0502020204030204" pitchFamily="34" charset="0"/>
                          <a:cs typeface="Arial" panose="020B0604020202020204" pitchFamily="34" charset="0"/>
                        </a:rPr>
                        <a:t>Summer ‘24</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GB" sz="1800" dirty="0">
                          <a:solidFill>
                            <a:srgbClr val="000066"/>
                          </a:solidFill>
                          <a:effectLst/>
                          <a:latin typeface="Arial" panose="020B0604020202020204" pitchFamily="34" charset="0"/>
                          <a:ea typeface="Calibri" panose="020F0502020204030204" pitchFamily="34" charset="0"/>
                          <a:cs typeface="Arial" panose="020B0604020202020204" pitchFamily="34" charset="0"/>
                        </a:rPr>
                        <a:t>Art</a:t>
                      </a:r>
                    </a:p>
                  </a:txBody>
                  <a:tcPr marL="68580" marR="68580" marT="36195" marB="3619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790776"/>
                  </a:ext>
                </a:extLst>
              </a:tr>
            </a:tbl>
          </a:graphicData>
        </a:graphic>
      </p:graphicFrame>
    </p:spTree>
    <p:extLst>
      <p:ext uri="{BB962C8B-B14F-4D97-AF65-F5344CB8AC3E}">
        <p14:creationId xmlns:p14="http://schemas.microsoft.com/office/powerpoint/2010/main" val="363920577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69CC1ED5-4D56-4010-9B49-6F13ADE977B7}"/>
              </a:ext>
            </a:extLst>
          </p:cNvPr>
          <p:cNvSpPr txBox="1">
            <a:spLocks/>
          </p:cNvSpPr>
          <p:nvPr/>
        </p:nvSpPr>
        <p:spPr>
          <a:xfrm>
            <a:off x="467544" y="404664"/>
            <a:ext cx="8064896" cy="7200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algn="l" fontAlgn="auto">
              <a:spcAft>
                <a:spcPts val="0"/>
              </a:spcAft>
            </a:pPr>
            <a:r>
              <a:rPr lang="en-US" sz="3600" b="1" dirty="0"/>
              <a:t>Quality of Education Overview</a:t>
            </a:r>
          </a:p>
        </p:txBody>
      </p:sp>
      <p:sp>
        <p:nvSpPr>
          <p:cNvPr id="3" name="Title 1">
            <a:extLst>
              <a:ext uri="{FF2B5EF4-FFF2-40B4-BE49-F238E27FC236}">
                <a16:creationId xmlns:a16="http://schemas.microsoft.com/office/drawing/2014/main" id="{3E8B2FC3-02B6-4DF6-B64B-3D2ABC53886C}"/>
              </a:ext>
            </a:extLst>
          </p:cNvPr>
          <p:cNvSpPr txBox="1">
            <a:spLocks/>
          </p:cNvSpPr>
          <p:nvPr/>
        </p:nvSpPr>
        <p:spPr>
          <a:xfrm>
            <a:off x="611560" y="1268760"/>
            <a:ext cx="7920880" cy="1080120"/>
          </a:xfrm>
          <a:prstGeom prst="rect">
            <a:avLst/>
          </a:prstGeom>
          <a:ln>
            <a:noFill/>
          </a:ln>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bg1"/>
                </a:solidFill>
                <a:latin typeface="Candara" pitchFamily="34" charset="0"/>
                <a:ea typeface="+mj-ea"/>
                <a:cs typeface="+mj-cs"/>
              </a:defRPr>
            </a:lvl1pPr>
          </a:lstStyle>
          <a:p>
            <a:pPr fontAlgn="auto">
              <a:spcAft>
                <a:spcPts val="0"/>
              </a:spcAft>
            </a:pPr>
            <a:r>
              <a:rPr lang="en-US" sz="2800" dirty="0">
                <a:latin typeface="Arial" panose="020B0604020202020204" pitchFamily="34" charset="0"/>
                <a:cs typeface="Arial" panose="020B0604020202020204" pitchFamily="34" charset="0"/>
              </a:rPr>
              <a:t>Data Analysis</a:t>
            </a:r>
          </a:p>
          <a:p>
            <a:pPr fontAlgn="auto">
              <a:spcAft>
                <a:spcPts val="0"/>
              </a:spcAft>
            </a:pPr>
            <a:r>
              <a:rPr lang="en-US" sz="2000" dirty="0">
                <a:latin typeface="Arial" panose="020B0604020202020204" pitchFamily="34" charset="0"/>
                <a:cs typeface="Arial" panose="020B0604020202020204" pitchFamily="34" charset="0"/>
              </a:rPr>
              <a:t>internal and external</a:t>
            </a:r>
          </a:p>
        </p:txBody>
      </p:sp>
    </p:spTree>
    <p:extLst>
      <p:ext uri="{BB962C8B-B14F-4D97-AF65-F5344CB8AC3E}">
        <p14:creationId xmlns:p14="http://schemas.microsoft.com/office/powerpoint/2010/main" val="6012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Amery Hill">
  <a:themeElements>
    <a:clrScheme name="Custom 1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mery Hill" id="{834B637D-BC33-BF41-A53C-32AB89590DEB}" vid="{7F5A5D0A-A214-924A-B5C5-E5601E113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Amery Hill</Template>
  <TotalTime>9446</TotalTime>
  <Words>1489</Words>
  <Application>Microsoft Office PowerPoint</Application>
  <PresentationFormat>On-screen Show (4:3)</PresentationFormat>
  <Paragraphs>304</Paragraphs>
  <Slides>32</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Candara</vt:lpstr>
      <vt:lpstr>Amery Hill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Leaders Conference</dc:title>
  <dc:creator>Microsoft Office User</dc:creator>
  <cp:lastModifiedBy>Broadribb, Kate</cp:lastModifiedBy>
  <cp:revision>260</cp:revision>
  <cp:lastPrinted>2022-07-11T12:43:10Z</cp:lastPrinted>
  <dcterms:created xsi:type="dcterms:W3CDTF">2018-11-07T20:25:07Z</dcterms:created>
  <dcterms:modified xsi:type="dcterms:W3CDTF">2023-10-03T13:49:44Z</dcterms:modified>
</cp:coreProperties>
</file>