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16"/>
  </p:notesMasterIdLst>
  <p:sldIdLst>
    <p:sldId id="272" r:id="rId2"/>
    <p:sldId id="273" r:id="rId3"/>
    <p:sldId id="274" r:id="rId4"/>
    <p:sldId id="289" r:id="rId5"/>
    <p:sldId id="282" r:id="rId6"/>
    <p:sldId id="294" r:id="rId7"/>
    <p:sldId id="297" r:id="rId8"/>
    <p:sldId id="301" r:id="rId9"/>
    <p:sldId id="298" r:id="rId10"/>
    <p:sldId id="299" r:id="rId11"/>
    <p:sldId id="300" r:id="rId12"/>
    <p:sldId id="293" r:id="rId13"/>
    <p:sldId id="283" r:id="rId14"/>
    <p:sldId id="286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AC73E-6DDA-48CA-96EA-D5E322EFA2A0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372A7-CAF3-4BB2-8E90-3E9FEF877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72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8EB89A-F6EC-7A49-9025-8F3A66B37C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895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LSAs</a:t>
            </a:r>
            <a:r>
              <a:rPr lang="en-US" baseline="0" dirty="0"/>
              <a:t>: Developed a </a:t>
            </a:r>
            <a:r>
              <a:rPr lang="en-US" baseline="0" dirty="0" err="1"/>
              <a:t>programme</a:t>
            </a:r>
            <a:r>
              <a:rPr lang="en-US" baseline="0" dirty="0"/>
              <a:t> from the National </a:t>
            </a:r>
            <a:r>
              <a:rPr lang="en-US" baseline="0" dirty="0" err="1"/>
              <a:t>Programme</a:t>
            </a:r>
            <a:r>
              <a:rPr lang="en-US" baseline="0" dirty="0"/>
              <a:t> “Strong Girls”</a:t>
            </a:r>
          </a:p>
          <a:p>
            <a:r>
              <a:rPr lang="en-US" baseline="0" dirty="0"/>
              <a:t>Autism Group run by </a:t>
            </a:r>
            <a:r>
              <a:rPr lang="en-US" baseline="0" dirty="0" err="1"/>
              <a:t>SENCo</a:t>
            </a:r>
            <a:r>
              <a:rPr lang="en-US" baseline="0" dirty="0"/>
              <a:t> who has completed a Masters in Autism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8EB89A-F6EC-7A49-9025-8F3A66B37C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077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</a:t>
            </a:r>
            <a:r>
              <a:rPr lang="en-US" baseline="0" dirty="0"/>
              <a:t> classes have a same house style and have resources in class to support: visual timetables to 6 strands models BP visuals- so children do not feel Inclusion is a separate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8EB89A-F6EC-7A49-9025-8F3A66B37C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213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Interventions: If it</a:t>
            </a:r>
            <a:r>
              <a:rPr lang="en-US" baseline="0" dirty="0"/>
              <a:t> hasn’t been invented, create it! Strong Girls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8EB89A-F6EC-7A49-9025-8F3A66B37C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785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8EB89A-F6EC-7A49-9025-8F3A66B37C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161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8EB89A-F6EC-7A49-9025-8F3A66B37C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045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8EB89A-F6EC-7A49-9025-8F3A66B37C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746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are a Nursery from 3 </a:t>
            </a:r>
            <a:r>
              <a:rPr lang="en-US" dirty="0" err="1"/>
              <a:t>yrs</a:t>
            </a:r>
            <a:r>
              <a:rPr lang="en-US" dirty="0"/>
              <a:t>, Infant and Junior Federation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Year 4 PP: 65.38% National 23%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National SEND 12.6%  Of our SEND population 21% have diagnosed autism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EHCPs  8% (national 2.3%</a:t>
            </a:r>
            <a:r>
              <a:rPr lang="en-US" baseline="0" dirty="0"/>
              <a:t> in mainstream)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Expectation we are still expected to get</a:t>
            </a:r>
            <a:r>
              <a:rPr lang="en-US" baseline="0" dirty="0"/>
              <a:t> to National:  The only way is to address the Inclusion aspect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8EB89A-F6EC-7A49-9025-8F3A66B37C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460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“Where relationships are built on warmth and mutual respect” </a:t>
            </a:r>
            <a:r>
              <a:rPr lang="en-US" dirty="0" err="1"/>
              <a:t>Ofsted</a:t>
            </a:r>
            <a:r>
              <a:rPr lang="en-US" dirty="0"/>
              <a:t> March 2023</a:t>
            </a:r>
          </a:p>
          <a:p>
            <a:r>
              <a:rPr lang="en-US" dirty="0"/>
              <a:t>Strength in our practice comes from the tightness of practices which support each other, are streamlined and are bespoke for our school:</a:t>
            </a:r>
            <a:r>
              <a:rPr lang="en-US" baseline="0" dirty="0"/>
              <a:t> </a:t>
            </a:r>
          </a:p>
          <a:p>
            <a:endParaRPr lang="en-US" baseline="0" dirty="0"/>
          </a:p>
          <a:p>
            <a:r>
              <a:rPr lang="en-US" baseline="0" dirty="0"/>
              <a:t>Six Strands which covers our Learning Approach curriculum, </a:t>
            </a:r>
          </a:p>
          <a:p>
            <a:r>
              <a:rPr lang="en-US" baseline="0" dirty="0"/>
              <a:t>Thrive which addresses our Emotional Curriculum and Forest Schools which supports all areas </a:t>
            </a:r>
          </a:p>
          <a:p>
            <a:r>
              <a:rPr lang="en-US" baseline="0" dirty="0"/>
              <a:t>P4C which gives our children a voice.  Speech and language Therapist</a:t>
            </a:r>
          </a:p>
          <a:p>
            <a:r>
              <a:rPr lang="en-US" baseline="0" dirty="0"/>
              <a:t>Research included and gives us a tool to reflect on our evidence base</a:t>
            </a:r>
          </a:p>
          <a:p>
            <a:r>
              <a:rPr lang="en-US" baseline="0" dirty="0"/>
              <a:t>The impact of this, is there is a common language understood by all</a:t>
            </a:r>
            <a:endParaRPr lang="en-US" dirty="0"/>
          </a:p>
          <a:p>
            <a:r>
              <a:rPr lang="en-US" dirty="0"/>
              <a:t>Strong BP- shared and known by all pupils and parents (Induction) monitored</a:t>
            </a:r>
            <a:r>
              <a:rPr lang="en-US" baseline="0" dirty="0"/>
              <a:t> and mapped with regular reviews to enable pro-active meetings 95% of children access this</a:t>
            </a:r>
          </a:p>
          <a:p>
            <a:r>
              <a:rPr lang="en-US" baseline="0" dirty="0"/>
              <a:t>Six Strands learning curriculum: focused on values which allow children to be included: Boundaries, Self-regulation, Focus, Respect, Independence, Resilience-</a:t>
            </a:r>
            <a:r>
              <a:rPr lang="en-US" baseline="0" dirty="0">
                <a:sym typeface="Wingdings" panose="05000000000000000000" pitchFamily="2" charset="2"/>
              </a:rPr>
              <a:t> IBMPS Target cards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8EB89A-F6EC-7A49-9025-8F3A66B37C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269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8EB89A-F6EC-7A49-9025-8F3A66B37C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492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b="1" dirty="0"/>
              <a:t>MT – </a:t>
            </a:r>
            <a:r>
              <a:rPr lang="en-GB" dirty="0"/>
              <a:t>Make the link about the many</a:t>
            </a:r>
            <a:r>
              <a:rPr lang="en-GB" baseline="0" dirty="0"/>
              <a:t> leadership &amp; management skills involved in middle leadership. Need to be</a:t>
            </a:r>
            <a:r>
              <a:rPr lang="en-GB" dirty="0"/>
              <a:t> skilled in all areas. </a:t>
            </a:r>
          </a:p>
          <a:p>
            <a:pPr eaLnBrk="1" hangingPunct="1">
              <a:spcBef>
                <a:spcPct val="0"/>
              </a:spcBef>
            </a:pPr>
            <a:endParaRPr lang="en-GB" dirty="0"/>
          </a:p>
          <a:p>
            <a:pPr eaLnBrk="1" hangingPunct="1">
              <a:spcBef>
                <a:spcPct val="0"/>
              </a:spcBef>
            </a:pPr>
            <a:r>
              <a:rPr lang="en-GB" dirty="0"/>
              <a:t>LINK BACK TO LEADERSHIP dimensions IN NPQML. Any key components missing and results can be disastrous.</a:t>
            </a:r>
          </a:p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82948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Pioneer Teaching School Alliance</a:t>
            </a:r>
          </a:p>
        </p:txBody>
      </p:sp>
      <p:sp>
        <p:nvSpPr>
          <p:cNvPr id="8294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8BF225-2D57-4581-975F-529CDB6275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3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“Where relationships are built on warmth and mutual respect” </a:t>
            </a:r>
            <a:r>
              <a:rPr lang="en-US" dirty="0" err="1"/>
              <a:t>Ofsted</a:t>
            </a:r>
            <a:r>
              <a:rPr lang="en-US" dirty="0"/>
              <a:t> March 2023</a:t>
            </a:r>
          </a:p>
          <a:p>
            <a:r>
              <a:rPr lang="en-US" dirty="0"/>
              <a:t>We actively monitor culture and this also forms part of our Governor Monitoring Plan.  Vision is our rationale for doing things.</a:t>
            </a:r>
          </a:p>
          <a:p>
            <a:r>
              <a:rPr lang="en-US" dirty="0"/>
              <a:t>We talk about Inclusion:</a:t>
            </a:r>
            <a:r>
              <a:rPr lang="en-US" baseline="0" dirty="0"/>
              <a:t> e.g. Diversity and Inclusion – Strategy Group and work in assemblies and Diversity Advocates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8EB89A-F6EC-7A49-9025-8F3A66B37C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090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“Where relationships are built on warmth and mutual respect” </a:t>
            </a:r>
            <a:r>
              <a:rPr lang="en-US" dirty="0" err="1"/>
              <a:t>Ofsted</a:t>
            </a:r>
            <a:r>
              <a:rPr lang="en-US" dirty="0"/>
              <a:t> March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8EB89A-F6EC-7A49-9025-8F3A66B37C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821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</a:t>
            </a:r>
            <a:r>
              <a:rPr lang="en-US" baseline="0" dirty="0"/>
              <a:t> access/Reflections  to </a:t>
            </a:r>
            <a:r>
              <a:rPr lang="en-US" baseline="0" dirty="0" err="1"/>
              <a:t>SENCo</a:t>
            </a:r>
            <a:r>
              <a:rPr lang="en-US" baseline="0" dirty="0"/>
              <a:t> and Deputy </a:t>
            </a:r>
            <a:r>
              <a:rPr lang="en-US" baseline="0" dirty="0" err="1"/>
              <a:t>SENCo</a:t>
            </a:r>
            <a:endParaRPr lang="en-US" baseline="0" dirty="0"/>
          </a:p>
          <a:p>
            <a:r>
              <a:rPr lang="en-US" baseline="0" dirty="0"/>
              <a:t>Reflection Questions: Thrive common approach and expectation that children will and can unpick their thinking</a:t>
            </a:r>
          </a:p>
          <a:p>
            <a:r>
              <a:rPr lang="en-US" baseline="0" dirty="0"/>
              <a:t>Masters Levels: Autism and self-regulation in Early Years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8EB89A-F6EC-7A49-9025-8F3A66B37C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57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718F-CE48-4F10-9731-A8E8A8D66C05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C752-3D30-42E6-8C91-04EEE5E2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18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718F-CE48-4F10-9731-A8E8A8D66C05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C752-3D30-42E6-8C91-04EEE5E2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58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718F-CE48-4F10-9731-A8E8A8D66C05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C752-3D30-42E6-8C91-04EEE5E2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98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718F-CE48-4F10-9731-A8E8A8D66C05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C752-3D30-42E6-8C91-04EEE5E2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83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718F-CE48-4F10-9731-A8E8A8D66C05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C752-3D30-42E6-8C91-04EEE5E2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95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718F-CE48-4F10-9731-A8E8A8D66C05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C752-3D30-42E6-8C91-04EEE5E2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59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718F-CE48-4F10-9731-A8E8A8D66C05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C752-3D30-42E6-8C91-04EEE5E2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34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718F-CE48-4F10-9731-A8E8A8D66C05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C752-3D30-42E6-8C91-04EEE5E2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36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718F-CE48-4F10-9731-A8E8A8D66C05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C752-3D30-42E6-8C91-04EEE5E2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98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718F-CE48-4F10-9731-A8E8A8D66C05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C752-3D30-42E6-8C91-04EEE5E2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03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718F-CE48-4F10-9731-A8E8A8D66C05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C752-3D30-42E6-8C91-04EEE5E2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37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718F-CE48-4F10-9731-A8E8A8D66C05}" type="datetimeFigureOut">
              <a:rPr lang="en-GB" smtClean="0"/>
              <a:t>06/07/2023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C752-3D30-42E6-8C91-04EEE5E29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02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vervalleyschools.co.uk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D58CF-C9AF-644E-98F3-CBEB6D330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550" y="2616869"/>
            <a:ext cx="8278319" cy="1392424"/>
          </a:xfrm>
        </p:spPr>
        <p:txBody>
          <a:bodyPr>
            <a:noAutofit/>
          </a:bodyPr>
          <a:lstStyle/>
          <a:p>
            <a:br>
              <a:rPr lang="en-GB" sz="6600" dirty="0"/>
            </a:br>
            <a:r>
              <a:rPr lang="en-GB" sz="6600" dirty="0">
                <a:latin typeface="Trebuchet MS" panose="020B0603020202020204" pitchFamily="34" charset="0"/>
              </a:rPr>
              <a:t>A strategic approach to inclusion to meet the needs of our community</a:t>
            </a:r>
            <a:br>
              <a:rPr lang="en-GB" sz="6600" dirty="0"/>
            </a:br>
            <a:endParaRPr lang="en-US" sz="6600" b="1" dirty="0">
              <a:latin typeface="Trebuchet MS" panose="020B0603020202020204" pitchFamily="34" charset="0"/>
            </a:endParaRP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0363B8E7-F8FE-5C49-931D-BC834D08D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1236" y="5627379"/>
            <a:ext cx="1002332" cy="10838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E0696AB-3B67-664E-9D67-398DC0A6A2A0}"/>
              </a:ext>
            </a:extLst>
          </p:cNvPr>
          <p:cNvSpPr/>
          <p:nvPr/>
        </p:nvSpPr>
        <p:spPr>
          <a:xfrm>
            <a:off x="0" y="6207369"/>
            <a:ext cx="10814539" cy="281908"/>
          </a:xfrm>
          <a:prstGeom prst="rect">
            <a:avLst/>
          </a:prstGeom>
          <a:solidFill>
            <a:srgbClr val="16B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0696AB-3B67-664E-9D67-398DC0A6A2A0}"/>
              </a:ext>
            </a:extLst>
          </p:cNvPr>
          <p:cNvSpPr/>
          <p:nvPr/>
        </p:nvSpPr>
        <p:spPr>
          <a:xfrm>
            <a:off x="0" y="343259"/>
            <a:ext cx="12192001" cy="185571"/>
          </a:xfrm>
          <a:prstGeom prst="rect">
            <a:avLst/>
          </a:prstGeom>
          <a:solidFill>
            <a:srgbClr val="16B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75" y="1675548"/>
            <a:ext cx="3833191" cy="277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14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0363B8E7-F8FE-5C49-931D-BC834D08D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646" y="5932758"/>
            <a:ext cx="719922" cy="7784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E0696AB-3B67-664E-9D67-398DC0A6A2A0}"/>
              </a:ext>
            </a:extLst>
          </p:cNvPr>
          <p:cNvSpPr/>
          <p:nvPr/>
        </p:nvSpPr>
        <p:spPr>
          <a:xfrm>
            <a:off x="0" y="6207369"/>
            <a:ext cx="10814539" cy="281908"/>
          </a:xfrm>
          <a:prstGeom prst="rect">
            <a:avLst/>
          </a:prstGeom>
          <a:solidFill>
            <a:srgbClr val="16B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0696AB-3B67-664E-9D67-398DC0A6A2A0}"/>
              </a:ext>
            </a:extLst>
          </p:cNvPr>
          <p:cNvSpPr/>
          <p:nvPr/>
        </p:nvSpPr>
        <p:spPr>
          <a:xfrm>
            <a:off x="0" y="500576"/>
            <a:ext cx="12192001" cy="527330"/>
          </a:xfrm>
          <a:prstGeom prst="rect">
            <a:avLst/>
          </a:prstGeom>
          <a:solidFill>
            <a:srgbClr val="16B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latin typeface="Trebuchet MS" panose="020B0603020202020204" pitchFamily="34" charset="0"/>
              </a:rPr>
              <a:t>    What do we understand by Incentives?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8046" y="4727033"/>
            <a:ext cx="10515600" cy="132556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Trebuchet MS" panose="020B0603020202020204" pitchFamily="34" charset="0"/>
              </a:rPr>
              <a:t>Champion Interventions that will work for our reality: (Strong Girls/ Autism Champions)</a:t>
            </a:r>
            <a:br>
              <a:rPr lang="en-US" b="1" dirty="0">
                <a:latin typeface="Graphik" panose="020B0503030202060203" pitchFamily="34" charset="77"/>
              </a:rPr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558" y="1042605"/>
            <a:ext cx="5342325" cy="328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77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0363B8E7-F8FE-5C49-931D-BC834D08D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646" y="5932758"/>
            <a:ext cx="719922" cy="7784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E0696AB-3B67-664E-9D67-398DC0A6A2A0}"/>
              </a:ext>
            </a:extLst>
          </p:cNvPr>
          <p:cNvSpPr/>
          <p:nvPr/>
        </p:nvSpPr>
        <p:spPr>
          <a:xfrm>
            <a:off x="0" y="6207369"/>
            <a:ext cx="10814539" cy="281908"/>
          </a:xfrm>
          <a:prstGeom prst="rect">
            <a:avLst/>
          </a:prstGeom>
          <a:solidFill>
            <a:srgbClr val="16B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0696AB-3B67-664E-9D67-398DC0A6A2A0}"/>
              </a:ext>
            </a:extLst>
          </p:cNvPr>
          <p:cNvSpPr/>
          <p:nvPr/>
        </p:nvSpPr>
        <p:spPr>
          <a:xfrm>
            <a:off x="0" y="167952"/>
            <a:ext cx="12192001" cy="527330"/>
          </a:xfrm>
          <a:prstGeom prst="rect">
            <a:avLst/>
          </a:prstGeom>
          <a:solidFill>
            <a:srgbClr val="16B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latin typeface="Trebuchet MS" panose="020B0603020202020204" pitchFamily="34" charset="0"/>
              </a:rPr>
              <a:t>    What do we understand by Resources?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751858"/>
            <a:ext cx="10515600" cy="245551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latin typeface="Trebuchet MS" panose="020B0603020202020204" pitchFamily="34" charset="0"/>
              </a:rPr>
              <a:t>Invest in your leaders</a:t>
            </a:r>
            <a:br>
              <a:rPr lang="en-US" sz="1800" b="1" dirty="0">
                <a:latin typeface="Trebuchet MS" panose="020B0603020202020204" pitchFamily="34" charset="0"/>
              </a:rPr>
            </a:br>
            <a:br>
              <a:rPr lang="en-US" sz="1800" b="1" dirty="0">
                <a:latin typeface="Trebuchet MS" panose="020B0603020202020204" pitchFamily="34" charset="0"/>
              </a:rPr>
            </a:br>
            <a:r>
              <a:rPr lang="en-US" sz="1800" b="1" dirty="0">
                <a:latin typeface="Trebuchet MS" panose="020B0603020202020204" pitchFamily="34" charset="0"/>
              </a:rPr>
              <a:t>There is a consistency in practice built over time</a:t>
            </a:r>
            <a:br>
              <a:rPr lang="en-US" sz="1800" b="1" dirty="0">
                <a:latin typeface="Trebuchet MS" panose="020B0603020202020204" pitchFamily="34" charset="0"/>
              </a:rPr>
            </a:br>
            <a:br>
              <a:rPr lang="en-US" sz="1800" b="1" dirty="0">
                <a:latin typeface="Trebuchet MS" panose="020B0603020202020204" pitchFamily="34" charset="0"/>
              </a:rPr>
            </a:br>
            <a:r>
              <a:rPr lang="en-US" sz="1800" b="1" dirty="0">
                <a:latin typeface="Trebuchet MS" panose="020B0603020202020204" pitchFamily="34" charset="0"/>
              </a:rPr>
              <a:t>Supportive and relevant CPD to build capacity </a:t>
            </a:r>
            <a:br>
              <a:rPr lang="en-US" b="1" dirty="0">
                <a:latin typeface="Trebuchet MS" panose="020B0603020202020204" pitchFamily="34" charset="0"/>
              </a:rPr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888" y="695282"/>
            <a:ext cx="5127172" cy="315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47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D58CF-C9AF-644E-98F3-CBEB6D330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343" y="1419958"/>
            <a:ext cx="9704196" cy="4262385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b="1" dirty="0">
                <a:latin typeface="Graphik" panose="020B0503030202060203" pitchFamily="34" charset="77"/>
              </a:rPr>
              <a:t> </a:t>
            </a:r>
            <a:r>
              <a:rPr lang="en-US" sz="3200" b="1" u="sng" dirty="0">
                <a:latin typeface="Graphik" panose="020B0503030202060203" pitchFamily="34" charset="77"/>
              </a:rPr>
              <a:t>Leaders</a:t>
            </a:r>
            <a:br>
              <a:rPr lang="en-US" sz="3200" b="1" u="sng" dirty="0">
                <a:latin typeface="Graphik" panose="020B0503030202060203" pitchFamily="34" charset="77"/>
              </a:rPr>
            </a:br>
            <a:br>
              <a:rPr lang="en-US" sz="3200" b="1" u="sng" dirty="0">
                <a:latin typeface="Graphik" panose="020B0503030202060203" pitchFamily="34" charset="77"/>
              </a:rPr>
            </a:br>
            <a:r>
              <a:rPr lang="en-US" sz="3200" b="1" dirty="0">
                <a:latin typeface="Graphik" panose="020B0503030202060203" pitchFamily="34" charset="77"/>
              </a:rPr>
              <a:t>Managing the expectation of parents</a:t>
            </a:r>
            <a:br>
              <a:rPr lang="en-US" sz="3200" b="1" dirty="0">
                <a:latin typeface="Graphik" panose="020B0503030202060203" pitchFamily="34" charset="77"/>
              </a:rPr>
            </a:br>
            <a:br>
              <a:rPr lang="en-US" sz="3200" b="1" dirty="0">
                <a:latin typeface="Graphik" panose="020B0503030202060203" pitchFamily="34" charset="77"/>
              </a:rPr>
            </a:br>
            <a:r>
              <a:rPr lang="en-US" sz="3200" b="1" dirty="0">
                <a:latin typeface="Graphik" panose="020B0503030202060203" pitchFamily="34" charset="77"/>
              </a:rPr>
              <a:t>Address the concept of “learned helplessness”</a:t>
            </a:r>
            <a:br>
              <a:rPr lang="en-US" sz="1800" b="1" dirty="0">
                <a:latin typeface="Graphik" panose="020B0503030202060203" pitchFamily="34" charset="77"/>
              </a:rPr>
            </a:br>
            <a:r>
              <a:rPr lang="en-US" sz="1800" b="1" u="sng" dirty="0">
                <a:latin typeface="Graphik" panose="020B0503030202060203" pitchFamily="34" charset="77"/>
              </a:rPr>
              <a:t> </a:t>
            </a:r>
            <a:br>
              <a:rPr lang="en-US" sz="1800" b="1" u="sng" dirty="0">
                <a:latin typeface="Graphik" panose="020B0503030202060203" pitchFamily="34" charset="77"/>
              </a:rPr>
            </a:br>
            <a:br>
              <a:rPr lang="en-US" sz="1800" b="1" dirty="0">
                <a:latin typeface="Trebuchet MS" panose="020B0603020202020204" pitchFamily="34" charset="0"/>
              </a:rPr>
            </a:br>
            <a:endParaRPr lang="en-US" sz="1800" b="1" dirty="0">
              <a:latin typeface="Trebuchet MS" panose="020B0603020202020204" pitchFamily="34" charset="0"/>
            </a:endParaRP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0363B8E7-F8FE-5C49-931D-BC834D08D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646" y="5932758"/>
            <a:ext cx="719922" cy="7784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E0696AB-3B67-664E-9D67-398DC0A6A2A0}"/>
              </a:ext>
            </a:extLst>
          </p:cNvPr>
          <p:cNvSpPr/>
          <p:nvPr/>
        </p:nvSpPr>
        <p:spPr>
          <a:xfrm>
            <a:off x="0" y="6207369"/>
            <a:ext cx="10814539" cy="281908"/>
          </a:xfrm>
          <a:prstGeom prst="rect">
            <a:avLst/>
          </a:prstGeom>
          <a:solidFill>
            <a:srgbClr val="16B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0696AB-3B67-664E-9D67-398DC0A6A2A0}"/>
              </a:ext>
            </a:extLst>
          </p:cNvPr>
          <p:cNvSpPr/>
          <p:nvPr/>
        </p:nvSpPr>
        <p:spPr>
          <a:xfrm>
            <a:off x="0" y="167952"/>
            <a:ext cx="12192001" cy="527330"/>
          </a:xfrm>
          <a:prstGeom prst="rect">
            <a:avLst/>
          </a:prstGeom>
          <a:solidFill>
            <a:srgbClr val="16B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latin typeface="Trebuchet MS" panose="020B0603020202020204" pitchFamily="34" charset="0"/>
              </a:rPr>
              <a:t>    So current challenges? 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8007532" y="1002040"/>
            <a:ext cx="3017520" cy="1632857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Be realistic</a:t>
            </a:r>
          </a:p>
          <a:p>
            <a:pPr algn="ctr"/>
            <a:r>
              <a:rPr lang="en-GB" sz="4000" dirty="0">
                <a:solidFill>
                  <a:schemeClr val="tx1"/>
                </a:solidFill>
              </a:rPr>
              <a:t>&amp; creative!</a:t>
            </a:r>
          </a:p>
        </p:txBody>
      </p:sp>
    </p:spTree>
    <p:extLst>
      <p:ext uri="{BB962C8B-B14F-4D97-AF65-F5344CB8AC3E}">
        <p14:creationId xmlns:p14="http://schemas.microsoft.com/office/powerpoint/2010/main" val="3578909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0363B8E7-F8FE-5C49-931D-BC834D08D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646" y="5932758"/>
            <a:ext cx="719922" cy="7784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E0696AB-3B67-664E-9D67-398DC0A6A2A0}"/>
              </a:ext>
            </a:extLst>
          </p:cNvPr>
          <p:cNvSpPr/>
          <p:nvPr/>
        </p:nvSpPr>
        <p:spPr>
          <a:xfrm>
            <a:off x="0" y="6207369"/>
            <a:ext cx="10814539" cy="281908"/>
          </a:xfrm>
          <a:prstGeom prst="rect">
            <a:avLst/>
          </a:prstGeom>
          <a:solidFill>
            <a:srgbClr val="16B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0696AB-3B67-664E-9D67-398DC0A6A2A0}"/>
              </a:ext>
            </a:extLst>
          </p:cNvPr>
          <p:cNvSpPr/>
          <p:nvPr/>
        </p:nvSpPr>
        <p:spPr>
          <a:xfrm>
            <a:off x="0" y="343259"/>
            <a:ext cx="12192001" cy="710089"/>
          </a:xfrm>
          <a:prstGeom prst="rect">
            <a:avLst/>
          </a:prstGeom>
          <a:solidFill>
            <a:srgbClr val="16B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600" dirty="0">
                <a:latin typeface="Trebuchet MS" panose="020B0603020202020204" pitchFamily="34" charset="0"/>
              </a:rPr>
              <a:t>So what next for Inclusion at </a:t>
            </a:r>
            <a:r>
              <a:rPr lang="en-GB" sz="3600" dirty="0" err="1">
                <a:latin typeface="Trebuchet MS" panose="020B0603020202020204" pitchFamily="34" charset="0"/>
              </a:rPr>
              <a:t>Alver</a:t>
            </a:r>
            <a:r>
              <a:rPr lang="en-GB" sz="3600" dirty="0">
                <a:latin typeface="Trebuchet MS" panose="020B0603020202020204" pitchFamily="34" charset="0"/>
              </a:rPr>
              <a:t> Valley?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5214" y="867103"/>
            <a:ext cx="9664262" cy="4918841"/>
            <a:chOff x="384448" y="743641"/>
            <a:chExt cx="9216000" cy="5429152"/>
          </a:xfrm>
        </p:grpSpPr>
        <p:grpSp>
          <p:nvGrpSpPr>
            <p:cNvPr id="9" name="Group 8"/>
            <p:cNvGrpSpPr/>
            <p:nvPr/>
          </p:nvGrpSpPr>
          <p:grpSpPr>
            <a:xfrm>
              <a:off x="384448" y="1898873"/>
              <a:ext cx="9216000" cy="4273920"/>
              <a:chOff x="384448" y="1970881"/>
              <a:chExt cx="9216000" cy="427392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448" y="1970881"/>
                <a:ext cx="9216000" cy="427392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4"/>
              <a:srcRect l="38735" t="29524" r="39151" b="32044"/>
              <a:stretch/>
            </p:blipFill>
            <p:spPr>
              <a:xfrm>
                <a:off x="2857329" y="2753781"/>
                <a:ext cx="4032448" cy="3250085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932474" y="743641"/>
              <a:ext cx="6187831" cy="662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/>
              <a:endParaRPr lang="en-US" sz="2800" b="1" i="1" dirty="0">
                <a:solidFill>
                  <a:srgbClr val="3F6CAF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2787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D58CF-C9AF-644E-98F3-CBEB6D330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225" y="1902616"/>
            <a:ext cx="6139151" cy="1411403"/>
          </a:xfrm>
        </p:spPr>
        <p:txBody>
          <a:bodyPr>
            <a:noAutofit/>
          </a:bodyPr>
          <a:lstStyle/>
          <a:p>
            <a:br>
              <a:rPr lang="en-GB" sz="1800" dirty="0">
                <a:latin typeface="Trebuchet MS" panose="020B0603020202020204" pitchFamily="34" charset="0"/>
                <a:hlinkClick r:id="rId3"/>
              </a:rPr>
            </a:br>
            <a:br>
              <a:rPr lang="en-GB" sz="1800" dirty="0">
                <a:latin typeface="Trebuchet MS" panose="020B0603020202020204" pitchFamily="34" charset="0"/>
                <a:hlinkClick r:id="rId3"/>
              </a:rPr>
            </a:br>
            <a:br>
              <a:rPr lang="en-GB" sz="1800" dirty="0">
                <a:latin typeface="Trebuchet MS" panose="020B0603020202020204" pitchFamily="34" charset="0"/>
                <a:hlinkClick r:id="rId3"/>
              </a:rPr>
            </a:br>
            <a:br>
              <a:rPr lang="en-GB" sz="1800" dirty="0">
                <a:latin typeface="Trebuchet MS" panose="020B0603020202020204" pitchFamily="34" charset="0"/>
                <a:hlinkClick r:id="rId3"/>
              </a:rPr>
            </a:br>
            <a:br>
              <a:rPr lang="en-GB" sz="1800" dirty="0">
                <a:latin typeface="Trebuchet MS" panose="020B0603020202020204" pitchFamily="34" charset="0"/>
                <a:hlinkClick r:id="rId3"/>
              </a:rPr>
            </a:br>
            <a:br>
              <a:rPr lang="en-GB" sz="1800" dirty="0">
                <a:latin typeface="Trebuchet MS" panose="020B0603020202020204" pitchFamily="34" charset="0"/>
                <a:hlinkClick r:id="rId3"/>
              </a:rPr>
            </a:br>
            <a:br>
              <a:rPr lang="en-GB" sz="1800" dirty="0">
                <a:latin typeface="Trebuchet MS" panose="020B0603020202020204" pitchFamily="34" charset="0"/>
                <a:hlinkClick r:id="rId3"/>
              </a:rPr>
            </a:br>
            <a:r>
              <a:rPr lang="en-GB" sz="1800" dirty="0">
                <a:latin typeface="Trebuchet MS" panose="020B0603020202020204" pitchFamily="34" charset="0"/>
                <a:hlinkClick r:id="rId3"/>
              </a:rPr>
              <a:t>www.alvervalleyschools.co.uk</a:t>
            </a:r>
            <a:br>
              <a:rPr lang="en-GB" sz="1800" dirty="0">
                <a:latin typeface="Trebuchet MS" panose="020B0603020202020204" pitchFamily="34" charset="0"/>
              </a:rPr>
            </a:br>
            <a:r>
              <a:rPr lang="en-GB" sz="1800" dirty="0">
                <a:latin typeface="Trebuchet MS" panose="020B0603020202020204" pitchFamily="34" charset="0"/>
              </a:rPr>
              <a:t>Maximising the Impact of Teaching Assistants  Rob Webster, Anthony Russell, Peter Blatchford</a:t>
            </a:r>
            <a:br>
              <a:rPr lang="en-GB" sz="1800" dirty="0">
                <a:latin typeface="Trebuchet MS" panose="020B0603020202020204" pitchFamily="34" charset="0"/>
              </a:rPr>
            </a:br>
            <a:r>
              <a:rPr lang="en-GB" altLang="en-US" sz="1800" b="1" dirty="0">
                <a:solidFill>
                  <a:srgbClr val="4F81BD"/>
                </a:solidFill>
                <a:latin typeface="Trebuchet MS" panose="020B0603020202020204" pitchFamily="34" charset="0"/>
                <a:cs typeface="Calibri" charset="0"/>
              </a:rPr>
              <a:t>Leading change: Kotter’s eight steps MITA chapter 3</a:t>
            </a:r>
            <a:br>
              <a:rPr lang="en-GB" altLang="en-US" sz="1800" b="1" dirty="0">
                <a:solidFill>
                  <a:srgbClr val="4F81BD"/>
                </a:solidFill>
                <a:latin typeface="Trebuchet MS" panose="020B0603020202020204" pitchFamily="34" charset="0"/>
                <a:cs typeface="Calibri" charset="0"/>
              </a:rPr>
            </a:br>
            <a:r>
              <a:rPr lang="en-GB" sz="1800" b="1" dirty="0">
                <a:solidFill>
                  <a:srgbClr val="4F81BD"/>
                </a:solidFill>
                <a:latin typeface="Trebuchet MS" panose="020B0603020202020204" pitchFamily="34" charset="0"/>
                <a:cs typeface="Calibri" charset="0"/>
              </a:rPr>
              <a:t>EEF Making Best Use of Teaching Assistants Guidance Report 2021</a:t>
            </a:r>
            <a:br>
              <a:rPr lang="en-GB" sz="1800" b="1" dirty="0">
                <a:solidFill>
                  <a:srgbClr val="4F81BD"/>
                </a:solidFill>
                <a:latin typeface="Trebuchet MS" panose="020B0603020202020204" pitchFamily="34" charset="0"/>
                <a:cs typeface="Calibri" charset="0"/>
              </a:rPr>
            </a:br>
            <a:br>
              <a:rPr lang="en-GB" sz="1800" b="1" dirty="0">
                <a:solidFill>
                  <a:srgbClr val="4F81BD"/>
                </a:solidFill>
                <a:latin typeface="Trebuchet MS" panose="020B0603020202020204" pitchFamily="34" charset="0"/>
                <a:cs typeface="Calibri" charset="0"/>
              </a:rPr>
            </a:br>
            <a:r>
              <a:rPr lang="en-GB" sz="1800" b="1" dirty="0">
                <a:latin typeface="Trebuchet MS" panose="020B0603020202020204" pitchFamily="34" charset="0"/>
                <a:cs typeface="Calibri" charset="0"/>
              </a:rPr>
              <a:t>Spotlight articles </a:t>
            </a:r>
            <a:r>
              <a:rPr lang="en-GB" sz="1800" b="1" dirty="0">
                <a:solidFill>
                  <a:srgbClr val="4F81BD"/>
                </a:solidFill>
                <a:latin typeface="Trebuchet MS" panose="020B0603020202020204" pitchFamily="34" charset="0"/>
                <a:cs typeface="Calibri" charset="0"/>
              </a:rPr>
              <a:t>https://www.alvervalleyschools.co.uk/blog/</a:t>
            </a:r>
            <a:br>
              <a:rPr lang="en-GB" sz="1800" b="1" dirty="0">
                <a:solidFill>
                  <a:srgbClr val="4F81BD"/>
                </a:solidFill>
                <a:latin typeface="Trebuchet MS" panose="020B0603020202020204" pitchFamily="34" charset="0"/>
                <a:cs typeface="Calibri" charset="0"/>
              </a:rPr>
            </a:br>
            <a:br>
              <a:rPr lang="en-GB" sz="1800" b="1" dirty="0">
                <a:solidFill>
                  <a:srgbClr val="4F81BD"/>
                </a:solidFill>
                <a:latin typeface="Trebuchet MS" panose="020B0603020202020204" pitchFamily="34" charset="0"/>
                <a:cs typeface="Calibri" charset="0"/>
              </a:rPr>
            </a:br>
            <a:r>
              <a:rPr lang="en-GB" sz="1800" b="1" dirty="0">
                <a:latin typeface="Trebuchet MS" panose="020B0603020202020204" pitchFamily="34" charset="0"/>
                <a:cs typeface="Calibri" charset="0"/>
              </a:rPr>
              <a:t>6 Strands: Curriculum </a:t>
            </a:r>
            <a:br>
              <a:rPr lang="en-GB" sz="1800" b="1" dirty="0">
                <a:solidFill>
                  <a:srgbClr val="4F81BD"/>
                </a:solidFill>
                <a:latin typeface="Trebuchet MS" panose="020B0603020202020204" pitchFamily="34" charset="0"/>
                <a:cs typeface="Calibri" charset="0"/>
              </a:rPr>
            </a:br>
            <a:r>
              <a:rPr lang="en-GB" sz="1800" b="1" dirty="0">
                <a:latin typeface="Trebuchet MS" panose="020B0603020202020204" pitchFamily="34" charset="0"/>
                <a:cs typeface="Calibri" charset="0"/>
              </a:rPr>
              <a:t>Early Years Network </a:t>
            </a:r>
            <a:r>
              <a:rPr lang="en-GB" sz="1800" b="1" dirty="0">
                <a:solidFill>
                  <a:srgbClr val="4F81BD"/>
                </a:solidFill>
                <a:latin typeface="Trebuchet MS" panose="020B0603020202020204" pitchFamily="34" charset="0"/>
                <a:cs typeface="Calibri" charset="0"/>
              </a:rPr>
              <a:t>https://www.alvervalleyschools.co.uk//early-years-network/</a:t>
            </a:r>
            <a:br>
              <a:rPr lang="en-GB" sz="1800" b="1" dirty="0">
                <a:solidFill>
                  <a:srgbClr val="4F81BD"/>
                </a:solidFill>
                <a:latin typeface="Trebuchet MS" panose="020B0603020202020204" pitchFamily="34" charset="0"/>
                <a:cs typeface="Calibri" charset="0"/>
              </a:rPr>
            </a:br>
            <a:endParaRPr lang="en-US" sz="1800" b="1" dirty="0">
              <a:latin typeface="Trebuchet MS" panose="020B0603020202020204" pitchFamily="34" charset="0"/>
            </a:endParaRP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0363B8E7-F8FE-5C49-931D-BC834D08D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3646" y="5932758"/>
            <a:ext cx="719922" cy="7784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E0696AB-3B67-664E-9D67-398DC0A6A2A0}"/>
              </a:ext>
            </a:extLst>
          </p:cNvPr>
          <p:cNvSpPr/>
          <p:nvPr/>
        </p:nvSpPr>
        <p:spPr>
          <a:xfrm>
            <a:off x="0" y="6207369"/>
            <a:ext cx="10814539" cy="281908"/>
          </a:xfrm>
          <a:prstGeom prst="rect">
            <a:avLst/>
          </a:prstGeom>
          <a:solidFill>
            <a:srgbClr val="16B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0696AB-3B67-664E-9D67-398DC0A6A2A0}"/>
              </a:ext>
            </a:extLst>
          </p:cNvPr>
          <p:cNvSpPr/>
          <p:nvPr/>
        </p:nvSpPr>
        <p:spPr>
          <a:xfrm>
            <a:off x="0" y="167952"/>
            <a:ext cx="12192001" cy="527330"/>
          </a:xfrm>
          <a:prstGeom prst="rect">
            <a:avLst/>
          </a:prstGeom>
          <a:solidFill>
            <a:srgbClr val="16B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latin typeface="Trebuchet MS" panose="020B0603020202020204" pitchFamily="34" charset="0"/>
              </a:rPr>
              <a:t>    Signposting and Resourcing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75" y="1675548"/>
            <a:ext cx="3833191" cy="277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74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D58CF-C9AF-644E-98F3-CBEB6D330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55" y="1419958"/>
            <a:ext cx="8825269" cy="1411403"/>
          </a:xfrm>
        </p:spPr>
        <p:txBody>
          <a:bodyPr>
            <a:noAutofit/>
          </a:bodyPr>
          <a:lstStyle/>
          <a:p>
            <a:br>
              <a:rPr lang="en-GB" sz="6600" dirty="0"/>
            </a:br>
            <a:br>
              <a:rPr lang="en-GB" sz="6600" dirty="0"/>
            </a:br>
            <a:endParaRPr lang="en-US" sz="6600" b="1" dirty="0">
              <a:latin typeface="Graphik" panose="020B0503030202060203" pitchFamily="34" charset="77"/>
            </a:endParaRP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0363B8E7-F8FE-5C49-931D-BC834D08D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646" y="5932758"/>
            <a:ext cx="719922" cy="7784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E0696AB-3B67-664E-9D67-398DC0A6A2A0}"/>
              </a:ext>
            </a:extLst>
          </p:cNvPr>
          <p:cNvSpPr/>
          <p:nvPr/>
        </p:nvSpPr>
        <p:spPr>
          <a:xfrm>
            <a:off x="0" y="6207369"/>
            <a:ext cx="10814539" cy="281908"/>
          </a:xfrm>
          <a:prstGeom prst="rect">
            <a:avLst/>
          </a:prstGeom>
          <a:solidFill>
            <a:srgbClr val="16B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0696AB-3B67-664E-9D67-398DC0A6A2A0}"/>
              </a:ext>
            </a:extLst>
          </p:cNvPr>
          <p:cNvSpPr/>
          <p:nvPr/>
        </p:nvSpPr>
        <p:spPr>
          <a:xfrm>
            <a:off x="0" y="343259"/>
            <a:ext cx="12192001" cy="185571"/>
          </a:xfrm>
          <a:prstGeom prst="rect">
            <a:avLst/>
          </a:prstGeom>
          <a:solidFill>
            <a:srgbClr val="16B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11037" y="726694"/>
            <a:ext cx="8320587" cy="44007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895" y="1640121"/>
            <a:ext cx="2303971" cy="17279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0752" y="1632857"/>
            <a:ext cx="2141980" cy="1891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9895" y="3368099"/>
            <a:ext cx="2303971" cy="17703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753" y="3511806"/>
            <a:ext cx="2106728" cy="161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4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D58CF-C9AF-644E-98F3-CBEB6D330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55" y="1419958"/>
            <a:ext cx="4091805" cy="1411403"/>
          </a:xfrm>
        </p:spPr>
        <p:txBody>
          <a:bodyPr>
            <a:noAutofit/>
          </a:bodyPr>
          <a:lstStyle/>
          <a:p>
            <a:r>
              <a:rPr lang="en-US" sz="6600" b="1" dirty="0">
                <a:latin typeface="Graphik" panose="020B0503030202060203" pitchFamily="34" charset="77"/>
              </a:rPr>
              <a:t> </a:t>
            </a: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0363B8E7-F8FE-5C49-931D-BC834D08D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646" y="5932758"/>
            <a:ext cx="719922" cy="7784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E0696AB-3B67-664E-9D67-398DC0A6A2A0}"/>
              </a:ext>
            </a:extLst>
          </p:cNvPr>
          <p:cNvSpPr/>
          <p:nvPr/>
        </p:nvSpPr>
        <p:spPr>
          <a:xfrm>
            <a:off x="0" y="6207369"/>
            <a:ext cx="10814539" cy="281908"/>
          </a:xfrm>
          <a:prstGeom prst="rect">
            <a:avLst/>
          </a:prstGeom>
          <a:solidFill>
            <a:srgbClr val="16B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0696AB-3B67-664E-9D67-398DC0A6A2A0}"/>
              </a:ext>
            </a:extLst>
          </p:cNvPr>
          <p:cNvSpPr/>
          <p:nvPr/>
        </p:nvSpPr>
        <p:spPr>
          <a:xfrm>
            <a:off x="0" y="167952"/>
            <a:ext cx="12192001" cy="527330"/>
          </a:xfrm>
          <a:prstGeom prst="rect">
            <a:avLst/>
          </a:prstGeom>
          <a:solidFill>
            <a:srgbClr val="16B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latin typeface="Trebuchet MS" panose="020B0603020202020204" pitchFamily="34" charset="0"/>
              </a:rPr>
              <a:t>    Context: so what is our reality?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8022" y="1419958"/>
            <a:ext cx="7498080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70% not at age related expectations for speech and language in Year 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Lowest number of any non-SEND pupils in Hampshire (this includes resource provision schools) 62.3%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38 IARFs since January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Social Services or Police involvement: 43%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Pupil Premium: 53.81%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SEND: 37%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EAL: 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DA: A factor in all our CP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Neglect: Deprivation Index 6/422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735919" y="4554590"/>
            <a:ext cx="5962389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81% Phonics Year 1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KS2 SATS 2022 10% above national combined 69%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MTC 2023 </a:t>
            </a:r>
            <a:r>
              <a:rPr lang="en-GB" dirty="0" err="1"/>
              <a:t>Alver</a:t>
            </a:r>
            <a:r>
              <a:rPr lang="en-GB" dirty="0"/>
              <a:t> Valley mean score 21.5 </a:t>
            </a:r>
          </a:p>
          <a:p>
            <a:r>
              <a:rPr lang="en-GB" dirty="0"/>
              <a:t>     (national 2022 19.8)</a:t>
            </a:r>
          </a:p>
        </p:txBody>
      </p:sp>
      <p:pic>
        <p:nvPicPr>
          <p:cNvPr id="8" name="132004418_2542098249421798_815277827588345022_o.jpg" descr="132004418_2542098249421798_815277827588345022_o.jpg">
            <a:extLst>
              <a:ext uri="{FF2B5EF4-FFF2-40B4-BE49-F238E27FC236}">
                <a16:creationId xmlns:a16="http://schemas.microsoft.com/office/drawing/2014/main" id="{80C6AAA9-B08A-9145-9668-CA96FE04CA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82" r="13976"/>
          <a:stretch/>
        </p:blipFill>
        <p:spPr>
          <a:xfrm>
            <a:off x="9185133" y="824122"/>
            <a:ext cx="2513175" cy="3552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</p:pic>
    </p:spTree>
    <p:extLst>
      <p:ext uri="{BB962C8B-B14F-4D97-AF65-F5344CB8AC3E}">
        <p14:creationId xmlns:p14="http://schemas.microsoft.com/office/powerpoint/2010/main" val="380135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D58CF-C9AF-644E-98F3-CBEB6D330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55" y="1419958"/>
            <a:ext cx="4091805" cy="1411403"/>
          </a:xfrm>
        </p:spPr>
        <p:txBody>
          <a:bodyPr>
            <a:noAutofit/>
          </a:bodyPr>
          <a:lstStyle/>
          <a:p>
            <a:r>
              <a:rPr lang="en-US" sz="6600" b="1" dirty="0">
                <a:latin typeface="Graphik" panose="020B0503030202060203" pitchFamily="34" charset="77"/>
              </a:rPr>
              <a:t> </a:t>
            </a: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0363B8E7-F8FE-5C49-931D-BC834D08D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646" y="5932758"/>
            <a:ext cx="719922" cy="7784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E0696AB-3B67-664E-9D67-398DC0A6A2A0}"/>
              </a:ext>
            </a:extLst>
          </p:cNvPr>
          <p:cNvSpPr/>
          <p:nvPr/>
        </p:nvSpPr>
        <p:spPr>
          <a:xfrm>
            <a:off x="0" y="6207369"/>
            <a:ext cx="10814539" cy="281908"/>
          </a:xfrm>
          <a:prstGeom prst="rect">
            <a:avLst/>
          </a:prstGeom>
          <a:solidFill>
            <a:srgbClr val="16B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0696AB-3B67-664E-9D67-398DC0A6A2A0}"/>
              </a:ext>
            </a:extLst>
          </p:cNvPr>
          <p:cNvSpPr/>
          <p:nvPr/>
        </p:nvSpPr>
        <p:spPr>
          <a:xfrm>
            <a:off x="0" y="167952"/>
            <a:ext cx="12192001" cy="527330"/>
          </a:xfrm>
          <a:prstGeom prst="rect">
            <a:avLst/>
          </a:prstGeom>
          <a:solidFill>
            <a:srgbClr val="16B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latin typeface="Trebuchet MS" panose="020B0603020202020204" pitchFamily="34" charset="0"/>
              </a:rPr>
              <a:t>    What do we understand by Inclusion?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4504" y="1419958"/>
            <a:ext cx="816697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is about our culture </a:t>
            </a:r>
          </a:p>
          <a:p>
            <a:r>
              <a:rPr lang="en-GB" sz="4400" dirty="0">
                <a:latin typeface="Trebuchet MS" panose="020B0603020202020204" pitchFamily="34" charset="0"/>
              </a:rPr>
              <a:t>“For Inclusion to work, </a:t>
            </a:r>
          </a:p>
          <a:p>
            <a:r>
              <a:rPr lang="en-GB" sz="4400" dirty="0">
                <a:latin typeface="Trebuchet MS" panose="020B0603020202020204" pitchFamily="34" charset="0"/>
              </a:rPr>
              <a:t>children and staff need </a:t>
            </a:r>
          </a:p>
          <a:p>
            <a:r>
              <a:rPr lang="en-GB" sz="4400" dirty="0">
                <a:latin typeface="Trebuchet MS" panose="020B0603020202020204" pitchFamily="34" charset="0"/>
              </a:rPr>
              <a:t>to have a sense of identity </a:t>
            </a:r>
          </a:p>
          <a:p>
            <a:r>
              <a:rPr lang="en-GB" sz="4400" dirty="0">
                <a:latin typeface="Trebuchet MS" panose="020B0603020202020204" pitchFamily="34" charset="0"/>
              </a:rPr>
              <a:t>and belonging”</a:t>
            </a:r>
          </a:p>
        </p:txBody>
      </p:sp>
      <p:pic>
        <p:nvPicPr>
          <p:cNvPr id="4" name="Picture 3" descr="Free Stock image of PH litmus paper test with sampler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94" y="4568123"/>
            <a:ext cx="2050761" cy="136463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76883" y="345142"/>
            <a:ext cx="4249268" cy="45809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22882" y="1627007"/>
            <a:ext cx="16527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603020202020204" pitchFamily="34" charset="0"/>
              </a:rPr>
              <a:t>I can stop what I am doing and listen to an adult</a:t>
            </a:r>
          </a:p>
        </p:txBody>
      </p:sp>
      <p:pic>
        <p:nvPicPr>
          <p:cNvPr id="12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08894">
            <a:off x="7014822" y="2940303"/>
            <a:ext cx="3926071" cy="46420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3998" y="4568123"/>
            <a:ext cx="2174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rebuchet MS" panose="020B0603020202020204" pitchFamily="34" charset="0"/>
              </a:rPr>
              <a:t>I understand I may need to wait</a:t>
            </a:r>
          </a:p>
        </p:txBody>
      </p:sp>
    </p:spTree>
    <p:extLst>
      <p:ext uri="{BB962C8B-B14F-4D97-AF65-F5344CB8AC3E}">
        <p14:creationId xmlns:p14="http://schemas.microsoft.com/office/powerpoint/2010/main" val="4051837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D58CF-C9AF-644E-98F3-CBEB6D330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355" y="1419958"/>
            <a:ext cx="4091805" cy="1411403"/>
          </a:xfrm>
        </p:spPr>
        <p:txBody>
          <a:bodyPr>
            <a:noAutofit/>
          </a:bodyPr>
          <a:lstStyle/>
          <a:p>
            <a:r>
              <a:rPr lang="en-US" sz="6600" b="1" dirty="0">
                <a:latin typeface="Graphik" panose="020B0503030202060203" pitchFamily="34" charset="77"/>
              </a:rPr>
              <a:t> </a:t>
            </a: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0363B8E7-F8FE-5C49-931D-BC834D08D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646" y="5932758"/>
            <a:ext cx="719922" cy="7784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E0696AB-3B67-664E-9D67-398DC0A6A2A0}"/>
              </a:ext>
            </a:extLst>
          </p:cNvPr>
          <p:cNvSpPr/>
          <p:nvPr/>
        </p:nvSpPr>
        <p:spPr>
          <a:xfrm>
            <a:off x="0" y="6207369"/>
            <a:ext cx="10814539" cy="281908"/>
          </a:xfrm>
          <a:prstGeom prst="rect">
            <a:avLst/>
          </a:prstGeom>
          <a:solidFill>
            <a:srgbClr val="16B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0696AB-3B67-664E-9D67-398DC0A6A2A0}"/>
              </a:ext>
            </a:extLst>
          </p:cNvPr>
          <p:cNvSpPr/>
          <p:nvPr/>
        </p:nvSpPr>
        <p:spPr>
          <a:xfrm>
            <a:off x="0" y="343259"/>
            <a:ext cx="12192001" cy="185571"/>
          </a:xfrm>
          <a:prstGeom prst="rect">
            <a:avLst/>
          </a:prstGeom>
          <a:solidFill>
            <a:srgbClr val="16B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428" y="582318"/>
            <a:ext cx="8616125" cy="52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58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carolt.edublogs.org/files/2008/03/dimensions-of-cha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826" y="490539"/>
            <a:ext cx="8596313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487213" y="1985500"/>
            <a:ext cx="9324528" cy="634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487213" y="2638074"/>
            <a:ext cx="9324528" cy="621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487213" y="3925806"/>
            <a:ext cx="9324528" cy="673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487213" y="4617544"/>
            <a:ext cx="93245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487213" y="5229201"/>
            <a:ext cx="9324528" cy="621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487213" y="3268836"/>
            <a:ext cx="932452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3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0363B8E7-F8FE-5C49-931D-BC834D08D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646" y="5932758"/>
            <a:ext cx="719922" cy="7784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E0696AB-3B67-664E-9D67-398DC0A6A2A0}"/>
              </a:ext>
            </a:extLst>
          </p:cNvPr>
          <p:cNvSpPr/>
          <p:nvPr/>
        </p:nvSpPr>
        <p:spPr>
          <a:xfrm>
            <a:off x="0" y="6207369"/>
            <a:ext cx="10814539" cy="281908"/>
          </a:xfrm>
          <a:prstGeom prst="rect">
            <a:avLst/>
          </a:prstGeom>
          <a:solidFill>
            <a:srgbClr val="16B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0696AB-3B67-664E-9D67-398DC0A6A2A0}"/>
              </a:ext>
            </a:extLst>
          </p:cNvPr>
          <p:cNvSpPr/>
          <p:nvPr/>
        </p:nvSpPr>
        <p:spPr>
          <a:xfrm>
            <a:off x="0" y="167952"/>
            <a:ext cx="12192001" cy="527330"/>
          </a:xfrm>
          <a:prstGeom prst="rect">
            <a:avLst/>
          </a:prstGeom>
          <a:solidFill>
            <a:srgbClr val="16B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latin typeface="Trebuchet MS" panose="020B0603020202020204" pitchFamily="34" charset="0"/>
              </a:rPr>
              <a:t>    What do we understand by Vision?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0815" y="4265598"/>
            <a:ext cx="9172903" cy="2338219"/>
          </a:xfrm>
        </p:spPr>
        <p:txBody>
          <a:bodyPr>
            <a:normAutofit fontScale="9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dirty="0">
                <a:latin typeface="Trebuchet MS" panose="020B0603020202020204" pitchFamily="34" charset="0"/>
              </a:rPr>
              <a:t>It pervades all our work and is evidenced  in our day to day</a:t>
            </a:r>
            <a:br>
              <a:rPr lang="en-GB" sz="2000" b="1" dirty="0">
                <a:latin typeface="Trebuchet MS" panose="020B0603020202020204" pitchFamily="34" charset="0"/>
              </a:rPr>
            </a:br>
            <a:br>
              <a:rPr lang="en-GB" sz="2000" b="1" dirty="0">
                <a:latin typeface="Trebuchet MS" panose="020B0603020202020204" pitchFamily="34" charset="0"/>
              </a:rPr>
            </a:br>
            <a:r>
              <a:rPr lang="en-GB" sz="2000" b="1" dirty="0">
                <a:latin typeface="Trebuchet MS" panose="020B0603020202020204" pitchFamily="34" charset="0"/>
              </a:rPr>
              <a:t>A clear deep understanding of needs of children in school e.g. leaders know </a:t>
            </a:r>
            <a:br>
              <a:rPr lang="en-GB" sz="2000" b="1" dirty="0">
                <a:latin typeface="Trebuchet MS" panose="020B0603020202020204" pitchFamily="34" charset="0"/>
              </a:rPr>
            </a:br>
            <a:r>
              <a:rPr lang="en-GB" sz="2000" b="1" dirty="0">
                <a:latin typeface="Trebuchet MS" panose="020B0603020202020204" pitchFamily="34" charset="0"/>
              </a:rPr>
              <a:t>what Inclusion looks like for their subject. Opportunities for Culture/SEND/</a:t>
            </a:r>
            <a:br>
              <a:rPr lang="en-GB" sz="2000" b="1" dirty="0">
                <a:latin typeface="Trebuchet MS" panose="020B0603020202020204" pitchFamily="34" charset="0"/>
              </a:rPr>
            </a:br>
            <a:r>
              <a:rPr lang="en-GB" sz="2000" b="1" dirty="0">
                <a:latin typeface="Trebuchet MS" panose="020B0603020202020204" pitchFamily="34" charset="0"/>
              </a:rPr>
              <a:t>GDS/PP leaders to work with core subject leaders</a:t>
            </a:r>
            <a:br>
              <a:rPr lang="en-GB" sz="2000" b="1" dirty="0">
                <a:latin typeface="Trebuchet MS" panose="020B0603020202020204" pitchFamily="34" charset="0"/>
              </a:rPr>
            </a:br>
            <a:br>
              <a:rPr lang="en-GB" sz="2000" b="1" dirty="0">
                <a:latin typeface="Trebuchet MS" panose="020B0603020202020204" pitchFamily="34" charset="0"/>
              </a:rPr>
            </a:br>
            <a:r>
              <a:rPr lang="en-US" sz="2000" b="1" dirty="0">
                <a:latin typeface="Trebuchet MS" panose="020B0603020202020204" pitchFamily="34" charset="0"/>
              </a:rPr>
              <a:t>Adults know where they need to get their children to at the end of the week/month/year: </a:t>
            </a:r>
            <a:br>
              <a:rPr lang="en-US" sz="2000" b="1" dirty="0">
                <a:latin typeface="Trebuchet MS" panose="020B0603020202020204" pitchFamily="34" charset="0"/>
              </a:rPr>
            </a:br>
            <a:r>
              <a:rPr lang="en-US" sz="2000" b="1" dirty="0">
                <a:latin typeface="Trebuchet MS" panose="020B0603020202020204" pitchFamily="34" charset="0"/>
              </a:rPr>
              <a:t>Progress Reviews support </a:t>
            </a:r>
            <a:r>
              <a:rPr lang="en-US" sz="2000" b="1">
                <a:latin typeface="Trebuchet MS" panose="020B0603020202020204" pitchFamily="34" charset="0"/>
              </a:rPr>
              <a:t>inclusive practice</a:t>
            </a:r>
            <a:br>
              <a:rPr lang="en-US" sz="2000" b="1" dirty="0">
                <a:latin typeface="Trebuchet MS" panose="020B0603020202020204" pitchFamily="34" charset="0"/>
              </a:rPr>
            </a:br>
            <a:br>
              <a:rPr lang="en-US" sz="2000" b="1" dirty="0">
                <a:latin typeface="Trebuchet MS" panose="020B0603020202020204" pitchFamily="34" charset="0"/>
              </a:rPr>
            </a:br>
            <a:r>
              <a:rPr lang="en-US" sz="2000" b="1" dirty="0">
                <a:latin typeface="Trebuchet MS" panose="020B0603020202020204" pitchFamily="34" charset="0"/>
              </a:rPr>
              <a:t>Expectations of adults and children are clear- they know what is next</a:t>
            </a:r>
            <a:br>
              <a:rPr lang="en-US" sz="2000" b="1" dirty="0">
                <a:latin typeface="Trebuchet MS" panose="020B0603020202020204" pitchFamily="34" charset="0"/>
              </a:rPr>
            </a:br>
            <a:r>
              <a:rPr lang="en-US" sz="2000" b="1" dirty="0">
                <a:latin typeface="Trebuchet MS" panose="020B0603020202020204" pitchFamily="34" charset="0"/>
              </a:rPr>
              <a:t>Parents understand this too</a:t>
            </a:r>
            <a:br>
              <a:rPr lang="en-US" sz="2000" b="1" dirty="0">
                <a:latin typeface="Trebuchet MS" panose="020B0603020202020204" pitchFamily="34" charset="0"/>
              </a:rPr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6546" y="766052"/>
            <a:ext cx="3661443" cy="225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95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0363B8E7-F8FE-5C49-931D-BC834D08D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646" y="5932758"/>
            <a:ext cx="719922" cy="7784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E0696AB-3B67-664E-9D67-398DC0A6A2A0}"/>
              </a:ext>
            </a:extLst>
          </p:cNvPr>
          <p:cNvSpPr/>
          <p:nvPr/>
        </p:nvSpPr>
        <p:spPr>
          <a:xfrm>
            <a:off x="0" y="6207369"/>
            <a:ext cx="10814539" cy="281908"/>
          </a:xfrm>
          <a:prstGeom prst="rect">
            <a:avLst/>
          </a:prstGeom>
          <a:solidFill>
            <a:srgbClr val="16B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0696AB-3B67-664E-9D67-398DC0A6A2A0}"/>
              </a:ext>
            </a:extLst>
          </p:cNvPr>
          <p:cNvSpPr/>
          <p:nvPr/>
        </p:nvSpPr>
        <p:spPr>
          <a:xfrm>
            <a:off x="0" y="167952"/>
            <a:ext cx="12192001" cy="527330"/>
          </a:xfrm>
          <a:prstGeom prst="rect">
            <a:avLst/>
          </a:prstGeom>
          <a:solidFill>
            <a:srgbClr val="16B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latin typeface="Trebuchet MS" panose="020B0603020202020204" pitchFamily="34" charset="0"/>
              </a:rPr>
              <a:t>    What do we understand by Action Plan?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6153" y="4607195"/>
            <a:ext cx="10515600" cy="1325563"/>
          </a:xfrm>
        </p:spPr>
        <p:txBody>
          <a:bodyPr>
            <a:normAutofit fontScale="9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Trebuchet MS" panose="020B0603020202020204" pitchFamily="34" charset="0"/>
              </a:rPr>
              <a:t>Systems to support consistency are mapped out over the year (calendar SEND/MITA)</a:t>
            </a:r>
            <a:br>
              <a:rPr lang="en-US" sz="2000" b="1" dirty="0">
                <a:latin typeface="Trebuchet MS" panose="020B0603020202020204" pitchFamily="34" charset="0"/>
              </a:rPr>
            </a:br>
            <a:br>
              <a:rPr lang="en-US" sz="2000" b="1" dirty="0">
                <a:latin typeface="Trebuchet MS" panose="020B0603020202020204" pitchFamily="34" charset="0"/>
              </a:rPr>
            </a:br>
            <a:r>
              <a:rPr lang="en-US" sz="2000" b="1" dirty="0">
                <a:latin typeface="Trebuchet MS" panose="020B0603020202020204" pitchFamily="34" charset="0"/>
              </a:rPr>
              <a:t>Invest in what works and has cohesion: (Thrive, Forest Schools, part-time S&amp;L therapist, Deputy </a:t>
            </a:r>
            <a:r>
              <a:rPr lang="en-US" sz="2000" b="1" dirty="0" err="1">
                <a:latin typeface="Trebuchet MS" panose="020B0603020202020204" pitchFamily="34" charset="0"/>
              </a:rPr>
              <a:t>SENCo</a:t>
            </a:r>
            <a:r>
              <a:rPr lang="en-US" sz="2000" b="1" dirty="0">
                <a:latin typeface="Trebuchet MS" panose="020B0603020202020204" pitchFamily="34" charset="0"/>
              </a:rPr>
              <a:t>)</a:t>
            </a:r>
            <a:br>
              <a:rPr lang="en-US" b="1" dirty="0">
                <a:latin typeface="Graphik" panose="020B0503030202060203" pitchFamily="34" charset="77"/>
              </a:rPr>
            </a:br>
            <a:br>
              <a:rPr lang="en-US" b="1" dirty="0">
                <a:latin typeface="Trebuchet MS" panose="020B0603020202020204" pitchFamily="34" charset="0"/>
              </a:rPr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936" y="695282"/>
            <a:ext cx="5500217" cy="338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00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0363B8E7-F8FE-5C49-931D-BC834D08D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646" y="5932758"/>
            <a:ext cx="719922" cy="7784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E0696AB-3B67-664E-9D67-398DC0A6A2A0}"/>
              </a:ext>
            </a:extLst>
          </p:cNvPr>
          <p:cNvSpPr/>
          <p:nvPr/>
        </p:nvSpPr>
        <p:spPr>
          <a:xfrm>
            <a:off x="0" y="6207369"/>
            <a:ext cx="10814539" cy="281908"/>
          </a:xfrm>
          <a:prstGeom prst="rect">
            <a:avLst/>
          </a:prstGeom>
          <a:solidFill>
            <a:srgbClr val="16B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0696AB-3B67-664E-9D67-398DC0A6A2A0}"/>
              </a:ext>
            </a:extLst>
          </p:cNvPr>
          <p:cNvSpPr/>
          <p:nvPr/>
        </p:nvSpPr>
        <p:spPr>
          <a:xfrm>
            <a:off x="0" y="167952"/>
            <a:ext cx="12192001" cy="527330"/>
          </a:xfrm>
          <a:prstGeom prst="rect">
            <a:avLst/>
          </a:prstGeom>
          <a:solidFill>
            <a:srgbClr val="16B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latin typeface="Trebuchet MS" panose="020B0603020202020204" pitchFamily="34" charset="0"/>
              </a:rPr>
              <a:t>    What do we understand by Skills?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4275498"/>
            <a:ext cx="10515600" cy="1325563"/>
          </a:xfrm>
        </p:spPr>
        <p:txBody>
          <a:bodyPr>
            <a:normAutofit fontScale="9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Graphik" panose="020B0503030202060203" pitchFamily="34" charset="77"/>
              </a:rPr>
              <a:t>Adults have a </a:t>
            </a:r>
            <a:r>
              <a:rPr lang="en-US" sz="2000" b="1" dirty="0">
                <a:latin typeface="Trebuchet MS" panose="020B0603020202020204" pitchFamily="34" charset="0"/>
              </a:rPr>
              <a:t>good understanding of children and their needs</a:t>
            </a:r>
            <a:br>
              <a:rPr lang="en-US" sz="2000" b="1" dirty="0">
                <a:latin typeface="Trebuchet MS" panose="020B0603020202020204" pitchFamily="34" charset="0"/>
              </a:rPr>
            </a:br>
            <a:br>
              <a:rPr lang="en-US" sz="2000" b="1" dirty="0">
                <a:latin typeface="Trebuchet MS" panose="020B0603020202020204" pitchFamily="34" charset="0"/>
              </a:rPr>
            </a:br>
            <a:r>
              <a:rPr lang="en-US" sz="2000" b="1" dirty="0">
                <a:latin typeface="Trebuchet MS" panose="020B0603020202020204" pitchFamily="34" charset="0"/>
              </a:rPr>
              <a:t>Adults and children are able to reflect and take responsibility</a:t>
            </a:r>
            <a:br>
              <a:rPr lang="en-US" sz="2000" b="1" dirty="0">
                <a:latin typeface="Trebuchet MS" panose="020B0603020202020204" pitchFamily="34" charset="0"/>
              </a:rPr>
            </a:br>
            <a:br>
              <a:rPr lang="en-US" sz="2000" b="1" dirty="0">
                <a:latin typeface="Trebuchet MS" panose="020B0603020202020204" pitchFamily="34" charset="0"/>
              </a:rPr>
            </a:br>
            <a:r>
              <a:rPr lang="en-US" sz="2000" b="1" dirty="0">
                <a:latin typeface="Trebuchet MS" panose="020B0603020202020204" pitchFamily="34" charset="0"/>
              </a:rPr>
              <a:t>Supportive and relevant CPD of to build capacity:  S&amp;L/ Social stories/ MITA/ comprehensive Induction</a:t>
            </a:r>
            <a:br>
              <a:rPr lang="en-US" b="1" dirty="0">
                <a:latin typeface="Trebuchet MS" panose="020B0603020202020204" pitchFamily="34" charset="0"/>
              </a:rPr>
            </a:br>
            <a:br>
              <a:rPr lang="en-US" b="1" dirty="0">
                <a:latin typeface="Trebuchet MS" panose="020B0603020202020204" pitchFamily="34" charset="0"/>
              </a:rPr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434" y="942551"/>
            <a:ext cx="3847647" cy="236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19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</TotalTime>
  <Words>1053</Words>
  <Application>Microsoft Office PowerPoint</Application>
  <PresentationFormat>Widescreen</PresentationFormat>
  <Paragraphs>88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Graphik</vt:lpstr>
      <vt:lpstr>Trebuchet MS</vt:lpstr>
      <vt:lpstr>Wingdings</vt:lpstr>
      <vt:lpstr>Office Theme</vt:lpstr>
      <vt:lpstr> A strategic approach to inclusion to meet the needs of our community </vt:lpstr>
      <vt:lpstr>  </vt:lpstr>
      <vt:lpstr> </vt:lpstr>
      <vt:lpstr> </vt:lpstr>
      <vt:lpstr> </vt:lpstr>
      <vt:lpstr>PowerPoint Presentation</vt:lpstr>
      <vt:lpstr>It pervades all our work and is evidenced  in our day to day  A clear deep understanding of needs of children in school e.g. leaders know  what Inclusion looks like for their subject. Opportunities for Culture/SEND/ GDS/PP leaders to work with core subject leaders  Adults know where they need to get their children to at the end of the week/month/year:  Progress Reviews support inclusive practice  Expectations of adults and children are clear- they know what is next Parents understand this too   </vt:lpstr>
      <vt:lpstr>Systems to support consistency are mapped out over the year (calendar SEND/MITA)  Invest in what works and has cohesion: (Thrive, Forest Schools, part-time S&amp;L therapist, Deputy SENCo)  </vt:lpstr>
      <vt:lpstr>Adults have a good understanding of children and their needs  Adults and children are able to reflect and take responsibility  Supportive and relevant CPD of to build capacity:  S&amp;L/ Social stories/ MITA/ comprehensive Induction  </vt:lpstr>
      <vt:lpstr>Champion Interventions that will work for our reality: (Strong Girls/ Autism Champions) </vt:lpstr>
      <vt:lpstr>Invest in your leaders  There is a consistency in practice built over time  Supportive and relevant CPD to build capacity  </vt:lpstr>
      <vt:lpstr> Leaders  Managing the expectation of parents  Address the concept of “learned helplessness”    </vt:lpstr>
      <vt:lpstr>PowerPoint Presentation</vt:lpstr>
      <vt:lpstr>       www.alvervalleyschools.co.uk Maximising the Impact of Teaching Assistants  Rob Webster, Anthony Russell, Peter Blatchford Leading change: Kotter’s eight steps MITA chapter 3 EEF Making Best Use of Teaching Assistants Guidance Report 2021  Spotlight articles https://www.alvervalleyschools.co.uk/blog/  6 Strands: Curriculum  Early Years Network https://www.alvervalleyschools.co.uk//early-years-network/ </vt:lpstr>
    </vt:vector>
  </TitlesOfParts>
  <Company>Alver Valley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research impact what happens in school?</dc:title>
  <dc:creator>Jill.Roseblade@AlverValley.local</dc:creator>
  <cp:lastModifiedBy>Longmore, Laura</cp:lastModifiedBy>
  <cp:revision>100</cp:revision>
  <cp:lastPrinted>2023-07-03T18:05:11Z</cp:lastPrinted>
  <dcterms:created xsi:type="dcterms:W3CDTF">2022-03-28T13:02:06Z</dcterms:created>
  <dcterms:modified xsi:type="dcterms:W3CDTF">2023-07-06T06:58:28Z</dcterms:modified>
</cp:coreProperties>
</file>