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9"/>
  </p:notesMasterIdLst>
  <p:sldIdLst>
    <p:sldId id="256" r:id="rId2"/>
    <p:sldId id="257" r:id="rId3"/>
    <p:sldId id="258" r:id="rId4"/>
    <p:sldId id="260" r:id="rId5"/>
    <p:sldId id="259"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1754" autoAdjust="0"/>
  </p:normalViewPr>
  <p:slideViewPr>
    <p:cSldViewPr snapToGrid="0">
      <p:cViewPr varScale="1">
        <p:scale>
          <a:sx n="59" d="100"/>
          <a:sy n="59" d="100"/>
        </p:scale>
        <p:origin x="114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A33DEA-B318-42D1-AED6-DE3563FF98E8}" type="datetimeFigureOut">
              <a:rPr lang="en-GB" smtClean="0"/>
              <a:t>06/07/2023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E388D7-D0F9-4BF9-93F2-FA4D159E6D9C}" type="slidenum">
              <a:rPr lang="en-GB" smtClean="0"/>
              <a:t>‹#›</a:t>
            </a:fld>
            <a:endParaRPr lang="en-GB"/>
          </a:p>
        </p:txBody>
      </p:sp>
    </p:spTree>
    <p:extLst>
      <p:ext uri="{BB962C8B-B14F-4D97-AF65-F5344CB8AC3E}">
        <p14:creationId xmlns:p14="http://schemas.microsoft.com/office/powerpoint/2010/main" val="3517027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Mixed demographic, as with many other schools at present – </a:t>
            </a:r>
            <a:r>
              <a:rPr lang="en-GB"/>
              <a:t>anxious community</a:t>
            </a:r>
            <a:endParaRPr lang="en-GB" dirty="0"/>
          </a:p>
        </p:txBody>
      </p:sp>
      <p:sp>
        <p:nvSpPr>
          <p:cNvPr id="4" name="Slide Number Placeholder 3"/>
          <p:cNvSpPr>
            <a:spLocks noGrp="1"/>
          </p:cNvSpPr>
          <p:nvPr>
            <p:ph type="sldNum" sz="quarter" idx="5"/>
          </p:nvPr>
        </p:nvSpPr>
        <p:spPr/>
        <p:txBody>
          <a:bodyPr/>
          <a:lstStyle/>
          <a:p>
            <a:fld id="{EAE388D7-D0F9-4BF9-93F2-FA4D159E6D9C}" type="slidenum">
              <a:rPr lang="en-GB" smtClean="0"/>
              <a:t>1</a:t>
            </a:fld>
            <a:endParaRPr lang="en-GB"/>
          </a:p>
        </p:txBody>
      </p:sp>
    </p:spTree>
    <p:extLst>
      <p:ext uri="{BB962C8B-B14F-4D97-AF65-F5344CB8AC3E}">
        <p14:creationId xmlns:p14="http://schemas.microsoft.com/office/powerpoint/2010/main" val="201849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from Kirsty Robinson (headteacher at Waterloo school) at the BDIP. </a:t>
            </a:r>
          </a:p>
          <a:p>
            <a:r>
              <a:rPr lang="en-GB" dirty="0"/>
              <a:t>*I took 3 main points and we shared these at school as part of our PLC:   1 – our strong existing practice     2 – good to revisit as 5 years since we first introduced it &amp; also have new staff &amp; SMHLT       3 – needed to reflect on our current IBMPs</a:t>
            </a:r>
          </a:p>
        </p:txBody>
      </p:sp>
      <p:sp>
        <p:nvSpPr>
          <p:cNvPr id="4" name="Slide Number Placeholder 3"/>
          <p:cNvSpPr>
            <a:spLocks noGrp="1"/>
          </p:cNvSpPr>
          <p:nvPr>
            <p:ph type="sldNum" sz="quarter" idx="5"/>
          </p:nvPr>
        </p:nvSpPr>
        <p:spPr/>
        <p:txBody>
          <a:bodyPr/>
          <a:lstStyle/>
          <a:p>
            <a:fld id="{EAE388D7-D0F9-4BF9-93F2-FA4D159E6D9C}" type="slidenum">
              <a:rPr lang="en-GB" smtClean="0"/>
              <a:t>2</a:t>
            </a:fld>
            <a:endParaRPr lang="en-GB"/>
          </a:p>
        </p:txBody>
      </p:sp>
    </p:spTree>
    <p:extLst>
      <p:ext uri="{BB962C8B-B14F-4D97-AF65-F5344CB8AC3E}">
        <p14:creationId xmlns:p14="http://schemas.microsoft.com/office/powerpoint/2010/main" val="3134861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*Already have very strong relationships with children and families – always looking at what is the child’s behaviour communicating?</a:t>
            </a:r>
          </a:p>
          <a:p>
            <a:r>
              <a:rPr lang="en-GB" dirty="0"/>
              <a:t>*We became a trauma aware school in 2018 as introduced emotion coaching as part of this </a:t>
            </a:r>
          </a:p>
          <a:p>
            <a:r>
              <a:rPr lang="en-GB" dirty="0"/>
              <a:t>*Values and learning hearts are the core of our school and embedded for all children, they have shaped our positive behavioural approaches with the children both individually and as part of a class (learning heart stickers or merits &amp; collective rewards using the gingerbread child – children celebrating each other) Used this approach to ‘gel’ classes together, alongside other strategies such as a token system for a child who struggled to communicate positively with his peers that he wanted to play with him / using 3 or 5 point scales to check-in with children and de-escalate or co-regulate as needed. </a:t>
            </a:r>
          </a:p>
          <a:p>
            <a:r>
              <a:rPr lang="en-GB" dirty="0"/>
              <a:t>*Learning hearts are also part of our learning plans – children need to have good learning behaviours first in order to learn</a:t>
            </a:r>
          </a:p>
        </p:txBody>
      </p:sp>
      <p:sp>
        <p:nvSpPr>
          <p:cNvPr id="4" name="Slide Number Placeholder 3"/>
          <p:cNvSpPr>
            <a:spLocks noGrp="1"/>
          </p:cNvSpPr>
          <p:nvPr>
            <p:ph type="sldNum" sz="quarter" idx="5"/>
          </p:nvPr>
        </p:nvSpPr>
        <p:spPr/>
        <p:txBody>
          <a:bodyPr/>
          <a:lstStyle/>
          <a:p>
            <a:fld id="{EAE388D7-D0F9-4BF9-93F2-FA4D159E6D9C}" type="slidenum">
              <a:rPr lang="en-GB" smtClean="0"/>
              <a:t>3</a:t>
            </a:fld>
            <a:endParaRPr lang="en-GB"/>
          </a:p>
        </p:txBody>
      </p:sp>
    </p:spTree>
    <p:extLst>
      <p:ext uri="{BB962C8B-B14F-4D97-AF65-F5344CB8AC3E}">
        <p14:creationId xmlns:p14="http://schemas.microsoft.com/office/powerpoint/2010/main" val="2237011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*Emotional regulation and emotion coaching staff meetings and INSET in Spring1 – also used the PBS well-being ‘behind the behaviours’ workshop for parents to enhance this training further e.g. window of tolerance, shield of shame</a:t>
            </a:r>
          </a:p>
          <a:p>
            <a:r>
              <a:rPr lang="en-GB" dirty="0"/>
              <a:t>*All staff responded very positively as they can see what was discussed in the children they support and they felt it helped them to understand the children’s behaviours as communication more effectively.</a:t>
            </a:r>
          </a:p>
        </p:txBody>
      </p:sp>
      <p:sp>
        <p:nvSpPr>
          <p:cNvPr id="4" name="Slide Number Placeholder 3"/>
          <p:cNvSpPr>
            <a:spLocks noGrp="1"/>
          </p:cNvSpPr>
          <p:nvPr>
            <p:ph type="sldNum" sz="quarter" idx="5"/>
          </p:nvPr>
        </p:nvSpPr>
        <p:spPr/>
        <p:txBody>
          <a:bodyPr/>
          <a:lstStyle/>
          <a:p>
            <a:fld id="{EAE388D7-D0F9-4BF9-93F2-FA4D159E6D9C}" type="slidenum">
              <a:rPr lang="en-GB" smtClean="0"/>
              <a:t>4</a:t>
            </a:fld>
            <a:endParaRPr lang="en-GB"/>
          </a:p>
        </p:txBody>
      </p:sp>
    </p:spTree>
    <p:extLst>
      <p:ext uri="{BB962C8B-B14F-4D97-AF65-F5344CB8AC3E}">
        <p14:creationId xmlns:p14="http://schemas.microsoft.com/office/powerpoint/2010/main" val="269183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needed new behaviour plans but wanted to come away from using the word ‘behaviour’ so used a similar format to The Waterloo School and adjusted it to meet the needs of our mainstream children with our particular resources.</a:t>
            </a:r>
          </a:p>
          <a:p>
            <a:r>
              <a:rPr lang="en-GB" dirty="0"/>
              <a:t>*This has been extremely successful and has helped the staff to ‘unpick’ and understand each child’s behaviour as communication even further – also incorporating how parents support the child to de-escalate at home.</a:t>
            </a:r>
          </a:p>
          <a:p>
            <a:r>
              <a:rPr lang="en-GB" dirty="0"/>
              <a:t>*No two plans are the same because they focus so specifically on each child’s individual needs. Also completed by class teacher with the </a:t>
            </a:r>
            <a:r>
              <a:rPr lang="en-GB" dirty="0" err="1"/>
              <a:t>SENCo</a:t>
            </a:r>
            <a:r>
              <a:rPr lang="en-GB" dirty="0"/>
              <a:t> as the level of discussion generated helps to unpick these behaviours further still to ensure we are giving the most appropriate support whilst developing more independence over time for each child at their own pace.</a:t>
            </a:r>
          </a:p>
          <a:p>
            <a:r>
              <a:rPr lang="en-GB" dirty="0"/>
              <a:t>*Depending on each child we look at the ‘Usual presentation’ section differently e.g. a few children present the same in every situation, most children behave differently at different times e.g. during teacher input, with talk partners, in groups, independently, outside at break and lunch – depending on the child, we write about these different presentations in different locations and at different times e.g. transition times, particular lessons, when supply teachers are in, etc</a:t>
            </a:r>
          </a:p>
          <a:p>
            <a:r>
              <a:rPr lang="en-GB" dirty="0"/>
              <a:t>*This helps us to complete the triggers as we can think about the triggers in each of these situations and then how we can ‘prevent’ or minimise it as much as possible and which strategies work best for the child e.g. certain children we would not negotiate with!</a:t>
            </a:r>
          </a:p>
        </p:txBody>
      </p:sp>
      <p:sp>
        <p:nvSpPr>
          <p:cNvPr id="4" name="Slide Number Placeholder 3"/>
          <p:cNvSpPr>
            <a:spLocks noGrp="1"/>
          </p:cNvSpPr>
          <p:nvPr>
            <p:ph type="sldNum" sz="quarter" idx="5"/>
          </p:nvPr>
        </p:nvSpPr>
        <p:spPr/>
        <p:txBody>
          <a:bodyPr/>
          <a:lstStyle/>
          <a:p>
            <a:fld id="{EAE388D7-D0F9-4BF9-93F2-FA4D159E6D9C}" type="slidenum">
              <a:rPr lang="en-GB" smtClean="0"/>
              <a:t>5</a:t>
            </a:fld>
            <a:endParaRPr lang="en-GB"/>
          </a:p>
        </p:txBody>
      </p:sp>
    </p:spTree>
    <p:extLst>
      <p:ext uri="{BB962C8B-B14F-4D97-AF65-F5344CB8AC3E}">
        <p14:creationId xmlns:p14="http://schemas.microsoft.com/office/powerpoint/2010/main" val="2508203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a:r>
            <a:r>
              <a:rPr lang="en-GB" dirty="0" err="1"/>
              <a:t>SaLT</a:t>
            </a:r>
            <a:r>
              <a:rPr lang="en-GB" dirty="0"/>
              <a:t> in school with learning plans and talking tins to relate targets back into class – teachers are clear re targets to be achieved and support this in the classroom through learning plans and talking tins</a:t>
            </a:r>
          </a:p>
          <a:p>
            <a:r>
              <a:rPr lang="en-GB" dirty="0"/>
              <a:t>*</a:t>
            </a:r>
            <a:r>
              <a:rPr lang="en-GB" dirty="0" err="1"/>
              <a:t>SaLT</a:t>
            </a:r>
            <a:r>
              <a:rPr lang="en-GB" dirty="0"/>
              <a:t> in pre-schools – donation to support language earlier in our local pre-schools – very positive impact, children identified earlier and subsequently being discharged earlier</a:t>
            </a:r>
          </a:p>
          <a:p>
            <a:r>
              <a:rPr lang="en-GB" dirty="0"/>
              <a:t>*Reflective checklist to empower staff to try ideas related to children’s needs in the moment rather than going straight to the </a:t>
            </a:r>
            <a:r>
              <a:rPr lang="en-GB" dirty="0" err="1"/>
              <a:t>SENCo</a:t>
            </a:r>
            <a:r>
              <a:rPr lang="en-GB" dirty="0"/>
              <a:t> and then if these ideas have not been as successful as we would like, it can be unpicked together</a:t>
            </a:r>
          </a:p>
          <a:p>
            <a:r>
              <a:rPr lang="en-GB" dirty="0"/>
              <a:t>*Keeping the ‘whatever it takes approach’ at the heart of every member of staff to remove / minimise barriers for learning as frequently as we can</a:t>
            </a:r>
          </a:p>
          <a:p>
            <a:r>
              <a:rPr lang="en-GB" dirty="0"/>
              <a:t>*Ensuring that memory and cognitive workload considerations are in every lesson e.g. spiral curriculum, strong knowledge of subject leaders and yearly subject champions, fast fours in lessons.</a:t>
            </a:r>
          </a:p>
        </p:txBody>
      </p:sp>
      <p:sp>
        <p:nvSpPr>
          <p:cNvPr id="4" name="Slide Number Placeholder 3"/>
          <p:cNvSpPr>
            <a:spLocks noGrp="1"/>
          </p:cNvSpPr>
          <p:nvPr>
            <p:ph type="sldNum" sz="quarter" idx="5"/>
          </p:nvPr>
        </p:nvSpPr>
        <p:spPr/>
        <p:txBody>
          <a:bodyPr/>
          <a:lstStyle/>
          <a:p>
            <a:fld id="{EAE388D7-D0F9-4BF9-93F2-FA4D159E6D9C}" type="slidenum">
              <a:rPr lang="en-GB" smtClean="0"/>
              <a:t>6</a:t>
            </a:fld>
            <a:endParaRPr lang="en-GB"/>
          </a:p>
        </p:txBody>
      </p:sp>
    </p:spTree>
    <p:extLst>
      <p:ext uri="{BB962C8B-B14F-4D97-AF65-F5344CB8AC3E}">
        <p14:creationId xmlns:p14="http://schemas.microsoft.com/office/powerpoint/2010/main" val="3893095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Additional support for families in terms of mental health and well-being support, also support for families of children with SEND.</a:t>
            </a:r>
          </a:p>
        </p:txBody>
      </p:sp>
      <p:sp>
        <p:nvSpPr>
          <p:cNvPr id="4" name="Slide Number Placeholder 3"/>
          <p:cNvSpPr>
            <a:spLocks noGrp="1"/>
          </p:cNvSpPr>
          <p:nvPr>
            <p:ph type="sldNum" sz="quarter" idx="5"/>
          </p:nvPr>
        </p:nvSpPr>
        <p:spPr/>
        <p:txBody>
          <a:bodyPr/>
          <a:lstStyle/>
          <a:p>
            <a:fld id="{EAE388D7-D0F9-4BF9-93F2-FA4D159E6D9C}" type="slidenum">
              <a:rPr lang="en-GB" smtClean="0"/>
              <a:t>7</a:t>
            </a:fld>
            <a:endParaRPr lang="en-GB"/>
          </a:p>
        </p:txBody>
      </p:sp>
    </p:spTree>
    <p:extLst>
      <p:ext uri="{BB962C8B-B14F-4D97-AF65-F5344CB8AC3E}">
        <p14:creationId xmlns:p14="http://schemas.microsoft.com/office/powerpoint/2010/main" val="3064170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EB90333-3F72-459C-9073-18C4B49ECBC9}" type="datetimeFigureOut">
              <a:rPr lang="en-GB" smtClean="0"/>
              <a:t>06/07/2023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50B65C-BDA1-477B-91EA-623F90DE6FBB}" type="slidenum">
              <a:rPr lang="en-GB" smtClean="0"/>
              <a:t>‹#›</a:t>
            </a:fld>
            <a:endParaRPr lang="en-GB"/>
          </a:p>
        </p:txBody>
      </p:sp>
    </p:spTree>
    <p:extLst>
      <p:ext uri="{BB962C8B-B14F-4D97-AF65-F5344CB8AC3E}">
        <p14:creationId xmlns:p14="http://schemas.microsoft.com/office/powerpoint/2010/main" val="1066250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EB90333-3F72-459C-9073-18C4B49ECBC9}" type="datetimeFigureOut">
              <a:rPr lang="en-GB" smtClean="0"/>
              <a:t>06/07/2023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50B65C-BDA1-477B-91EA-623F90DE6FBB}" type="slidenum">
              <a:rPr lang="en-GB" smtClean="0"/>
              <a:t>‹#›</a:t>
            </a:fld>
            <a:endParaRPr lang="en-GB"/>
          </a:p>
        </p:txBody>
      </p:sp>
    </p:spTree>
    <p:extLst>
      <p:ext uri="{BB962C8B-B14F-4D97-AF65-F5344CB8AC3E}">
        <p14:creationId xmlns:p14="http://schemas.microsoft.com/office/powerpoint/2010/main" val="4074437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EB90333-3F72-459C-9073-18C4B49ECBC9}" type="datetimeFigureOut">
              <a:rPr lang="en-GB" smtClean="0"/>
              <a:t>06/07/2023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50B65C-BDA1-477B-91EA-623F90DE6FBB}"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0033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EB90333-3F72-459C-9073-18C4B49ECBC9}" type="datetimeFigureOut">
              <a:rPr lang="en-GB" smtClean="0"/>
              <a:t>06/07/2023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50B65C-BDA1-477B-91EA-623F90DE6FBB}" type="slidenum">
              <a:rPr lang="en-GB" smtClean="0"/>
              <a:t>‹#›</a:t>
            </a:fld>
            <a:endParaRPr lang="en-GB"/>
          </a:p>
        </p:txBody>
      </p:sp>
    </p:spTree>
    <p:extLst>
      <p:ext uri="{BB962C8B-B14F-4D97-AF65-F5344CB8AC3E}">
        <p14:creationId xmlns:p14="http://schemas.microsoft.com/office/powerpoint/2010/main" val="549109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EB90333-3F72-459C-9073-18C4B49ECBC9}" type="datetimeFigureOut">
              <a:rPr lang="en-GB" smtClean="0"/>
              <a:t>06/07/2023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50B65C-BDA1-477B-91EA-623F90DE6FBB}"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22211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EB90333-3F72-459C-9073-18C4B49ECBC9}" type="datetimeFigureOut">
              <a:rPr lang="en-GB" smtClean="0"/>
              <a:t>06/07/2023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50B65C-BDA1-477B-91EA-623F90DE6FBB}" type="slidenum">
              <a:rPr lang="en-GB" smtClean="0"/>
              <a:t>‹#›</a:t>
            </a:fld>
            <a:endParaRPr lang="en-GB"/>
          </a:p>
        </p:txBody>
      </p:sp>
    </p:spTree>
    <p:extLst>
      <p:ext uri="{BB962C8B-B14F-4D97-AF65-F5344CB8AC3E}">
        <p14:creationId xmlns:p14="http://schemas.microsoft.com/office/powerpoint/2010/main" val="28548857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B90333-3F72-459C-9073-18C4B49ECBC9}" type="datetimeFigureOut">
              <a:rPr lang="en-GB" smtClean="0"/>
              <a:t>06/07/2023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50B65C-BDA1-477B-91EA-623F90DE6FBB}" type="slidenum">
              <a:rPr lang="en-GB" smtClean="0"/>
              <a:t>‹#›</a:t>
            </a:fld>
            <a:endParaRPr lang="en-GB"/>
          </a:p>
        </p:txBody>
      </p:sp>
    </p:spTree>
    <p:extLst>
      <p:ext uri="{BB962C8B-B14F-4D97-AF65-F5344CB8AC3E}">
        <p14:creationId xmlns:p14="http://schemas.microsoft.com/office/powerpoint/2010/main" val="2381798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B90333-3F72-459C-9073-18C4B49ECBC9}" type="datetimeFigureOut">
              <a:rPr lang="en-GB" smtClean="0"/>
              <a:t>06/07/2023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50B65C-BDA1-477B-91EA-623F90DE6FBB}" type="slidenum">
              <a:rPr lang="en-GB" smtClean="0"/>
              <a:t>‹#›</a:t>
            </a:fld>
            <a:endParaRPr lang="en-GB"/>
          </a:p>
        </p:txBody>
      </p:sp>
    </p:spTree>
    <p:extLst>
      <p:ext uri="{BB962C8B-B14F-4D97-AF65-F5344CB8AC3E}">
        <p14:creationId xmlns:p14="http://schemas.microsoft.com/office/powerpoint/2010/main" val="378368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B90333-3F72-459C-9073-18C4B49ECBC9}" type="datetimeFigureOut">
              <a:rPr lang="en-GB" smtClean="0"/>
              <a:t>06/07/2023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50B65C-BDA1-477B-91EA-623F90DE6FBB}" type="slidenum">
              <a:rPr lang="en-GB" smtClean="0"/>
              <a:t>‹#›</a:t>
            </a:fld>
            <a:endParaRPr lang="en-GB"/>
          </a:p>
        </p:txBody>
      </p:sp>
    </p:spTree>
    <p:extLst>
      <p:ext uri="{BB962C8B-B14F-4D97-AF65-F5344CB8AC3E}">
        <p14:creationId xmlns:p14="http://schemas.microsoft.com/office/powerpoint/2010/main" val="1166350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EB90333-3F72-459C-9073-18C4B49ECBC9}" type="datetimeFigureOut">
              <a:rPr lang="en-GB" smtClean="0"/>
              <a:t>06/07/2023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50B65C-BDA1-477B-91EA-623F90DE6FBB}" type="slidenum">
              <a:rPr lang="en-GB" smtClean="0"/>
              <a:t>‹#›</a:t>
            </a:fld>
            <a:endParaRPr lang="en-GB"/>
          </a:p>
        </p:txBody>
      </p:sp>
    </p:spTree>
    <p:extLst>
      <p:ext uri="{BB962C8B-B14F-4D97-AF65-F5344CB8AC3E}">
        <p14:creationId xmlns:p14="http://schemas.microsoft.com/office/powerpoint/2010/main" val="1220661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EB90333-3F72-459C-9073-18C4B49ECBC9}" type="datetimeFigureOut">
              <a:rPr lang="en-GB" smtClean="0"/>
              <a:t>06/07/2023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50B65C-BDA1-477B-91EA-623F90DE6FBB}" type="slidenum">
              <a:rPr lang="en-GB" smtClean="0"/>
              <a:t>‹#›</a:t>
            </a:fld>
            <a:endParaRPr lang="en-GB"/>
          </a:p>
        </p:txBody>
      </p:sp>
    </p:spTree>
    <p:extLst>
      <p:ext uri="{BB962C8B-B14F-4D97-AF65-F5344CB8AC3E}">
        <p14:creationId xmlns:p14="http://schemas.microsoft.com/office/powerpoint/2010/main" val="45331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B90333-3F72-459C-9073-18C4B49ECBC9}" type="datetimeFigureOut">
              <a:rPr lang="en-GB" smtClean="0"/>
              <a:t>06/07/2023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150B65C-BDA1-477B-91EA-623F90DE6FBB}" type="slidenum">
              <a:rPr lang="en-GB" smtClean="0"/>
              <a:t>‹#›</a:t>
            </a:fld>
            <a:endParaRPr lang="en-GB"/>
          </a:p>
        </p:txBody>
      </p:sp>
    </p:spTree>
    <p:extLst>
      <p:ext uri="{BB962C8B-B14F-4D97-AF65-F5344CB8AC3E}">
        <p14:creationId xmlns:p14="http://schemas.microsoft.com/office/powerpoint/2010/main" val="406314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EB90333-3F72-459C-9073-18C4B49ECBC9}" type="datetimeFigureOut">
              <a:rPr lang="en-GB" smtClean="0"/>
              <a:t>06/07/2023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150B65C-BDA1-477B-91EA-623F90DE6FBB}" type="slidenum">
              <a:rPr lang="en-GB" smtClean="0"/>
              <a:t>‹#›</a:t>
            </a:fld>
            <a:endParaRPr lang="en-GB"/>
          </a:p>
        </p:txBody>
      </p:sp>
    </p:spTree>
    <p:extLst>
      <p:ext uri="{BB962C8B-B14F-4D97-AF65-F5344CB8AC3E}">
        <p14:creationId xmlns:p14="http://schemas.microsoft.com/office/powerpoint/2010/main" val="350593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B90333-3F72-459C-9073-18C4B49ECBC9}" type="datetimeFigureOut">
              <a:rPr lang="en-GB" smtClean="0"/>
              <a:t>06/07/2023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150B65C-BDA1-477B-91EA-623F90DE6FBB}" type="slidenum">
              <a:rPr lang="en-GB" smtClean="0"/>
              <a:t>‹#›</a:t>
            </a:fld>
            <a:endParaRPr lang="en-GB"/>
          </a:p>
        </p:txBody>
      </p:sp>
    </p:spTree>
    <p:extLst>
      <p:ext uri="{BB962C8B-B14F-4D97-AF65-F5344CB8AC3E}">
        <p14:creationId xmlns:p14="http://schemas.microsoft.com/office/powerpoint/2010/main" val="4122852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EB90333-3F72-459C-9073-18C4B49ECBC9}" type="datetimeFigureOut">
              <a:rPr lang="en-GB" smtClean="0"/>
              <a:t>06/07/2023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50B65C-BDA1-477B-91EA-623F90DE6FBB}" type="slidenum">
              <a:rPr lang="en-GB" smtClean="0"/>
              <a:t>‹#›</a:t>
            </a:fld>
            <a:endParaRPr lang="en-GB"/>
          </a:p>
        </p:txBody>
      </p:sp>
    </p:spTree>
    <p:extLst>
      <p:ext uri="{BB962C8B-B14F-4D97-AF65-F5344CB8AC3E}">
        <p14:creationId xmlns:p14="http://schemas.microsoft.com/office/powerpoint/2010/main" val="3766698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50B65C-BDA1-477B-91EA-623F90DE6FBB}" type="slidenum">
              <a:rPr lang="en-GB" smtClean="0"/>
              <a:t>‹#›</a:t>
            </a:fld>
            <a:endParaRPr lang="en-GB"/>
          </a:p>
        </p:txBody>
      </p:sp>
      <p:sp>
        <p:nvSpPr>
          <p:cNvPr id="5" name="Date Placeholder 4"/>
          <p:cNvSpPr>
            <a:spLocks noGrp="1"/>
          </p:cNvSpPr>
          <p:nvPr>
            <p:ph type="dt" sz="half" idx="10"/>
          </p:nvPr>
        </p:nvSpPr>
        <p:spPr/>
        <p:txBody>
          <a:bodyPr/>
          <a:lstStyle/>
          <a:p>
            <a:fld id="{FEB90333-3F72-459C-9073-18C4B49ECBC9}" type="datetimeFigureOut">
              <a:rPr lang="en-GB" smtClean="0"/>
              <a:t>06/07/2023</a:t>
            </a:fld>
            <a:endParaRPr lang="en-GB"/>
          </a:p>
        </p:txBody>
      </p:sp>
    </p:spTree>
    <p:extLst>
      <p:ext uri="{BB962C8B-B14F-4D97-AF65-F5344CB8AC3E}">
        <p14:creationId xmlns:p14="http://schemas.microsoft.com/office/powerpoint/2010/main" val="2373014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EB90333-3F72-459C-9073-18C4B49ECBC9}" type="datetimeFigureOut">
              <a:rPr lang="en-GB" smtClean="0"/>
              <a:t>06/07/2023</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150B65C-BDA1-477B-91EA-623F90DE6FBB}" type="slidenum">
              <a:rPr lang="en-GB" smtClean="0"/>
              <a:t>‹#›</a:t>
            </a:fld>
            <a:endParaRPr lang="en-GB"/>
          </a:p>
        </p:txBody>
      </p:sp>
    </p:spTree>
    <p:extLst>
      <p:ext uri="{BB962C8B-B14F-4D97-AF65-F5344CB8AC3E}">
        <p14:creationId xmlns:p14="http://schemas.microsoft.com/office/powerpoint/2010/main" val="366804340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76995-BD77-4196-BD00-554AF331A4E6}"/>
              </a:ext>
            </a:extLst>
          </p:cNvPr>
          <p:cNvSpPr>
            <a:spLocks noGrp="1"/>
          </p:cNvSpPr>
          <p:nvPr>
            <p:ph type="ctrTitle"/>
          </p:nvPr>
        </p:nvSpPr>
        <p:spPr>
          <a:xfrm>
            <a:off x="578841" y="4050833"/>
            <a:ext cx="9437614" cy="1005632"/>
          </a:xfrm>
        </p:spPr>
        <p:txBody>
          <a:bodyPr/>
          <a:lstStyle/>
          <a:p>
            <a:pPr algn="ctr"/>
            <a:br>
              <a:rPr lang="en-GB" dirty="0"/>
            </a:br>
            <a:br>
              <a:rPr lang="en-GB" dirty="0"/>
            </a:br>
            <a:r>
              <a:rPr lang="en-GB" dirty="0"/>
              <a:t>Inclusion and Relationships</a:t>
            </a:r>
          </a:p>
        </p:txBody>
      </p:sp>
      <p:sp>
        <p:nvSpPr>
          <p:cNvPr id="3" name="Subtitle 2">
            <a:extLst>
              <a:ext uri="{FF2B5EF4-FFF2-40B4-BE49-F238E27FC236}">
                <a16:creationId xmlns:a16="http://schemas.microsoft.com/office/drawing/2014/main" id="{4F2ED57C-B787-4DB0-94F0-DB34E8169AA5}"/>
              </a:ext>
            </a:extLst>
          </p:cNvPr>
          <p:cNvSpPr>
            <a:spLocks noGrp="1"/>
          </p:cNvSpPr>
          <p:nvPr>
            <p:ph type="subTitle" idx="1"/>
          </p:nvPr>
        </p:nvSpPr>
        <p:spPr/>
        <p:txBody>
          <a:bodyPr/>
          <a:lstStyle/>
          <a:p>
            <a:endParaRPr lang="en-GB" dirty="0"/>
          </a:p>
        </p:txBody>
      </p:sp>
      <p:pic>
        <p:nvPicPr>
          <p:cNvPr id="6" name="Picture 5">
            <a:extLst>
              <a:ext uri="{FF2B5EF4-FFF2-40B4-BE49-F238E27FC236}">
                <a16:creationId xmlns:a16="http://schemas.microsoft.com/office/drawing/2014/main" id="{AC2D6D03-6447-42A7-A539-D539954B94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2125" y="2414943"/>
            <a:ext cx="8336820" cy="1389470"/>
          </a:xfrm>
          <a:prstGeom prst="rect">
            <a:avLst/>
          </a:prstGeom>
        </p:spPr>
      </p:pic>
      <p:pic>
        <p:nvPicPr>
          <p:cNvPr id="8" name="Picture 7">
            <a:extLst>
              <a:ext uri="{FF2B5EF4-FFF2-40B4-BE49-F238E27FC236}">
                <a16:creationId xmlns:a16="http://schemas.microsoft.com/office/drawing/2014/main" id="{8B133A04-5FBF-4092-80AC-3EBDA75957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5593" y="430791"/>
            <a:ext cx="1673735" cy="1603508"/>
          </a:xfrm>
          <a:prstGeom prst="rect">
            <a:avLst/>
          </a:prstGeom>
        </p:spPr>
      </p:pic>
      <p:pic>
        <p:nvPicPr>
          <p:cNvPr id="10" name="Picture 9">
            <a:extLst>
              <a:ext uri="{FF2B5EF4-FFF2-40B4-BE49-F238E27FC236}">
                <a16:creationId xmlns:a16="http://schemas.microsoft.com/office/drawing/2014/main" id="{276F3AC8-2CD2-44D6-9E86-BE1E8F4A8E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0929" y="416442"/>
            <a:ext cx="1551745" cy="1632206"/>
          </a:xfrm>
          <a:prstGeom prst="rect">
            <a:avLst/>
          </a:prstGeom>
        </p:spPr>
      </p:pic>
    </p:spTree>
    <p:extLst>
      <p:ext uri="{BB962C8B-B14F-4D97-AF65-F5344CB8AC3E}">
        <p14:creationId xmlns:p14="http://schemas.microsoft.com/office/powerpoint/2010/main" val="4087675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CE948-2051-451F-9520-66376780B491}"/>
              </a:ext>
            </a:extLst>
          </p:cNvPr>
          <p:cNvSpPr>
            <a:spLocks noGrp="1"/>
          </p:cNvSpPr>
          <p:nvPr>
            <p:ph type="title"/>
          </p:nvPr>
        </p:nvSpPr>
        <p:spPr>
          <a:xfrm>
            <a:off x="612397" y="609600"/>
            <a:ext cx="8959442" cy="1320800"/>
          </a:xfrm>
        </p:spPr>
        <p:txBody>
          <a:bodyPr>
            <a:normAutofit/>
          </a:bodyPr>
          <a:lstStyle/>
          <a:p>
            <a:r>
              <a:rPr lang="en-GB" sz="4000" b="1" dirty="0"/>
              <a:t>Inspiration from the Waterloo School</a:t>
            </a:r>
          </a:p>
        </p:txBody>
      </p:sp>
      <p:sp>
        <p:nvSpPr>
          <p:cNvPr id="3" name="Content Placeholder 2">
            <a:extLst>
              <a:ext uri="{FF2B5EF4-FFF2-40B4-BE49-F238E27FC236}">
                <a16:creationId xmlns:a16="http://schemas.microsoft.com/office/drawing/2014/main" id="{DF4E7B7F-7E0E-432E-81D0-E86424B1E67A}"/>
              </a:ext>
            </a:extLst>
          </p:cNvPr>
          <p:cNvSpPr>
            <a:spLocks noGrp="1"/>
          </p:cNvSpPr>
          <p:nvPr>
            <p:ph idx="1"/>
          </p:nvPr>
        </p:nvSpPr>
        <p:spPr>
          <a:xfrm>
            <a:off x="677334" y="2160589"/>
            <a:ext cx="6741943" cy="3880773"/>
          </a:xfrm>
        </p:spPr>
        <p:txBody>
          <a:bodyPr>
            <a:normAutofit/>
          </a:bodyPr>
          <a:lstStyle/>
          <a:p>
            <a:r>
              <a:rPr lang="en-GB" sz="2800" dirty="0"/>
              <a:t>Emphasis on relational practices between pupils and staff</a:t>
            </a:r>
          </a:p>
          <a:p>
            <a:pPr marL="0" indent="0">
              <a:buNone/>
            </a:pPr>
            <a:endParaRPr lang="en-GB" sz="800" dirty="0"/>
          </a:p>
          <a:p>
            <a:r>
              <a:rPr lang="en-GB" sz="2800" dirty="0"/>
              <a:t>Emotion coaching approach to help children understand emotions, why we have them and how to manage them</a:t>
            </a:r>
          </a:p>
          <a:p>
            <a:pPr marL="0" indent="0">
              <a:buNone/>
            </a:pPr>
            <a:endParaRPr lang="en-GB" sz="800" dirty="0"/>
          </a:p>
          <a:p>
            <a:r>
              <a:rPr lang="en-GB" sz="2800" dirty="0"/>
              <a:t>Highly personalised Behaviour Support Plans </a:t>
            </a:r>
          </a:p>
          <a:p>
            <a:endParaRPr lang="en-GB" dirty="0"/>
          </a:p>
          <a:p>
            <a:endParaRPr lang="en-GB" dirty="0"/>
          </a:p>
        </p:txBody>
      </p:sp>
      <p:pic>
        <p:nvPicPr>
          <p:cNvPr id="5" name="Picture 4">
            <a:extLst>
              <a:ext uri="{FF2B5EF4-FFF2-40B4-BE49-F238E27FC236}">
                <a16:creationId xmlns:a16="http://schemas.microsoft.com/office/drawing/2014/main" id="{683F746C-97C9-4C28-A5A5-FB94457460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9277" y="2138855"/>
            <a:ext cx="2639124" cy="2580290"/>
          </a:xfrm>
          <a:prstGeom prst="rect">
            <a:avLst/>
          </a:prstGeom>
        </p:spPr>
      </p:pic>
    </p:spTree>
    <p:extLst>
      <p:ext uri="{BB962C8B-B14F-4D97-AF65-F5344CB8AC3E}">
        <p14:creationId xmlns:p14="http://schemas.microsoft.com/office/powerpoint/2010/main" val="2694009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60B6F-D6AD-4B8E-90ED-982FFF827C08}"/>
              </a:ext>
            </a:extLst>
          </p:cNvPr>
          <p:cNvSpPr>
            <a:spLocks noGrp="1"/>
          </p:cNvSpPr>
          <p:nvPr>
            <p:ph type="title"/>
          </p:nvPr>
        </p:nvSpPr>
        <p:spPr>
          <a:xfrm>
            <a:off x="677334" y="349542"/>
            <a:ext cx="9028728" cy="883640"/>
          </a:xfrm>
        </p:spPr>
        <p:txBody>
          <a:bodyPr>
            <a:normAutofit/>
          </a:bodyPr>
          <a:lstStyle/>
          <a:p>
            <a:pPr algn="ctr"/>
            <a:r>
              <a:rPr lang="en-GB" sz="4000" b="1" dirty="0"/>
              <a:t>Existing practice at Liphook</a:t>
            </a:r>
          </a:p>
        </p:txBody>
      </p:sp>
      <p:sp>
        <p:nvSpPr>
          <p:cNvPr id="3" name="Content Placeholder 2">
            <a:extLst>
              <a:ext uri="{FF2B5EF4-FFF2-40B4-BE49-F238E27FC236}">
                <a16:creationId xmlns:a16="http://schemas.microsoft.com/office/drawing/2014/main" id="{FFD23092-0125-49E8-B960-CA731368F6CD}"/>
              </a:ext>
            </a:extLst>
          </p:cNvPr>
          <p:cNvSpPr>
            <a:spLocks noGrp="1"/>
          </p:cNvSpPr>
          <p:nvPr>
            <p:ph idx="1"/>
          </p:nvPr>
        </p:nvSpPr>
        <p:spPr>
          <a:xfrm>
            <a:off x="677335" y="1124125"/>
            <a:ext cx="5194959" cy="4907560"/>
          </a:xfrm>
        </p:spPr>
        <p:txBody>
          <a:bodyPr>
            <a:normAutofit fontScale="85000" lnSpcReduction="20000"/>
          </a:bodyPr>
          <a:lstStyle/>
          <a:p>
            <a:pPr marL="0" indent="0" algn="ctr">
              <a:buNone/>
            </a:pPr>
            <a:r>
              <a:rPr lang="en-GB" sz="3200" dirty="0"/>
              <a:t>This strongly affirmed our relationship based approaches at Liphook: </a:t>
            </a:r>
          </a:p>
          <a:p>
            <a:pPr marL="0" indent="0" algn="ctr">
              <a:buNone/>
            </a:pPr>
            <a:endParaRPr lang="en-GB" sz="1400" dirty="0"/>
          </a:p>
          <a:p>
            <a:r>
              <a:rPr lang="en-GB" sz="2800" dirty="0"/>
              <a:t>Strong relationships with children and families</a:t>
            </a:r>
          </a:p>
          <a:p>
            <a:r>
              <a:rPr lang="en-GB" sz="2800" dirty="0"/>
              <a:t>Trauma informed practice in place</a:t>
            </a:r>
          </a:p>
          <a:p>
            <a:r>
              <a:rPr lang="en-GB" sz="2800" dirty="0"/>
              <a:t>Emotion coaching approach in place</a:t>
            </a:r>
          </a:p>
          <a:p>
            <a:r>
              <a:rPr lang="en-GB" sz="2800" dirty="0"/>
              <a:t>Positive behaviour culture based on our federation values and learning hearts – individual and collective reward systems</a:t>
            </a:r>
          </a:p>
          <a:p>
            <a:endParaRPr lang="en-GB" dirty="0"/>
          </a:p>
        </p:txBody>
      </p:sp>
      <p:pic>
        <p:nvPicPr>
          <p:cNvPr id="7" name="Picture 6">
            <a:extLst>
              <a:ext uri="{FF2B5EF4-FFF2-40B4-BE49-F238E27FC236}">
                <a16:creationId xmlns:a16="http://schemas.microsoft.com/office/drawing/2014/main" id="{6176C6E0-D576-41AB-BC24-2938C92396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3570" y="1058359"/>
            <a:ext cx="3733101" cy="5389845"/>
          </a:xfrm>
          <a:prstGeom prst="rect">
            <a:avLst/>
          </a:prstGeom>
        </p:spPr>
      </p:pic>
      <p:pic>
        <p:nvPicPr>
          <p:cNvPr id="9" name="Picture 8">
            <a:extLst>
              <a:ext uri="{FF2B5EF4-FFF2-40B4-BE49-F238E27FC236}">
                <a16:creationId xmlns:a16="http://schemas.microsoft.com/office/drawing/2014/main" id="{056B1A33-C29A-469D-976F-452F1C3903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3357" y="2313264"/>
            <a:ext cx="2300796" cy="2638338"/>
          </a:xfrm>
          <a:prstGeom prst="rect">
            <a:avLst/>
          </a:prstGeom>
        </p:spPr>
      </p:pic>
    </p:spTree>
    <p:extLst>
      <p:ext uri="{BB962C8B-B14F-4D97-AF65-F5344CB8AC3E}">
        <p14:creationId xmlns:p14="http://schemas.microsoft.com/office/powerpoint/2010/main" val="2680848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184EE-1F3D-4B82-889E-430D760748D7}"/>
              </a:ext>
            </a:extLst>
          </p:cNvPr>
          <p:cNvSpPr>
            <a:spLocks noGrp="1"/>
          </p:cNvSpPr>
          <p:nvPr>
            <p:ph type="title"/>
          </p:nvPr>
        </p:nvSpPr>
        <p:spPr>
          <a:xfrm>
            <a:off x="677334" y="609600"/>
            <a:ext cx="8596668" cy="900418"/>
          </a:xfrm>
        </p:spPr>
        <p:txBody>
          <a:bodyPr>
            <a:normAutofit/>
          </a:bodyPr>
          <a:lstStyle/>
          <a:p>
            <a:pPr algn="ctr"/>
            <a:r>
              <a:rPr lang="en-GB" sz="4000" b="1" dirty="0"/>
              <a:t>Practice we have revisited</a:t>
            </a:r>
          </a:p>
        </p:txBody>
      </p:sp>
      <p:sp>
        <p:nvSpPr>
          <p:cNvPr id="3" name="Content Placeholder 2">
            <a:extLst>
              <a:ext uri="{FF2B5EF4-FFF2-40B4-BE49-F238E27FC236}">
                <a16:creationId xmlns:a16="http://schemas.microsoft.com/office/drawing/2014/main" id="{D93A390F-ED83-41E5-9FE2-90AE4C9B8BB6}"/>
              </a:ext>
            </a:extLst>
          </p:cNvPr>
          <p:cNvSpPr>
            <a:spLocks noGrp="1"/>
          </p:cNvSpPr>
          <p:nvPr>
            <p:ph idx="1"/>
          </p:nvPr>
        </p:nvSpPr>
        <p:spPr>
          <a:xfrm>
            <a:off x="677334" y="1593909"/>
            <a:ext cx="8596668" cy="4447454"/>
          </a:xfrm>
        </p:spPr>
        <p:txBody>
          <a:bodyPr>
            <a:normAutofit/>
          </a:bodyPr>
          <a:lstStyle/>
          <a:p>
            <a:pPr marL="0" indent="0" algn="ctr">
              <a:buNone/>
            </a:pPr>
            <a:r>
              <a:rPr lang="en-GB" sz="2800" dirty="0"/>
              <a:t>Supporting children in developing their emotional regulation and how to use the emotion coaching strategy to help children understand and label their emotions, why we have them and how to manage them</a:t>
            </a:r>
          </a:p>
        </p:txBody>
      </p:sp>
      <p:pic>
        <p:nvPicPr>
          <p:cNvPr id="4" name="Picture 3">
            <a:extLst>
              <a:ext uri="{FF2B5EF4-FFF2-40B4-BE49-F238E27FC236}">
                <a16:creationId xmlns:a16="http://schemas.microsoft.com/office/drawing/2014/main" id="{B0202231-7FE5-440F-9E71-5365A195A4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3834" y="3758268"/>
            <a:ext cx="6290341" cy="2578216"/>
          </a:xfrm>
          <a:prstGeom prst="rect">
            <a:avLst/>
          </a:prstGeom>
        </p:spPr>
      </p:pic>
    </p:spTree>
    <p:extLst>
      <p:ext uri="{BB962C8B-B14F-4D97-AF65-F5344CB8AC3E}">
        <p14:creationId xmlns:p14="http://schemas.microsoft.com/office/powerpoint/2010/main" val="1181859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94ADE-7F6D-4B24-A84B-D60FC220B79F}"/>
              </a:ext>
            </a:extLst>
          </p:cNvPr>
          <p:cNvSpPr>
            <a:spLocks noGrp="1"/>
          </p:cNvSpPr>
          <p:nvPr>
            <p:ph type="title"/>
          </p:nvPr>
        </p:nvSpPr>
        <p:spPr/>
        <p:txBody>
          <a:bodyPr>
            <a:normAutofit/>
          </a:bodyPr>
          <a:lstStyle/>
          <a:p>
            <a:r>
              <a:rPr lang="en-GB" sz="4000" b="1" dirty="0"/>
              <a:t>Adjusted practice </a:t>
            </a:r>
            <a:br>
              <a:rPr lang="en-GB" sz="4000" b="1" dirty="0"/>
            </a:br>
            <a:r>
              <a:rPr lang="en-GB" sz="4000" b="1" dirty="0"/>
              <a:t>     at Liphook</a:t>
            </a:r>
          </a:p>
        </p:txBody>
      </p:sp>
      <p:sp>
        <p:nvSpPr>
          <p:cNvPr id="3" name="Content Placeholder 2">
            <a:extLst>
              <a:ext uri="{FF2B5EF4-FFF2-40B4-BE49-F238E27FC236}">
                <a16:creationId xmlns:a16="http://schemas.microsoft.com/office/drawing/2014/main" id="{743EF265-A6D9-4F56-A092-246E7BD6A2CB}"/>
              </a:ext>
            </a:extLst>
          </p:cNvPr>
          <p:cNvSpPr>
            <a:spLocks noGrp="1"/>
          </p:cNvSpPr>
          <p:nvPr>
            <p:ph idx="1"/>
          </p:nvPr>
        </p:nvSpPr>
        <p:spPr>
          <a:xfrm>
            <a:off x="677022" y="2367627"/>
            <a:ext cx="3835943" cy="3880773"/>
          </a:xfrm>
        </p:spPr>
        <p:txBody>
          <a:bodyPr>
            <a:normAutofit/>
          </a:bodyPr>
          <a:lstStyle/>
          <a:p>
            <a:pPr algn="ctr"/>
            <a:r>
              <a:rPr lang="en-GB" sz="3200" dirty="0"/>
              <a:t>Developed new behaviour plans which we have called </a:t>
            </a:r>
          </a:p>
          <a:p>
            <a:pPr marL="0" indent="0" algn="ctr">
              <a:buNone/>
            </a:pPr>
            <a:r>
              <a:rPr lang="en-GB" sz="3200" dirty="0"/>
              <a:t>‘Individual Support Plans’</a:t>
            </a:r>
          </a:p>
        </p:txBody>
      </p:sp>
      <p:pic>
        <p:nvPicPr>
          <p:cNvPr id="5" name="Picture 4">
            <a:extLst>
              <a:ext uri="{FF2B5EF4-FFF2-40B4-BE49-F238E27FC236}">
                <a16:creationId xmlns:a16="http://schemas.microsoft.com/office/drawing/2014/main" id="{82D21E59-701E-48D1-B7A1-4EDF6F808C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9953" y="230920"/>
            <a:ext cx="4477053" cy="6513672"/>
          </a:xfrm>
          <a:prstGeom prst="rect">
            <a:avLst/>
          </a:prstGeom>
        </p:spPr>
      </p:pic>
    </p:spTree>
    <p:extLst>
      <p:ext uri="{BB962C8B-B14F-4D97-AF65-F5344CB8AC3E}">
        <p14:creationId xmlns:p14="http://schemas.microsoft.com/office/powerpoint/2010/main" val="2182111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5AACC-EF7A-4E8A-9CA8-F19F81899BC0}"/>
              </a:ext>
            </a:extLst>
          </p:cNvPr>
          <p:cNvSpPr>
            <a:spLocks noGrp="1"/>
          </p:cNvSpPr>
          <p:nvPr>
            <p:ph type="title"/>
          </p:nvPr>
        </p:nvSpPr>
        <p:spPr/>
        <p:txBody>
          <a:bodyPr>
            <a:normAutofit/>
          </a:bodyPr>
          <a:lstStyle/>
          <a:p>
            <a:r>
              <a:rPr lang="en-GB" sz="4000" b="1" dirty="0"/>
              <a:t>    Interconnected practice</a:t>
            </a:r>
          </a:p>
        </p:txBody>
      </p:sp>
      <p:sp>
        <p:nvSpPr>
          <p:cNvPr id="3" name="Content Placeholder 2">
            <a:extLst>
              <a:ext uri="{FF2B5EF4-FFF2-40B4-BE49-F238E27FC236}">
                <a16:creationId xmlns:a16="http://schemas.microsoft.com/office/drawing/2014/main" id="{4B8C3AF6-F67A-4E2F-B4E2-5A21E82634ED}"/>
              </a:ext>
            </a:extLst>
          </p:cNvPr>
          <p:cNvSpPr>
            <a:spLocks noGrp="1"/>
          </p:cNvSpPr>
          <p:nvPr>
            <p:ph idx="1"/>
          </p:nvPr>
        </p:nvSpPr>
        <p:spPr>
          <a:xfrm>
            <a:off x="708094" y="1421501"/>
            <a:ext cx="6900721" cy="5096745"/>
          </a:xfrm>
        </p:spPr>
        <p:txBody>
          <a:bodyPr>
            <a:normAutofit/>
          </a:bodyPr>
          <a:lstStyle/>
          <a:p>
            <a:pPr marL="0" indent="0" algn="ctr">
              <a:buNone/>
            </a:pPr>
            <a:r>
              <a:rPr lang="en-GB" sz="2800" dirty="0"/>
              <a:t>This is all used alongside:</a:t>
            </a:r>
          </a:p>
          <a:p>
            <a:r>
              <a:rPr lang="en-GB" sz="2400" dirty="0"/>
              <a:t>Our speech and language approaches and pre-school language project</a:t>
            </a:r>
          </a:p>
          <a:p>
            <a:r>
              <a:rPr lang="en-GB" sz="2400" dirty="0"/>
              <a:t>Reflective checklist to empower staff to try ideas first</a:t>
            </a:r>
          </a:p>
          <a:p>
            <a:r>
              <a:rPr lang="en-GB" sz="2400" dirty="0"/>
              <a:t>Breadth of assessments to identify potential difficulties and a ‘whatever it takes’ approach to supporting children in minimising or removing barriers to their learning</a:t>
            </a:r>
          </a:p>
          <a:p>
            <a:r>
              <a:rPr lang="en-GB" sz="2400" dirty="0"/>
              <a:t>Memory strategies and cognitive workload considerations built into every lesson</a:t>
            </a:r>
          </a:p>
        </p:txBody>
      </p:sp>
      <p:pic>
        <p:nvPicPr>
          <p:cNvPr id="7" name="Picture 6">
            <a:extLst>
              <a:ext uri="{FF2B5EF4-FFF2-40B4-BE49-F238E27FC236}">
                <a16:creationId xmlns:a16="http://schemas.microsoft.com/office/drawing/2014/main" id="{D4AC1A38-93C6-4610-8A62-5857E109D9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4187" y="467298"/>
            <a:ext cx="2999719" cy="4350505"/>
          </a:xfrm>
          <a:prstGeom prst="rect">
            <a:avLst/>
          </a:prstGeom>
        </p:spPr>
      </p:pic>
      <p:pic>
        <p:nvPicPr>
          <p:cNvPr id="5" name="Picture 4">
            <a:extLst>
              <a:ext uri="{FF2B5EF4-FFF2-40B4-BE49-F238E27FC236}">
                <a16:creationId xmlns:a16="http://schemas.microsoft.com/office/drawing/2014/main" id="{F351AB90-B3F2-4084-A58D-3ECA7D7887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8815" y="4773203"/>
            <a:ext cx="2231239" cy="1646648"/>
          </a:xfrm>
          <a:prstGeom prst="rect">
            <a:avLst/>
          </a:prstGeom>
        </p:spPr>
      </p:pic>
    </p:spTree>
    <p:extLst>
      <p:ext uri="{BB962C8B-B14F-4D97-AF65-F5344CB8AC3E}">
        <p14:creationId xmlns:p14="http://schemas.microsoft.com/office/powerpoint/2010/main" val="507253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261B4-2687-4EEB-A439-BBDCD0040C2B}"/>
              </a:ext>
            </a:extLst>
          </p:cNvPr>
          <p:cNvSpPr>
            <a:spLocks noGrp="1"/>
          </p:cNvSpPr>
          <p:nvPr>
            <p:ph type="title"/>
          </p:nvPr>
        </p:nvSpPr>
        <p:spPr>
          <a:xfrm>
            <a:off x="677333" y="155671"/>
            <a:ext cx="9200313" cy="1320800"/>
          </a:xfrm>
        </p:spPr>
        <p:txBody>
          <a:bodyPr>
            <a:normAutofit/>
          </a:bodyPr>
          <a:lstStyle/>
          <a:p>
            <a:r>
              <a:rPr lang="en-GB" sz="3400" dirty="0"/>
              <a:t>Additional support for our parents/families</a:t>
            </a:r>
          </a:p>
        </p:txBody>
      </p:sp>
      <p:sp>
        <p:nvSpPr>
          <p:cNvPr id="3" name="Content Placeholder 2">
            <a:extLst>
              <a:ext uri="{FF2B5EF4-FFF2-40B4-BE49-F238E27FC236}">
                <a16:creationId xmlns:a16="http://schemas.microsoft.com/office/drawing/2014/main" id="{32329449-2790-45E3-BEFE-79535F6EDF86}"/>
              </a:ext>
            </a:extLst>
          </p:cNvPr>
          <p:cNvSpPr>
            <a:spLocks noGrp="1"/>
          </p:cNvSpPr>
          <p:nvPr>
            <p:ph idx="1"/>
          </p:nvPr>
        </p:nvSpPr>
        <p:spPr>
          <a:xfrm>
            <a:off x="677334" y="816071"/>
            <a:ext cx="8596668" cy="5389520"/>
          </a:xfrm>
        </p:spPr>
        <p:txBody>
          <a:bodyPr>
            <a:normAutofit/>
          </a:bodyPr>
          <a:lstStyle/>
          <a:p>
            <a:r>
              <a:rPr lang="en-GB" dirty="0"/>
              <a:t>We have created a well-being support </a:t>
            </a:r>
            <a:r>
              <a:rPr lang="en-GB" dirty="0" err="1"/>
              <a:t>padlet</a:t>
            </a:r>
            <a:r>
              <a:rPr lang="en-GB" dirty="0"/>
              <a:t> to share with parents:</a:t>
            </a:r>
          </a:p>
          <a:p>
            <a:endParaRPr lang="en-GB" dirty="0"/>
          </a:p>
          <a:p>
            <a:endParaRPr lang="en-GB" dirty="0"/>
          </a:p>
          <a:p>
            <a:endParaRPr lang="en-GB" sz="2400" dirty="0"/>
          </a:p>
          <a:p>
            <a:endParaRPr lang="en-GB" dirty="0"/>
          </a:p>
          <a:p>
            <a:endParaRPr lang="en-GB" dirty="0"/>
          </a:p>
          <a:p>
            <a:endParaRPr lang="en-GB" dirty="0"/>
          </a:p>
          <a:p>
            <a:r>
              <a:rPr lang="en-GB" dirty="0"/>
              <a:t>We have also created a SEND support </a:t>
            </a:r>
            <a:r>
              <a:rPr lang="en-GB" dirty="0" err="1"/>
              <a:t>padlet</a:t>
            </a:r>
            <a:r>
              <a:rPr lang="en-GB" dirty="0"/>
              <a:t> to share with parents:</a:t>
            </a:r>
          </a:p>
          <a:p>
            <a:endParaRPr lang="en-GB" dirty="0"/>
          </a:p>
        </p:txBody>
      </p:sp>
      <p:pic>
        <p:nvPicPr>
          <p:cNvPr id="5" name="Picture 4">
            <a:extLst>
              <a:ext uri="{FF2B5EF4-FFF2-40B4-BE49-F238E27FC236}">
                <a16:creationId xmlns:a16="http://schemas.microsoft.com/office/drawing/2014/main" id="{042F24FA-A378-471D-BA42-4479BB37DF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966" y="1191923"/>
            <a:ext cx="4746661" cy="2472692"/>
          </a:xfrm>
          <a:prstGeom prst="rect">
            <a:avLst/>
          </a:prstGeom>
        </p:spPr>
      </p:pic>
      <p:pic>
        <p:nvPicPr>
          <p:cNvPr id="7" name="Picture 6">
            <a:extLst>
              <a:ext uri="{FF2B5EF4-FFF2-40B4-BE49-F238E27FC236}">
                <a16:creationId xmlns:a16="http://schemas.microsoft.com/office/drawing/2014/main" id="{F51781A8-CFEB-4536-AC9B-438682B35D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1513" y="4086864"/>
            <a:ext cx="4818582" cy="2488973"/>
          </a:xfrm>
          <a:prstGeom prst="rect">
            <a:avLst/>
          </a:prstGeom>
        </p:spPr>
      </p:pic>
    </p:spTree>
    <p:extLst>
      <p:ext uri="{BB962C8B-B14F-4D97-AF65-F5344CB8AC3E}">
        <p14:creationId xmlns:p14="http://schemas.microsoft.com/office/powerpoint/2010/main" val="182163032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335</TotalTime>
  <Words>1055</Words>
  <Application>Microsoft Office PowerPoint</Application>
  <PresentationFormat>Widescreen</PresentationFormat>
  <Paragraphs>61</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Trebuchet MS</vt:lpstr>
      <vt:lpstr>Wingdings 3</vt:lpstr>
      <vt:lpstr>Facet</vt:lpstr>
      <vt:lpstr>  Inclusion and Relationships</vt:lpstr>
      <vt:lpstr>Inspiration from the Waterloo School</vt:lpstr>
      <vt:lpstr>Existing practice at Liphook</vt:lpstr>
      <vt:lpstr>Practice we have revisited</vt:lpstr>
      <vt:lpstr>Adjusted practice       at Liphook</vt:lpstr>
      <vt:lpstr>    Interconnected practice</vt:lpstr>
      <vt:lpstr>Additional support for our parents/families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Inclusion and Relationships</dc:title>
  <dc:creator>N Parrott</dc:creator>
  <cp:lastModifiedBy>Longmore, Laura</cp:lastModifiedBy>
  <cp:revision>29</cp:revision>
  <dcterms:created xsi:type="dcterms:W3CDTF">2023-03-02T11:43:41Z</dcterms:created>
  <dcterms:modified xsi:type="dcterms:W3CDTF">2023-07-06T07:01:27Z</dcterms:modified>
</cp:coreProperties>
</file>