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67" r:id="rId5"/>
    <p:sldId id="259" r:id="rId6"/>
    <p:sldId id="260" r:id="rId7"/>
    <p:sldId id="261" r:id="rId8"/>
    <p:sldId id="264" r:id="rId9"/>
    <p:sldId id="266" r:id="rId10"/>
    <p:sldId id="258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E698A0-FAD6-E6DB-91DA-DFD548826F86}" v="118" dt="2023-07-04T08:44:23.167"/>
    <p1510:client id="{83B4688D-A1EA-2FC8-41FF-BF007617F645}" v="68" dt="2023-07-04T06:37:23.799"/>
    <p1510:client id="{D2457E94-4B1C-36A9-0DBA-B92F697A1E39}" v="1778" dt="2023-07-02T14:41:45.001"/>
    <p1510:client id="{F855351A-8008-4CE7-BB6F-4DE8C6DD548B}" v="27" dt="2023-07-04T07:38:46.9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nafreud.org/media/13817/supporting-children-through-secondary-transition-final.pdf" TargetMode="External"/><Relationship Id="rId7" Type="http://schemas.openxmlformats.org/officeDocument/2006/relationships/hyperlink" Target="https://www.theschoolrun.com/parents-guide-secondary-school-transition-sen-childre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enmagazine.co.uk/content/education/transition/1766/planning-for-transition/" TargetMode="External"/><Relationship Id="rId5" Type="http://schemas.openxmlformats.org/officeDocument/2006/relationships/hyperlink" Target="https://www.mentalhealth.org.uk/" TargetMode="External"/><Relationship Id="rId4" Type="http://schemas.openxmlformats.org/officeDocument/2006/relationships/hyperlink" Target="https://www.teachertoolkit.co.uk/2018/06/18/transition-additional-need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articles/zhrhjhv?scrlybrkr=2d6afbf9" TargetMode="External"/><Relationship Id="rId2" Type="http://schemas.openxmlformats.org/officeDocument/2006/relationships/hyperlink" Target="https://www.bbc.co.uk/bitesize/tags/zh4wy9q/starting-secondary-school/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youtube.com/watch?v=Fl97CDXX7I4" TargetMode="External"/><Relationship Id="rId4" Type="http://schemas.openxmlformats.org/officeDocument/2006/relationships/hyperlink" Target="https://journals.sagepub.com/doi/10.1177/136548021350518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l.ac.uk/pals/research/clinical-educational-and-health-psychology/research-groups/school-transition-and-adjustment" TargetMode="External"/><Relationship Id="rId2" Type="http://schemas.openxmlformats.org/officeDocument/2006/relationships/hyperlink" Target="https://www.researchgate.net/publication/318237004_Facilitating_a_Successful_Transition_to_Secondary_School_How_Does_it_Work_A_Systematic_Literature_Review#:~:text=This%20review%20examines%2030%20empirical%20studies%20on%20the,focus%20on%20what%20children%20report%20about%20the%20transition.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learningdisabilities.org.uk/learning-disabilities/our-work/employment-education/moving-on-to-secondary-school" TargetMode="External"/><Relationship Id="rId4" Type="http://schemas.openxmlformats.org/officeDocument/2006/relationships/hyperlink" Target="https://dera.ioe.ac.uk/id/eprint/8618/1/DCSF-RR019.pdf#page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ctivenation.org.uk/venues/atmosphere/offers-and-special-events/" TargetMode="External"/><Relationship Id="rId2" Type="http://schemas.openxmlformats.org/officeDocument/2006/relationships/hyperlink" Target="https://youtu.be/bC2_fmrjyE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70A73-1B6B-D11E-1E07-03B2132E7D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latin typeface="Calibri"/>
                <a:cs typeface="Calibri"/>
              </a:rPr>
              <a:t>Making the next steps successful.</a:t>
            </a:r>
            <a:endParaRPr lang="en-US" sz="4400"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69E2D0-A038-3AE0-5E12-429FE63E51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BA9B00E-F637-968E-1B32-42E44F8F2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678" y="4431541"/>
            <a:ext cx="2690315" cy="2146111"/>
          </a:xfrm>
          <a:prstGeom prst="rect">
            <a:avLst/>
          </a:prstGeom>
        </p:spPr>
      </p:pic>
      <p:pic>
        <p:nvPicPr>
          <p:cNvPr id="5" name="Picture 5" descr="A picture containing text, font, poster, graphics&#10;&#10;Description automatically generated">
            <a:extLst>
              <a:ext uri="{FF2B5EF4-FFF2-40B4-BE49-F238E27FC236}">
                <a16:creationId xmlns:a16="http://schemas.microsoft.com/office/drawing/2014/main" id="{807AEBFF-5E25-1DAE-2F17-1C4473BE0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49" y="4501841"/>
            <a:ext cx="1991436" cy="207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9E7A1-0873-C611-3B67-8FC3742D4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Research and resources:</a:t>
            </a:r>
            <a:endParaRPr lang="en-US" dirty="0"/>
          </a:p>
        </p:txBody>
      </p:sp>
      <p:pic>
        <p:nvPicPr>
          <p:cNvPr id="4" name="Picture 4" descr="A picture containing text, font, poster, graphics&#10;&#10;Description automatically generated">
            <a:extLst>
              <a:ext uri="{FF2B5EF4-FFF2-40B4-BE49-F238E27FC236}">
                <a16:creationId xmlns:a16="http://schemas.microsoft.com/office/drawing/2014/main" id="{B31CC762-A65A-BF1C-C2B3-106F927376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42" y="5096881"/>
            <a:ext cx="1331795" cy="160745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8D89EA-E0CE-64B6-1912-60F2376E0DC3}"/>
              </a:ext>
            </a:extLst>
          </p:cNvPr>
          <p:cNvSpPr txBox="1"/>
          <p:nvPr/>
        </p:nvSpPr>
        <p:spPr>
          <a:xfrm>
            <a:off x="1367618" y="1413112"/>
            <a:ext cx="10252881" cy="53347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Anna Freud National Centre for Children and Families</a:t>
            </a:r>
          </a:p>
          <a:p>
            <a:r>
              <a:rPr lang="en-US" dirty="0">
                <a:ea typeface="+mn-lt"/>
                <a:cs typeface="+mn-lt"/>
                <a:hlinkClick r:id="rId3"/>
              </a:rPr>
              <a:t>Supporting-children-through-secondary-transition-v2 (annafreud.org)</a:t>
            </a:r>
            <a:endParaRPr lang="en-US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cs typeface="Calibri"/>
              </a:rPr>
              <a:t>The Teacher Toolkit Blog</a:t>
            </a:r>
          </a:p>
          <a:p>
            <a:r>
              <a:rPr lang="en-US" dirty="0">
                <a:ea typeface="+mn-lt"/>
                <a:cs typeface="+mn-lt"/>
                <a:hlinkClick r:id="rId4"/>
              </a:rPr>
              <a:t>Transition For Pupils With Additional Needs - TeacherToolkit</a:t>
            </a:r>
            <a:endParaRPr lang="en-US" dirty="0">
              <a:cs typeface="Calibri"/>
            </a:endParaRPr>
          </a:p>
          <a:p>
            <a:endParaRPr lang="en-US" b="1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cs typeface="Calibri"/>
              </a:rPr>
              <a:t>Mental Health Foundation</a:t>
            </a:r>
          </a:p>
          <a:p>
            <a:r>
              <a:rPr lang="en-US" dirty="0">
                <a:ea typeface="+mn-lt"/>
                <a:cs typeface="+mn-lt"/>
                <a:hlinkClick r:id="rId5"/>
              </a:rPr>
              <a:t>Mental Health Foundation | Good mental health for all</a:t>
            </a:r>
            <a:endParaRPr lang="en-US"/>
          </a:p>
          <a:p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cs typeface="Calibri"/>
              </a:rPr>
              <a:t>SEN magazine</a:t>
            </a:r>
          </a:p>
          <a:p>
            <a:r>
              <a:rPr lang="en-US" dirty="0">
                <a:ea typeface="+mn-lt"/>
                <a:cs typeface="+mn-lt"/>
                <a:hlinkClick r:id="rId6"/>
              </a:rPr>
              <a:t>Planning for transition • SEN Magazine</a:t>
            </a:r>
            <a:endParaRPr lang="en-US"/>
          </a:p>
          <a:p>
            <a:endParaRPr lang="en-US" dirty="0"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000" b="1" dirty="0">
                <a:cs typeface="Calibri"/>
              </a:rPr>
              <a:t>The SchoolRun.com</a:t>
            </a:r>
            <a:endParaRPr lang="en-US" sz="2000" dirty="0"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srgbClr val="0563C1"/>
                </a:solidFill>
                <a:cs typeface="Calibri"/>
                <a:hlinkClick r:id="rId7"/>
              </a:rPr>
              <a:t>Secondary school transition for SEN kids | SEN transition to secondary (theschoolrun.com)</a:t>
            </a:r>
            <a:endParaRPr lang="en-US" sz="200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1915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0C7F9-B418-0620-DFEE-A50E98702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Research and resources cont.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EE7AE-D344-A26A-DE76-4AEAE979C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125" y="1473058"/>
            <a:ext cx="10060675" cy="47039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r>
              <a:rPr lang="en-US" sz="2000" b="1" dirty="0">
                <a:cs typeface="Calibri"/>
              </a:rPr>
              <a:t>BBC Bitesize</a:t>
            </a:r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  <a:hlinkClick r:id="rId2"/>
              </a:rPr>
              <a:t>Starting secondary school - BBC Bitesize</a:t>
            </a: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r>
              <a:rPr lang="en-US" sz="2000" b="1" dirty="0"/>
              <a:t>Jessi's story: Starting secondary school with autism</a:t>
            </a:r>
            <a:endParaRPr lang="en-US" sz="2000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  <a:hlinkClick r:id="rId3"/>
              </a:rPr>
              <a:t>Jessi's story: Starting secondary school with autism - BBC Bitesize</a:t>
            </a: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r>
              <a:rPr lang="en-US" sz="2000" b="1" dirty="0"/>
              <a:t>Relationships: The key to successful transition from primary to secondary school?</a:t>
            </a:r>
            <a:endParaRPr lang="en-US" sz="2000"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  <a:hlinkClick r:id="rId4"/>
              </a:rPr>
              <a:t>Relationships: The key to successful transition from primary to secondary school? - Anne Coffey, 2013 (sagepub.com)</a:t>
            </a:r>
            <a:endParaRPr lang="en-US"/>
          </a:p>
          <a:p>
            <a:r>
              <a:rPr lang="en-US" sz="2000" b="1">
                <a:cs typeface="Calibri"/>
              </a:rPr>
              <a:t>Hampshire SENDIASS</a:t>
            </a:r>
            <a:endParaRPr lang="en-US" sz="2000" b="1" dirty="0"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  <a:hlinkClick r:id="rId5"/>
              </a:rPr>
              <a:t>Primary to Secondary Transition Preparation I HPCN Workshop - YouTube</a:t>
            </a:r>
            <a:endParaRPr lang="en-US"/>
          </a:p>
          <a:p>
            <a:pPr marL="0" indent="0">
              <a:buNone/>
            </a:pPr>
            <a:endParaRPr lang="en-US" sz="2000" dirty="0">
              <a:cs typeface="Calibri"/>
            </a:endParaRPr>
          </a:p>
        </p:txBody>
      </p:sp>
      <p:pic>
        <p:nvPicPr>
          <p:cNvPr id="5" name="Picture 4" descr="A picture containing text, font, poster, graphics&#10;&#10;Description automatically generated">
            <a:extLst>
              <a:ext uri="{FF2B5EF4-FFF2-40B4-BE49-F238E27FC236}">
                <a16:creationId xmlns:a16="http://schemas.microsoft.com/office/drawing/2014/main" id="{462E3CD1-194D-C967-8252-27FB58FAA1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342" y="5096881"/>
            <a:ext cx="1331795" cy="160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1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B2F9C-70C7-B956-0A49-80EBE46AD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Research and resources cont.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D3EC2-6B87-0DD2-07EF-535628192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856" y="1825625"/>
            <a:ext cx="994694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cs typeface="Calibri"/>
              </a:rPr>
              <a:t>Facilitating a Successful Transition to Secondary School: (How) Does it Work? A Systematic Literature Review</a:t>
            </a:r>
            <a:endParaRPr lang="en-US" sz="200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  <a:hlinkClick r:id="rId2"/>
              </a:rPr>
              <a:t>(PDF) Facilitating a Successful Transition to Secondary School: (How) Does it Work? A Systematic Literature Review (researchgate.net)</a:t>
            </a: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1800" b="1" dirty="0">
                <a:cs typeface="Calibri"/>
              </a:rPr>
              <a:t>School Transition and Adjustment Research Study (STARS)</a:t>
            </a:r>
            <a:endParaRPr lang="en-US" sz="1800" dirty="0"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563C1"/>
                </a:solidFill>
                <a:cs typeface="Calibri"/>
                <a:hlinkClick r:id="rId3"/>
              </a:rPr>
              <a:t>School Transition and Adjustment Research Study (STARS) | UCL Psychology and Language Sciences - UCL – University College London</a:t>
            </a:r>
            <a:endParaRPr lang="en-US" sz="1800">
              <a:cs typeface="Calibri"/>
            </a:endParaRPr>
          </a:p>
          <a:p>
            <a:r>
              <a:rPr lang="en-US" sz="2000" dirty="0">
                <a:cs typeface="Calibri"/>
              </a:rPr>
              <a:t>What Makes a Successful Transition from Primary to Secondary School?</a:t>
            </a:r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  <a:hlinkClick r:id="rId4"/>
              </a:rPr>
              <a:t>DCSF-RR019.pdf (ioe.ac.uk)</a:t>
            </a:r>
          </a:p>
          <a:p>
            <a:pPr marL="342900" indent="-342900"/>
            <a:r>
              <a:rPr lang="en-US" sz="2000" dirty="0">
                <a:cs typeface="Calibri"/>
              </a:rPr>
              <a:t>Foundation for people with Learning Disabilities</a:t>
            </a:r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  <a:hlinkClick r:id="rId5"/>
              </a:rPr>
              <a:t>Moving on to secondary school | Foundation for People with Learning Disabilities</a:t>
            </a:r>
            <a:endParaRPr lang="en-US"/>
          </a:p>
        </p:txBody>
      </p:sp>
      <p:pic>
        <p:nvPicPr>
          <p:cNvPr id="5" name="Picture 4" descr="A picture containing text, font, poster, graphics&#10;&#10;Description automatically generated">
            <a:extLst>
              <a:ext uri="{FF2B5EF4-FFF2-40B4-BE49-F238E27FC236}">
                <a16:creationId xmlns:a16="http://schemas.microsoft.com/office/drawing/2014/main" id="{500A1167-1D08-ABBD-F970-33987EEBF8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342" y="5096881"/>
            <a:ext cx="1331795" cy="160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53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3A162-7707-E718-EB87-B8089377F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Background: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ED6E7-6B0E-585C-3E67-5E85057A6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185" y="1825625"/>
            <a:ext cx="9662615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cs typeface="Calibri"/>
              </a:rPr>
              <a:t>Asst. Head SENDCo/DSL at The Coppice Spring Academy – Basingstoke</a:t>
            </a:r>
          </a:p>
          <a:p>
            <a:r>
              <a:rPr lang="en-US" dirty="0">
                <a:cs typeface="Calibri"/>
              </a:rPr>
              <a:t>Asst. Head SENDCO/DSL at The Pride Academy – Uxbridge</a:t>
            </a:r>
          </a:p>
          <a:p>
            <a:r>
              <a:rPr lang="en-US" dirty="0">
                <a:cs typeface="Calibri"/>
              </a:rPr>
              <a:t>SENDCo at Winton Community Academy – Andover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As a parent, I have two adopted children who both have EHCPs.  They both attended mainstream primary schools.  </a:t>
            </a:r>
          </a:p>
          <a:p>
            <a:r>
              <a:rPr lang="en-US" dirty="0">
                <a:cs typeface="Calibri"/>
              </a:rPr>
              <a:t>My daughter transitioned to a Specialist Secondary school. </a:t>
            </a:r>
          </a:p>
          <a:p>
            <a:r>
              <a:rPr lang="en-US" dirty="0">
                <a:cs typeface="Calibri"/>
              </a:rPr>
              <a:t>My son transitioned to a mainstream Secondary school and then to a Specialist Secondary school.</a:t>
            </a:r>
          </a:p>
        </p:txBody>
      </p:sp>
      <p:pic>
        <p:nvPicPr>
          <p:cNvPr id="5" name="Picture 4" descr="A picture containing text, font, poster, graphics&#10;&#10;Description automatically generated">
            <a:extLst>
              <a:ext uri="{FF2B5EF4-FFF2-40B4-BE49-F238E27FC236}">
                <a16:creationId xmlns:a16="http://schemas.microsoft.com/office/drawing/2014/main" id="{B25B8495-7D90-7547-243C-7742E2406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15" y="5028643"/>
            <a:ext cx="1320421" cy="1630197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B35C47D9-02AB-78C1-CE3E-B587B3D29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9246" y="281549"/>
            <a:ext cx="2137508" cy="80459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412C713-FC71-DB33-2E24-A4CDFD613A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078" b="6452"/>
          <a:stretch/>
        </p:blipFill>
        <p:spPr>
          <a:xfrm>
            <a:off x="6209323" y="619370"/>
            <a:ext cx="2372715" cy="50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15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80BEF-F825-130C-44F1-74F11F375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Why is this important?</a:t>
            </a:r>
          </a:p>
        </p:txBody>
      </p:sp>
      <p:pic>
        <p:nvPicPr>
          <p:cNvPr id="4" name="Picture 4" descr="A picture containing text, font, poster, graphics&#10;&#10;Description automatically generated">
            <a:extLst>
              <a:ext uri="{FF2B5EF4-FFF2-40B4-BE49-F238E27FC236}">
                <a16:creationId xmlns:a16="http://schemas.microsoft.com/office/drawing/2014/main" id="{E3D52A8D-4FAE-374C-E84D-D166D087A0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715" y="5028643"/>
            <a:ext cx="1320421" cy="163019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8D8CF1-809F-25FC-57DB-1702D58A2ED7}"/>
              </a:ext>
            </a:extLst>
          </p:cNvPr>
          <p:cNvSpPr txBox="1"/>
          <p:nvPr/>
        </p:nvSpPr>
        <p:spPr>
          <a:xfrm>
            <a:off x="1450073" y="1711657"/>
            <a:ext cx="10022575" cy="42780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Calibri"/>
              </a:rPr>
              <a:t>When we get this right for any student – it's the pot of gold at the end of the rainbow.</a:t>
            </a:r>
            <a:endParaRPr lang="en-US" sz="3200" dirty="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r>
              <a:rPr lang="en-US" sz="2400" dirty="0">
                <a:cs typeface="Calibri"/>
              </a:rPr>
              <a:t>When a successful transition has occurred, it can lead to:</a:t>
            </a:r>
          </a:p>
          <a:p>
            <a:endParaRPr lang="en-US" sz="2400" dirty="0">
              <a:cs typeface="Calibri"/>
            </a:endParaRPr>
          </a:p>
          <a:p>
            <a:r>
              <a:rPr lang="en-US" sz="2400" dirty="0">
                <a:cs typeface="Calibri"/>
              </a:rPr>
              <a:t>Being academically and behaviourally involved in school.</a:t>
            </a:r>
            <a:endParaRPr lang="en-US"/>
          </a:p>
          <a:p>
            <a:r>
              <a:rPr lang="en-US" sz="2400" dirty="0">
                <a:cs typeface="Calibri"/>
              </a:rPr>
              <a:t>Feeling a sense of belonging to school.</a:t>
            </a:r>
          </a:p>
          <a:p>
            <a:endParaRPr lang="en-US" sz="2400" dirty="0">
              <a:cs typeface="Calibri"/>
            </a:endParaRPr>
          </a:p>
          <a:p>
            <a:r>
              <a:rPr lang="en-US" sz="2400" dirty="0">
                <a:cs typeface="Calibri"/>
              </a:rPr>
              <a:t>When it's not successful, the impact it can have on families and schools is huge.  </a:t>
            </a:r>
          </a:p>
          <a:p>
            <a:endParaRPr lang="en-US" sz="3200" dirty="0">
              <a:cs typeface="Calibri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6599A68-FA9F-4981-10C8-FBABBA283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346" y="2514956"/>
            <a:ext cx="2377695" cy="186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61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7F57C-77AC-EEDB-465D-105CEA268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F3841-84DE-9C24-7FFD-99F90E4CE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latin typeface="Calibri Light"/>
                <a:cs typeface="Calibri Light"/>
              </a:rPr>
              <a:t>If you were going to move to a new school in September, what would you need to do to prepare?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5" name="Picture 4" descr="A picture containing text, font, poster, graphics&#10;&#10;Description automatically generated">
            <a:extLst>
              <a:ext uri="{FF2B5EF4-FFF2-40B4-BE49-F238E27FC236}">
                <a16:creationId xmlns:a16="http://schemas.microsoft.com/office/drawing/2014/main" id="{00BE8BBE-9538-79ED-C457-75F2B3EDE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42" y="5096881"/>
            <a:ext cx="1331795" cy="160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00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61832-9537-801A-C7E6-F487B9E9B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110" y="1825625"/>
            <a:ext cx="9969690" cy="435133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4700" dirty="0">
                <a:latin typeface="Calibri Light"/>
                <a:cs typeface="Calibri Light"/>
              </a:rPr>
              <a:t>Their findings produced these 10 suggestions:</a:t>
            </a:r>
            <a:endParaRPr lang="en-US" dirty="0"/>
          </a:p>
          <a:p>
            <a:pPr algn="ctr"/>
            <a:endParaRPr lang="en-US" dirty="0">
              <a:cs typeface="Calibri"/>
            </a:endParaRPr>
          </a:p>
          <a:p>
            <a:pPr algn="ctr"/>
            <a:r>
              <a:rPr lang="en-US" dirty="0">
                <a:cs typeface="Calibri"/>
              </a:rPr>
              <a:t>Time</a:t>
            </a:r>
          </a:p>
          <a:p>
            <a:pPr algn="ctr"/>
            <a:r>
              <a:rPr lang="en-US" dirty="0">
                <a:cs typeface="Calibri"/>
              </a:rPr>
              <a:t>Visuals </a:t>
            </a:r>
          </a:p>
          <a:p>
            <a:pPr algn="ctr"/>
            <a:r>
              <a:rPr lang="en-US" dirty="0">
                <a:cs typeface="Calibri"/>
              </a:rPr>
              <a:t>Names to faces </a:t>
            </a:r>
          </a:p>
          <a:p>
            <a:pPr algn="ctr"/>
            <a:r>
              <a:rPr lang="en-US" dirty="0">
                <a:cs typeface="Calibri"/>
              </a:rPr>
              <a:t>Timetables </a:t>
            </a:r>
          </a:p>
          <a:p>
            <a:pPr algn="ctr"/>
            <a:r>
              <a:rPr lang="en-US" dirty="0">
                <a:cs typeface="Calibri"/>
              </a:rPr>
              <a:t>Homework </a:t>
            </a:r>
          </a:p>
          <a:p>
            <a:pPr algn="ctr"/>
            <a:r>
              <a:rPr lang="en-US" dirty="0">
                <a:cs typeface="Calibri"/>
              </a:rPr>
              <a:t>Friendships</a:t>
            </a:r>
          </a:p>
          <a:p>
            <a:pPr algn="ctr"/>
            <a:r>
              <a:rPr lang="en-US" dirty="0">
                <a:cs typeface="Calibri"/>
              </a:rPr>
              <a:t>Q&amp;A </a:t>
            </a:r>
          </a:p>
          <a:p>
            <a:pPr algn="ctr"/>
            <a:r>
              <a:rPr lang="en-US" dirty="0">
                <a:cs typeface="Calibri"/>
              </a:rPr>
              <a:t>Parents</a:t>
            </a:r>
          </a:p>
          <a:p>
            <a:pPr algn="ctr"/>
            <a:r>
              <a:rPr lang="en-US" dirty="0">
                <a:cs typeface="Calibri"/>
              </a:rPr>
              <a:t>Journey </a:t>
            </a:r>
          </a:p>
          <a:p>
            <a:pPr algn="ctr"/>
            <a:r>
              <a:rPr lang="en-US" dirty="0">
                <a:cs typeface="Calibri"/>
              </a:rPr>
              <a:t>Previous pupils</a:t>
            </a:r>
          </a:p>
          <a:p>
            <a:pPr marL="0" indent="0" algn="ctr">
              <a:buNone/>
            </a:pPr>
            <a:endParaRPr lang="en-US" dirty="0">
              <a:cs typeface="Calibri"/>
            </a:endParaRPr>
          </a:p>
        </p:txBody>
      </p:sp>
      <p:pic>
        <p:nvPicPr>
          <p:cNvPr id="5" name="Picture 4" descr="A picture containing text, font, poster, graphics&#10;&#10;Description automatically generated">
            <a:extLst>
              <a:ext uri="{FF2B5EF4-FFF2-40B4-BE49-F238E27FC236}">
                <a16:creationId xmlns:a16="http://schemas.microsoft.com/office/drawing/2014/main" id="{959151F5-4370-784C-7B0D-06679EFF3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42" y="5096881"/>
            <a:ext cx="1331795" cy="160745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4EE14C8-69E2-4E98-9E5D-EB6B8EDE803A}"/>
              </a:ext>
            </a:extLst>
          </p:cNvPr>
          <p:cNvSpPr>
            <a:spLocks noGrp="1"/>
          </p:cNvSpPr>
          <p:nvPr/>
        </p:nvSpPr>
        <p:spPr>
          <a:xfrm>
            <a:off x="986051" y="3878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800" b="1" dirty="0">
              <a:latin typeface="Calibri"/>
              <a:cs typeface="Calibri"/>
            </a:endParaRPr>
          </a:p>
          <a:p>
            <a:pPr algn="ctr"/>
            <a:r>
              <a:rPr lang="en-US" dirty="0">
                <a:cs typeface="Calibri Light"/>
              </a:rPr>
              <a:t>School Adjustment and Studies Research in Cardiff</a:t>
            </a:r>
            <a:br>
              <a:rPr lang="en-US" dirty="0">
                <a:cs typeface="Calibri Light"/>
              </a:rPr>
            </a:br>
            <a:endParaRPr lang="en-US" dirty="0">
              <a:cs typeface="Calibri Light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786A5474-CD7C-2A52-0460-68F9D9B14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42" y="2742667"/>
            <a:ext cx="1767469" cy="1837300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FF341F37-4844-73F1-D2F2-AA98222C4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4477" y="2868246"/>
            <a:ext cx="1199662" cy="123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77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8677D-816A-9272-DD7B-E9EFB7BD7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cs typeface="Calibri Light"/>
              </a:rPr>
              <a:t>Now add in the unique needs for each of our SEN learners and this could become a minefield of information overload!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87A57-D0CA-980E-7536-CCE31414F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976" y="1825625"/>
            <a:ext cx="991282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How can we break this down into manageable steps for our SEN learners?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How can teachers and parents come together to ensure that this is as smooth as possible for all involved?</a:t>
            </a:r>
          </a:p>
        </p:txBody>
      </p:sp>
      <p:pic>
        <p:nvPicPr>
          <p:cNvPr id="5" name="Picture 4" descr="A picture containing text, font, poster, graphics&#10;&#10;Description automatically generated">
            <a:extLst>
              <a:ext uri="{FF2B5EF4-FFF2-40B4-BE49-F238E27FC236}">
                <a16:creationId xmlns:a16="http://schemas.microsoft.com/office/drawing/2014/main" id="{80444B96-ACAF-C46B-1C50-44BBF5714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42" y="5096881"/>
            <a:ext cx="1331795" cy="160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51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27B37-D1D2-ADE8-BF1A-8138FF48B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does the research say?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4AF90-32DE-DC47-0566-AC1D42525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8826" y="1438939"/>
            <a:ext cx="9764974" cy="47380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One sentence summaries:</a:t>
            </a:r>
          </a:p>
          <a:p>
            <a:r>
              <a:rPr lang="en-US" dirty="0">
                <a:cs typeface="Calibri"/>
              </a:rPr>
              <a:t>The Anna Freud Centre talks about empowering our young people through connections.</a:t>
            </a:r>
            <a:endParaRPr lang="en-US"/>
          </a:p>
          <a:p>
            <a:r>
              <a:rPr lang="en-US" dirty="0">
                <a:cs typeface="Calibri"/>
              </a:rPr>
              <a:t>Teacher Toolkit discusses using a transition book and having plenty of visits to the new school. </a:t>
            </a:r>
          </a:p>
          <a:p>
            <a:r>
              <a:rPr lang="en-US" dirty="0">
                <a:cs typeface="Calibri"/>
              </a:rPr>
              <a:t>Literature Review talks about the students' and parents' concerns are often based around the loss of relationships and the need for ones to be established swiftly.</a:t>
            </a:r>
          </a:p>
          <a:p>
            <a:r>
              <a:rPr lang="en-US" dirty="0">
                <a:cs typeface="Calibri"/>
              </a:rPr>
              <a:t>SEN magazine discusses the need for links between primary and secondary curriculum.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5" name="Picture 4" descr="A picture containing text, font, poster, graphics&#10;&#10;Description automatically generated">
            <a:extLst>
              <a:ext uri="{FF2B5EF4-FFF2-40B4-BE49-F238E27FC236}">
                <a16:creationId xmlns:a16="http://schemas.microsoft.com/office/drawing/2014/main" id="{0B9411AC-6381-1B45-CD34-0D2AAD159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42" y="5096881"/>
            <a:ext cx="1331795" cy="160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44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63B03-3DC4-2AB5-243F-8BD0DCD09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works?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3DC68-AB36-E706-F15B-C31B42A1D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6080" y="1303708"/>
            <a:ext cx="9787720" cy="4873255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endParaRPr lang="en-US" dirty="0">
              <a:cs typeface="Calibri"/>
            </a:endParaRPr>
          </a:p>
          <a:p>
            <a:r>
              <a:rPr lang="en-US" sz="2600" dirty="0">
                <a:cs typeface="Calibri"/>
              </a:rPr>
              <a:t>Time – there must be time for secondary colleagues to come to you and you to them.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Clear roles and expectations – Head of Year/Head of Transition/SENDCo.  Does the student understand these?  Picture book/social stories e.g. In primary school you have Mrs. Jones and in secondary school you have Mrs. Willis.</a:t>
            </a:r>
          </a:p>
          <a:p>
            <a:r>
              <a:rPr lang="en-US" sz="3100" dirty="0">
                <a:cs typeface="Calibri"/>
              </a:rPr>
              <a:t>Parental engagement – these are key, especially if the student has an EHCP.  Parents may need their own support resources.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Share all the necessary information – Transition Partnership Agreement, TPAs/ Year 6 EHCP review 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Collaboration – What will work?  What won't work?  What can be amended?  What can't?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Shared strategies – what do they use at primary? How can this be replicated at secondary?</a:t>
            </a:r>
          </a:p>
        </p:txBody>
      </p:sp>
      <p:pic>
        <p:nvPicPr>
          <p:cNvPr id="5" name="Picture 4" descr="A picture containing text, font, poster, graphics&#10;&#10;Description automatically generated">
            <a:extLst>
              <a:ext uri="{FF2B5EF4-FFF2-40B4-BE49-F238E27FC236}">
                <a16:creationId xmlns:a16="http://schemas.microsoft.com/office/drawing/2014/main" id="{37BCFA99-825C-56F8-671D-1F4BDD5E6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42" y="5096881"/>
            <a:ext cx="1331795" cy="160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02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6350F-4315-0CE6-B6A0-6D0F013F7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4857" y="259872"/>
            <a:ext cx="10118943" cy="5917091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>
                <a:cs typeface="Calibri"/>
              </a:rPr>
              <a:t> Transition books/maps – these can help students become familiar before they begin.  This can in fact be any form of technology.</a:t>
            </a:r>
          </a:p>
          <a:p>
            <a:pPr marL="0" indent="0">
              <a:buNone/>
            </a:pPr>
            <a:r>
              <a:rPr lang="en-US" dirty="0">
                <a:solidFill>
                  <a:srgbClr val="0563C1"/>
                </a:solidFill>
                <a:cs typeface="Calibri"/>
                <a:hlinkClick r:id="rId2"/>
              </a:rPr>
              <a:t>https://youtu.be/bC2_fmrjyE8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0563C1"/>
              </a:solidFill>
              <a:cs typeface="Calibri"/>
            </a:endParaRPr>
          </a:p>
          <a:p>
            <a:r>
              <a:rPr lang="en-US" dirty="0">
                <a:solidFill>
                  <a:srgbClr val="000000"/>
                </a:solidFill>
                <a:cs typeface="Calibri"/>
              </a:rPr>
              <a:t>Question books – students put together questions for new staff.  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Summer post cards – new school send post cards over the summer with a fact about the school or a greeting to them.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Summer schools and joint activities (sports, Escape room type activities) have been </a:t>
            </a:r>
            <a:r>
              <a:rPr lang="en-US" dirty="0" err="1">
                <a:cs typeface="Calibri"/>
              </a:rPr>
              <a:t>utilised</a:t>
            </a:r>
            <a:r>
              <a:rPr lang="en-US" dirty="0">
                <a:cs typeface="Calibri"/>
              </a:rPr>
              <a:t> to create a sense of community before the cognitive/sensory load is increased. 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Ensure that new staff have the information needed to support learners' needs.  We use Pictures of Need.  These cover main points from EHCP as well triggers/strategies/what each stage of the crisis curve looks like for that child.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Local businesses have caught on to this in Basingstoke.</a:t>
            </a:r>
          </a:p>
          <a:p>
            <a:pPr marL="0" indent="0">
              <a:buNone/>
            </a:pPr>
            <a:r>
              <a:rPr lang="en-US" dirty="0">
                <a:solidFill>
                  <a:srgbClr val="0563C1"/>
                </a:solidFill>
                <a:cs typeface="Calibri"/>
                <a:hlinkClick r:id="rId3"/>
              </a:rPr>
              <a:t>Special Offers and Special Events - Active Nation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0563C1"/>
              </a:solidFill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5" name="Picture 4" descr="A picture containing text, font, poster, graphics&#10;&#10;Description automatically generated">
            <a:extLst>
              <a:ext uri="{FF2B5EF4-FFF2-40B4-BE49-F238E27FC236}">
                <a16:creationId xmlns:a16="http://schemas.microsoft.com/office/drawing/2014/main" id="{1EF1FACE-4FEC-914C-3364-388F134C5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89" y="5107319"/>
            <a:ext cx="1331795" cy="160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09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Making the next steps successful.</vt:lpstr>
      <vt:lpstr>Background:</vt:lpstr>
      <vt:lpstr>Why is this important?</vt:lpstr>
      <vt:lpstr>PowerPoint Presentation</vt:lpstr>
      <vt:lpstr>PowerPoint Presentation</vt:lpstr>
      <vt:lpstr>Now add in the unique needs for each of our SEN learners and this could become a minefield of information overload!</vt:lpstr>
      <vt:lpstr>What does the research say?</vt:lpstr>
      <vt:lpstr>What works?</vt:lpstr>
      <vt:lpstr>PowerPoint Presentation</vt:lpstr>
      <vt:lpstr>Research and resources:</vt:lpstr>
      <vt:lpstr>Research and resources cont.</vt:lpstr>
      <vt:lpstr>Research and resources cont.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506</cp:revision>
  <dcterms:created xsi:type="dcterms:W3CDTF">2013-07-15T20:26:40Z</dcterms:created>
  <dcterms:modified xsi:type="dcterms:W3CDTF">2023-07-04T09:21:06Z</dcterms:modified>
</cp:coreProperties>
</file>