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58" r:id="rId4"/>
    <p:sldId id="265" r:id="rId5"/>
    <p:sldId id="264" r:id="rId6"/>
    <p:sldId id="259" r:id="rId7"/>
    <p:sldId id="260" r:id="rId8"/>
    <p:sldId id="261" r:id="rId9"/>
    <p:sldId id="262" r:id="rId10"/>
    <p:sldId id="266" r:id="rId11"/>
    <p:sldId id="263"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171" autoAdjust="0"/>
  </p:normalViewPr>
  <p:slideViewPr>
    <p:cSldViewPr snapToGrid="0">
      <p:cViewPr varScale="1">
        <p:scale>
          <a:sx n="52" d="100"/>
          <a:sy n="52" d="100"/>
        </p:scale>
        <p:origin x="14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36F37E3-7922-4220-AE67-E48E56969607}" type="datetimeFigureOut">
              <a:rPr lang="en-GB" smtClean="0"/>
              <a:t>06/07/2023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05E4B34-BBA7-42ED-BE17-65FD6C03FE53}" type="slidenum">
              <a:rPr lang="en-GB" smtClean="0"/>
              <a:t>‹#›</a:t>
            </a:fld>
            <a:endParaRPr lang="en-GB"/>
          </a:p>
        </p:txBody>
      </p:sp>
    </p:spTree>
    <p:extLst>
      <p:ext uri="{BB962C8B-B14F-4D97-AF65-F5344CB8AC3E}">
        <p14:creationId xmlns:p14="http://schemas.microsoft.com/office/powerpoint/2010/main" val="161365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joining me here! If you have any questions as we go through, please pop them in the chat bar and I will endeavour to answer them at the end. My email address has also been included in the pack sent to delegates so feel free to send me an questions afterwards if you’d prefer. </a:t>
            </a:r>
          </a:p>
          <a:p>
            <a:endParaRPr lang="en-GB" dirty="0"/>
          </a:p>
          <a:p>
            <a:r>
              <a:rPr lang="en-GB" dirty="0"/>
              <a:t>I am going to discuss our attitude to inclusion and integration, understanding that we must all do what’s right for our own communities. We also understand that we are all of us only as “good” as our last set of results. We will always need to change, update and move on. </a:t>
            </a:r>
          </a:p>
        </p:txBody>
      </p:sp>
      <p:sp>
        <p:nvSpPr>
          <p:cNvPr id="4" name="Slide Number Placeholder 3"/>
          <p:cNvSpPr>
            <a:spLocks noGrp="1"/>
          </p:cNvSpPr>
          <p:nvPr>
            <p:ph type="sldNum" sz="quarter" idx="5"/>
          </p:nvPr>
        </p:nvSpPr>
        <p:spPr/>
        <p:txBody>
          <a:bodyPr/>
          <a:lstStyle/>
          <a:p>
            <a:fld id="{A05E4B34-BBA7-42ED-BE17-65FD6C03FE53}" type="slidenum">
              <a:rPr lang="en-GB" smtClean="0"/>
              <a:t>1</a:t>
            </a:fld>
            <a:endParaRPr lang="en-GB"/>
          </a:p>
        </p:txBody>
      </p:sp>
    </p:spTree>
    <p:extLst>
      <p:ext uri="{BB962C8B-B14F-4D97-AF65-F5344CB8AC3E}">
        <p14:creationId xmlns:p14="http://schemas.microsoft.com/office/powerpoint/2010/main" val="3165563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all know that we are only as strong as our last set of results and we don’t take for granted that we will always achieve these. Different cohorts, different staff make up – so much can affect outcomes. We are proud of what we have achieved over the past few years but know that we can’t rest on our laurels. For us, outcomes give children life chances and so, whether good or not so good, we want to do what we can to help children have a quick start to their learning, and end year 6 with that big finish! </a:t>
            </a:r>
          </a:p>
        </p:txBody>
      </p:sp>
      <p:sp>
        <p:nvSpPr>
          <p:cNvPr id="4" name="Slide Number Placeholder 3"/>
          <p:cNvSpPr>
            <a:spLocks noGrp="1"/>
          </p:cNvSpPr>
          <p:nvPr>
            <p:ph type="sldNum" sz="quarter" idx="5"/>
          </p:nvPr>
        </p:nvSpPr>
        <p:spPr/>
        <p:txBody>
          <a:bodyPr/>
          <a:lstStyle/>
          <a:p>
            <a:fld id="{A05E4B34-BBA7-42ED-BE17-65FD6C03FE53}" type="slidenum">
              <a:rPr lang="en-GB" smtClean="0"/>
              <a:t>10</a:t>
            </a:fld>
            <a:endParaRPr lang="en-GB"/>
          </a:p>
        </p:txBody>
      </p:sp>
    </p:spTree>
    <p:extLst>
      <p:ext uri="{BB962C8B-B14F-4D97-AF65-F5344CB8AC3E}">
        <p14:creationId xmlns:p14="http://schemas.microsoft.com/office/powerpoint/2010/main" val="2724046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 does anyone have any questions?</a:t>
            </a:r>
          </a:p>
          <a:p>
            <a:endParaRPr lang="en-GB" dirty="0"/>
          </a:p>
          <a:p>
            <a:r>
              <a:rPr lang="en-GB" dirty="0"/>
              <a:t>IF NO QUESTIONS: You will see on the screen that I have included some additional resources which may be relevant to you. Firstly, there is a link to the Service Children’s Progression Alliance. </a:t>
            </a:r>
            <a:r>
              <a:rPr lang="en-GB" dirty="0" err="1"/>
              <a:t>SCiP</a:t>
            </a:r>
            <a:r>
              <a:rPr lang="en-GB" dirty="0"/>
              <a:t> works with practitioners to assist them in finding tools which are beneficial to military children. They have a Thriving Lives toolkit to help you audit your provision for this group and offer great advice. </a:t>
            </a:r>
          </a:p>
          <a:p>
            <a:endParaRPr lang="en-GB" dirty="0"/>
          </a:p>
          <a:p>
            <a:r>
              <a:rPr lang="en-GB" dirty="0"/>
              <a:t>The Bell Foundation offer advice for supporting EAL pupils and have been instrumental in supporting the raising of the profile of EAL learners in the classroom. Their assessments are ideal for new entrants and support the work that EMTAS do. </a:t>
            </a:r>
          </a:p>
          <a:p>
            <a:endParaRPr lang="en-GB" dirty="0"/>
          </a:p>
          <a:p>
            <a:r>
              <a:rPr lang="en-GB" dirty="0"/>
              <a:t>The Public Health Fingertips tool is great for feeling confident in identifying the needs of your local area. We use it to help inform our PSHE curriculum, as well as supporting our understanding of contextual safeguarding. </a:t>
            </a:r>
          </a:p>
          <a:p>
            <a:endParaRPr lang="en-GB" dirty="0"/>
          </a:p>
          <a:p>
            <a:r>
              <a:rPr lang="en-GB" dirty="0"/>
              <a:t>AFTER QUESTIONS: Coming up next are Tamsin </a:t>
            </a:r>
            <a:r>
              <a:rPr lang="en-GB" dirty="0" err="1"/>
              <a:t>Austoni</a:t>
            </a:r>
            <a:r>
              <a:rPr lang="en-GB" dirty="0"/>
              <a:t> and Natalie Hope from the Virtual School. They will be in the Main Meeting Room, talking about targeting the right provision for CLA and CIN pupils, focusing on Executive Functioning.</a:t>
            </a:r>
          </a:p>
        </p:txBody>
      </p:sp>
      <p:sp>
        <p:nvSpPr>
          <p:cNvPr id="4" name="Slide Number Placeholder 3"/>
          <p:cNvSpPr>
            <a:spLocks noGrp="1"/>
          </p:cNvSpPr>
          <p:nvPr>
            <p:ph type="sldNum" sz="quarter" idx="5"/>
          </p:nvPr>
        </p:nvSpPr>
        <p:spPr/>
        <p:txBody>
          <a:bodyPr/>
          <a:lstStyle/>
          <a:p>
            <a:fld id="{A05E4B34-BBA7-42ED-BE17-65FD6C03FE53}" type="slidenum">
              <a:rPr lang="en-GB" smtClean="0"/>
              <a:t>11</a:t>
            </a:fld>
            <a:endParaRPr lang="en-GB"/>
          </a:p>
        </p:txBody>
      </p:sp>
    </p:spTree>
    <p:extLst>
      <p:ext uri="{BB962C8B-B14F-4D97-AF65-F5344CB8AC3E}">
        <p14:creationId xmlns:p14="http://schemas.microsoft.com/office/powerpoint/2010/main" val="735312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in Aldershot, a garrison town with significant social needs. There is a high number of insecurely housed people, including families at our school. There are issues such as violent crimes, burglary, public disorder, and a high visibility of alcohol and drug abuse around the town. Suicide and self-harm are higher in Aldershot than nationally. </a:t>
            </a:r>
          </a:p>
          <a:p>
            <a:endParaRPr lang="en-GB" dirty="0"/>
          </a:p>
          <a:p>
            <a:r>
              <a:rPr lang="en-GB" dirty="0"/>
              <a:t>In addition, our school community is particularly turbulent – often around 30%. We serve a predominantly military group, keeping them in our junior school for an average of two years. This may include children leaving and returning or joining us only for year 5 or 6. Evidence shows military children can outperform non-military children at KS2, unless they have experienced significant deployments or separations. During Covid, this was the case for many families whose parents could not return from deployment, or were moved to help in the setting up of hospitals when they had expected to be at home. </a:t>
            </a:r>
          </a:p>
          <a:p>
            <a:endParaRPr lang="en-GB" dirty="0"/>
          </a:p>
          <a:p>
            <a:r>
              <a:rPr lang="en-GB" dirty="0"/>
              <a:t>We are also seeing a significant increase in the number of asylum seekers that we are serving, from a wide range of countries. This means we are a very lingually-diverse school, alongside the vast range of social and emotional needs that we manage. </a:t>
            </a:r>
          </a:p>
          <a:p>
            <a:endParaRPr lang="en-GB" dirty="0"/>
          </a:p>
          <a:p>
            <a:endParaRPr lang="en-GB" dirty="0"/>
          </a:p>
        </p:txBody>
      </p:sp>
      <p:sp>
        <p:nvSpPr>
          <p:cNvPr id="4" name="Slide Number Placeholder 3"/>
          <p:cNvSpPr>
            <a:spLocks noGrp="1"/>
          </p:cNvSpPr>
          <p:nvPr>
            <p:ph type="sldNum" sz="quarter" idx="5"/>
          </p:nvPr>
        </p:nvSpPr>
        <p:spPr/>
        <p:txBody>
          <a:bodyPr/>
          <a:lstStyle/>
          <a:p>
            <a:fld id="{A05E4B34-BBA7-42ED-BE17-65FD6C03FE53}" type="slidenum">
              <a:rPr lang="en-GB" smtClean="0"/>
              <a:t>2</a:t>
            </a:fld>
            <a:endParaRPr lang="en-GB"/>
          </a:p>
        </p:txBody>
      </p:sp>
    </p:spTree>
    <p:extLst>
      <p:ext uri="{BB962C8B-B14F-4D97-AF65-F5344CB8AC3E}">
        <p14:creationId xmlns:p14="http://schemas.microsoft.com/office/powerpoint/2010/main" val="1523795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these new entrants, we start with a smooth transition. We use an internal My Passport document to begin to get to know the child. We complete 3 of these – two when they enter. We track the scores that they give for different areas – we hope to see an improvement and can put things like buddies in place to support them – but we can also use them to see average scores, helping us to ensure our school environment gets ahead of these issues. </a:t>
            </a:r>
          </a:p>
          <a:p>
            <a:endParaRPr lang="en-GB" dirty="0"/>
          </a:p>
          <a:p>
            <a:r>
              <a:rPr lang="en-GB" dirty="0"/>
              <a:t>This analysis is fed back to SLT, giving them the opportunity to check in with their staff, to check their own environment is welcoming. </a:t>
            </a:r>
          </a:p>
          <a:p>
            <a:endParaRPr lang="en-GB" dirty="0"/>
          </a:p>
          <a:p>
            <a:r>
              <a:rPr lang="en-GB" dirty="0"/>
              <a:t>We also have Talavera Ambassadors who provide support for new students, buddying up with them to show them around and make sure they feel safe. </a:t>
            </a:r>
          </a:p>
          <a:p>
            <a:endParaRPr lang="en-GB" dirty="0"/>
          </a:p>
          <a:p>
            <a:r>
              <a:rPr lang="en-GB" dirty="0"/>
              <a:t>Our PSHE curriculum is embedded across the school and given high priority. We explore friendship and what healthy relationships look like in every year group, in addition to our Sex and Relationships unit which is taught yearly. Kindness, respect and openness are engrained in our culture. </a:t>
            </a:r>
          </a:p>
          <a:p>
            <a:endParaRPr lang="en-GB" dirty="0"/>
          </a:p>
          <a:p>
            <a:r>
              <a:rPr lang="en-GB" dirty="0"/>
              <a:t>Both our ambassadors and our PSHE curriculum help encourage psychological safety, a concept I’m sure you’re all familiar with from a recruitment perspective but which applies to pupils and their ability to learn too. </a:t>
            </a:r>
          </a:p>
        </p:txBody>
      </p:sp>
      <p:sp>
        <p:nvSpPr>
          <p:cNvPr id="4" name="Slide Number Placeholder 3"/>
          <p:cNvSpPr>
            <a:spLocks noGrp="1"/>
          </p:cNvSpPr>
          <p:nvPr>
            <p:ph type="sldNum" sz="quarter" idx="5"/>
          </p:nvPr>
        </p:nvSpPr>
        <p:spPr/>
        <p:txBody>
          <a:bodyPr/>
          <a:lstStyle/>
          <a:p>
            <a:fld id="{A05E4B34-BBA7-42ED-BE17-65FD6C03FE53}" type="slidenum">
              <a:rPr lang="en-GB" smtClean="0"/>
              <a:t>3</a:t>
            </a:fld>
            <a:endParaRPr lang="en-GB"/>
          </a:p>
        </p:txBody>
      </p:sp>
    </p:spTree>
    <p:extLst>
      <p:ext uri="{BB962C8B-B14F-4D97-AF65-F5344CB8AC3E}">
        <p14:creationId xmlns:p14="http://schemas.microsoft.com/office/powerpoint/2010/main" val="285995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have ELSA and TALA programmes available for pupils. These won’t be given straight away but provide an additional support if needed when the child has been at the school for a few weeks. The ELSA team analyse the outcomes of their sessions and feed these back to SLT. </a:t>
            </a:r>
          </a:p>
          <a:p>
            <a:endParaRPr lang="en-GB" dirty="0"/>
          </a:p>
          <a:p>
            <a:r>
              <a:rPr lang="en-GB" dirty="0"/>
              <a:t>Our TAs receive weekly CPD, on a wide range of topics, including how to complete summative assessments. Investing in our CPD has probably had the single biggest impact on our outcomes. It means that they can be trusted to deliver quality intervention and have the knowledge and skills to support both in class and out. Our TAs complete assessments for SEND pupils on entrance and this information is fed immediately to the SENDCo, year leader and class teacher. </a:t>
            </a:r>
          </a:p>
          <a:p>
            <a:endParaRPr lang="en-GB" dirty="0"/>
          </a:p>
          <a:p>
            <a:r>
              <a:rPr lang="en-GB" dirty="0"/>
              <a:t>We have implemented the Bell Foundation’s assessment for EAL pupils, conducting these with only pupils who the teachers believe are Code A or B. Of course, this is a developing skill and teachers are becoming more confident in noting where these boundaries sit. Assessment can then feed into adapted planning. Immersion is our focus but different languages function in different ways so children from different backgrounds will need different support. </a:t>
            </a:r>
          </a:p>
          <a:p>
            <a:endParaRPr lang="en-GB" dirty="0"/>
          </a:p>
          <a:p>
            <a:r>
              <a:rPr lang="en-GB" dirty="0"/>
              <a:t>The adaptations we’ve made to the curriculum are always with a view to exceptional acceleration of attainment. If we have a pupil in year 6 who cannot speak English, we are morally-bound to do all we can to ensure that they will be able to access GCSEs. It is about their life chances. This means every year leader must thing strategically about their use of adults to address all concerns. I’ll talk to you more about immediate intervention later. </a:t>
            </a:r>
          </a:p>
        </p:txBody>
      </p:sp>
      <p:sp>
        <p:nvSpPr>
          <p:cNvPr id="4" name="Slide Number Placeholder 3"/>
          <p:cNvSpPr>
            <a:spLocks noGrp="1"/>
          </p:cNvSpPr>
          <p:nvPr>
            <p:ph type="sldNum" sz="quarter" idx="5"/>
          </p:nvPr>
        </p:nvSpPr>
        <p:spPr/>
        <p:txBody>
          <a:bodyPr/>
          <a:lstStyle/>
          <a:p>
            <a:fld id="{A05E4B34-BBA7-42ED-BE17-65FD6C03FE53}" type="slidenum">
              <a:rPr lang="en-GB" smtClean="0"/>
              <a:t>4</a:t>
            </a:fld>
            <a:endParaRPr lang="en-GB"/>
          </a:p>
        </p:txBody>
      </p:sp>
    </p:spTree>
    <p:extLst>
      <p:ext uri="{BB962C8B-B14F-4D97-AF65-F5344CB8AC3E}">
        <p14:creationId xmlns:p14="http://schemas.microsoft.com/office/powerpoint/2010/main" val="332711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undertook a study of military children in school and found that the children were able to clearly articulate their concerns, their strengths, their weaknesses and their opinions. Of course, you’re not going to be able to release your staff all of the time to conduct large-scale studies; however, it does highlight the importance of understanding your community. The children are the experts on their lives – listening to them can only enhance our practice. </a:t>
            </a:r>
          </a:p>
          <a:p>
            <a:endParaRPr lang="en-GB" dirty="0"/>
          </a:p>
          <a:p>
            <a:r>
              <a:rPr lang="en-GB" dirty="0"/>
              <a:t>It doesn’t hurt either that listening to your pupils gives them the opportunity to practise articulating what your provision is, allowing them to communicate effectively with any external visitors who may want to know what you offer!</a:t>
            </a:r>
          </a:p>
          <a:p>
            <a:endParaRPr lang="en-GB" dirty="0"/>
          </a:p>
          <a:p>
            <a:r>
              <a:rPr lang="en-GB" dirty="0"/>
              <a:t>For us, we found the main difficulties our military children faced were emotional and this allowed us to focus on and update our transition materials, alongside looking at our PSHE curriculum. </a:t>
            </a:r>
          </a:p>
        </p:txBody>
      </p:sp>
      <p:sp>
        <p:nvSpPr>
          <p:cNvPr id="4" name="Slide Number Placeholder 3"/>
          <p:cNvSpPr>
            <a:spLocks noGrp="1"/>
          </p:cNvSpPr>
          <p:nvPr>
            <p:ph type="sldNum" sz="quarter" idx="5"/>
          </p:nvPr>
        </p:nvSpPr>
        <p:spPr/>
        <p:txBody>
          <a:bodyPr/>
          <a:lstStyle/>
          <a:p>
            <a:fld id="{A05E4B34-BBA7-42ED-BE17-65FD6C03FE53}" type="slidenum">
              <a:rPr lang="en-GB" smtClean="0"/>
              <a:t>5</a:t>
            </a:fld>
            <a:endParaRPr lang="en-GB"/>
          </a:p>
        </p:txBody>
      </p:sp>
    </p:spTree>
    <p:extLst>
      <p:ext uri="{BB962C8B-B14F-4D97-AF65-F5344CB8AC3E}">
        <p14:creationId xmlns:p14="http://schemas.microsoft.com/office/powerpoint/2010/main" val="143408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Alongside this, though, is ensuring that children embrace our motto that every learning minute counts – this means that from the moment they are in school, they are using their learning time effectively. The transition support I mentioned previously is used primarily to help children integrate into the classroom. Our target is always for all children to be in the classroom. This includes when looking at adaptations and the need for pre-learning. We make use of tools like Google Translate, which has improved dramatically and has been shown to now be over 90% correct, to ensure all children have the technical language needed for learning. </a:t>
            </a:r>
          </a:p>
          <a:p>
            <a:endParaRPr lang="en-GB" dirty="0"/>
          </a:p>
          <a:p>
            <a:r>
              <a:rPr lang="en-GB" dirty="0"/>
              <a:t>We often talk about going backwards to come forwards. We address gaps that we identify by recapping the previous year’s curriculum or by linking learning to the previous Key Stage, for example, and then move rapidly through to our expectations for their current year group. Going backwards doesn’t mean we go slowly – the opposite! Going backwards means we secure the foundational knowledge that makes all other learning more accessible but is done efficiently. </a:t>
            </a:r>
          </a:p>
          <a:p>
            <a:endParaRPr lang="en-GB" dirty="0"/>
          </a:p>
          <a:p>
            <a:r>
              <a:rPr lang="en-GB" dirty="0"/>
              <a:t>Also incredibly important is the leadership culture of the school. This comes from our Strategic Team, of course, but is imbued into every member of staff. Staff are encouraged to ask for help and to ask for development opportunities. Wherever this is manageable, staff are given this – showing our confidence in them and giving them the chance to grow. This means that they are invested in Talavera and we are also lucky enough to benefit from their improved knowledge and skills. </a:t>
            </a:r>
          </a:p>
        </p:txBody>
      </p:sp>
      <p:sp>
        <p:nvSpPr>
          <p:cNvPr id="4" name="Slide Number Placeholder 3"/>
          <p:cNvSpPr>
            <a:spLocks noGrp="1"/>
          </p:cNvSpPr>
          <p:nvPr>
            <p:ph type="sldNum" sz="quarter" idx="5"/>
          </p:nvPr>
        </p:nvSpPr>
        <p:spPr/>
        <p:txBody>
          <a:bodyPr/>
          <a:lstStyle/>
          <a:p>
            <a:fld id="{A05E4B34-BBA7-42ED-BE17-65FD6C03FE53}" type="slidenum">
              <a:rPr lang="en-GB" smtClean="0"/>
              <a:t>6</a:t>
            </a:fld>
            <a:endParaRPr lang="en-GB"/>
          </a:p>
        </p:txBody>
      </p:sp>
    </p:spTree>
    <p:extLst>
      <p:ext uri="{BB962C8B-B14F-4D97-AF65-F5344CB8AC3E}">
        <p14:creationId xmlns:p14="http://schemas.microsoft.com/office/powerpoint/2010/main" val="191867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will all know, assessment for learning is a key tool is ensuring feedback is given effectively and in a timely manner. You have probably seen the Forgetting Curve, showing that retention is vastly improved through regular recap and revision. For these, we use starting stickers, such as the ones you see on the left. These address previous learning and allow for instant assessment. </a:t>
            </a:r>
          </a:p>
          <a:p>
            <a:endParaRPr lang="en-GB" dirty="0"/>
          </a:p>
          <a:p>
            <a:r>
              <a:rPr lang="en-GB" dirty="0"/>
              <a:t>Our marking stickers, such as the ones on the right, are used to ensure children have a depth of knowledge and have the chance to practise new skills. Crucially, the children often answer these incorrectly! By that I mean, they are given the chance to fail and this is then used to ascertain if a concept needs more teaching or if children can be supported through immediate intervention. You’ll notice there are four types on the right: close the gap for skills and knowledge the teachers feel should just need consolidating and shouldn’t pose a problem; explain for answers for which teachers want more information and an application of the learning; and challenge for children to stretch their understanding. The bottom sticker is our GDS extension and ensures that every child can use this time in a way that is effective for them. </a:t>
            </a:r>
          </a:p>
        </p:txBody>
      </p:sp>
      <p:sp>
        <p:nvSpPr>
          <p:cNvPr id="4" name="Slide Number Placeholder 3"/>
          <p:cNvSpPr>
            <a:spLocks noGrp="1"/>
          </p:cNvSpPr>
          <p:nvPr>
            <p:ph type="sldNum" sz="quarter" idx="5"/>
          </p:nvPr>
        </p:nvSpPr>
        <p:spPr/>
        <p:txBody>
          <a:bodyPr/>
          <a:lstStyle/>
          <a:p>
            <a:fld id="{A05E4B34-BBA7-42ED-BE17-65FD6C03FE53}" type="slidenum">
              <a:rPr lang="en-GB" smtClean="0"/>
              <a:t>7</a:t>
            </a:fld>
            <a:endParaRPr lang="en-GB"/>
          </a:p>
        </p:txBody>
      </p:sp>
    </p:spTree>
    <p:extLst>
      <p:ext uri="{BB962C8B-B14F-4D97-AF65-F5344CB8AC3E}">
        <p14:creationId xmlns:p14="http://schemas.microsoft.com/office/powerpoint/2010/main" val="99036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stickers that I was just discussing, effective use of adults is crucial. We expect all of our teachers to make full use of their well-trained support by using split inputs. This is often after the initial sticker, during which teachers will make instant assessments of children and use their TA to respond to errors or misconceptions. </a:t>
            </a:r>
          </a:p>
          <a:p>
            <a:endParaRPr lang="en-GB" dirty="0"/>
          </a:p>
          <a:p>
            <a:r>
              <a:rPr lang="en-GB" dirty="0"/>
              <a:t>The learning culture of the school is so embedded in the children that there is never shame in working with an adult. They know that working with support does not mean failure and that even the peers they view as “clever” will be given help. </a:t>
            </a:r>
          </a:p>
          <a:p>
            <a:endParaRPr lang="en-GB" dirty="0"/>
          </a:p>
          <a:p>
            <a:r>
              <a:rPr lang="en-GB" dirty="0"/>
              <a:t>As I said before, this is about going backwards to come forwards. It’s about working at speed, whilst maintaining a depth of understanding. To ensure this happens, all children will be given the same task wherever possible. We use adaptations, not differentiation. What I mean by this is that tasks may be given additional scaffolding or feature additional tools such as word banks or number lines in order for all children to practise the same skills or apply the same knowledge. To do otherwise is to do a disservice to those children who have previously under-achieved. </a:t>
            </a:r>
          </a:p>
          <a:p>
            <a:endParaRPr lang="en-GB" dirty="0"/>
          </a:p>
          <a:p>
            <a:r>
              <a:rPr lang="en-GB" dirty="0"/>
              <a:t>This individualised instruction can be difficult when staff do not have the subject knowledge themselves to identify why children find learning hard or how to drill down into a concept. This is another reason why investment in CPD is vital. Often, people view secondary teachers as subject matter experts while primary teachers are jacks of all trades, masters of none. I’m sure you’ll all be aware that the sector we work in doesn’t allow for that anymore and our teachers must be masters of all. </a:t>
            </a:r>
          </a:p>
        </p:txBody>
      </p:sp>
      <p:sp>
        <p:nvSpPr>
          <p:cNvPr id="4" name="Slide Number Placeholder 3"/>
          <p:cNvSpPr>
            <a:spLocks noGrp="1"/>
          </p:cNvSpPr>
          <p:nvPr>
            <p:ph type="sldNum" sz="quarter" idx="5"/>
          </p:nvPr>
        </p:nvSpPr>
        <p:spPr/>
        <p:txBody>
          <a:bodyPr/>
          <a:lstStyle/>
          <a:p>
            <a:fld id="{A05E4B34-BBA7-42ED-BE17-65FD6C03FE53}" type="slidenum">
              <a:rPr lang="en-GB" smtClean="0"/>
              <a:t>8</a:t>
            </a:fld>
            <a:endParaRPr lang="en-GB"/>
          </a:p>
        </p:txBody>
      </p:sp>
    </p:spTree>
    <p:extLst>
      <p:ext uri="{BB962C8B-B14F-4D97-AF65-F5344CB8AC3E}">
        <p14:creationId xmlns:p14="http://schemas.microsoft.com/office/powerpoint/2010/main" val="1748248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feedback cannot be completed in a lesson, we expect that it will still be delivered within a day – we all know that, after this, feedback becomes less and less effective. Immediate intervention is carried out by TAs primarily, though as SLT we will support in year groups who may need it. Teachers will quickly sort books into piles, much like the old red, orange, green technique, but by identifying specific areas of need. </a:t>
            </a:r>
          </a:p>
          <a:p>
            <a:endParaRPr lang="en-GB" dirty="0"/>
          </a:p>
          <a:p>
            <a:r>
              <a:rPr lang="en-GB" dirty="0"/>
              <a:t>A maths teacher may, after a lesson on rounding, put aside a group of 4 children who managed to round numbers up to a thousand but struggled to make the jump to 10,000. There will be another pile of children who made the specific error of not changing the remainder of the number to zeroes and perhaps one or two who seem to need a recap of place value in general. This information will be passed on to the TA who will undertake a short and fast-paced intervention. </a:t>
            </a:r>
          </a:p>
          <a:p>
            <a:endParaRPr lang="en-GB" dirty="0"/>
          </a:p>
          <a:p>
            <a:r>
              <a:rPr lang="en-GB" dirty="0"/>
              <a:t>It is fast-paced and short for two reasons. Firstly, we don’t want children out of afternoon lessons. This broad curriculum is important for their cultural capital, as well as their enjoyment of learning. Secondly, there is no point completing page after page of practice. It is far more effective to give them a short burst of additional learning and then check in on them in the next lesson to see if it has been retained. </a:t>
            </a:r>
          </a:p>
          <a:p>
            <a:endParaRPr lang="en-GB" dirty="0"/>
          </a:p>
          <a:p>
            <a:r>
              <a:rPr lang="en-GB" dirty="0"/>
              <a:t>We use these immediate intervention stickers to show where a child has needed that additional support. This gives us a tool to use when moderating books for assessment – did that child really have a GDS level of understanding? It supports us in identifying if adults are being used effectively in the afternoon – does one class in the year group have far more stickers? Why is that? It also gives teachers support during pupil progress meetings to show what is in place for children not making </a:t>
            </a:r>
            <a:r>
              <a:rPr lang="en-GB"/>
              <a:t>expected progress. </a:t>
            </a:r>
            <a:endParaRPr lang="en-GB" dirty="0"/>
          </a:p>
          <a:p>
            <a:endParaRPr lang="en-GB" dirty="0"/>
          </a:p>
          <a:p>
            <a:r>
              <a:rPr lang="en-GB" dirty="0"/>
              <a:t>Some of you, though, will be no doubt thinking that this wouldn’t be possible as you do not have adults available in the afternoon. For each of you, I would ask if your teachers are all confident with live marking, making those snap </a:t>
            </a:r>
            <a:r>
              <a:rPr lang="en-GB" dirty="0" err="1"/>
              <a:t>AfL</a:t>
            </a:r>
            <a:r>
              <a:rPr lang="en-GB" dirty="0"/>
              <a:t> judgements in lessons. Can you make use of No Marking Days, so that teachers can use some time in the afternoons to pull children to the carpet for intervention? Does the marking policy ensure that feedback is prioritised and lessons given enough time for children to complete these next steps? </a:t>
            </a:r>
          </a:p>
          <a:p>
            <a:endParaRPr lang="en-GB" dirty="0"/>
          </a:p>
          <a:p>
            <a:r>
              <a:rPr lang="en-GB" dirty="0"/>
              <a:t>Finally, if children are still struggling with a concept, this will be sent home as tailored homework. There is no sense of shame in this happening – these children are expected to know and understand an incredible range of information and apply it in a huge number of situations. Instead, this is about celebrating their ability to close the gap. </a:t>
            </a:r>
          </a:p>
        </p:txBody>
      </p:sp>
      <p:sp>
        <p:nvSpPr>
          <p:cNvPr id="4" name="Slide Number Placeholder 3"/>
          <p:cNvSpPr>
            <a:spLocks noGrp="1"/>
          </p:cNvSpPr>
          <p:nvPr>
            <p:ph type="sldNum" sz="quarter" idx="5"/>
          </p:nvPr>
        </p:nvSpPr>
        <p:spPr/>
        <p:txBody>
          <a:bodyPr/>
          <a:lstStyle/>
          <a:p>
            <a:fld id="{A05E4B34-BBA7-42ED-BE17-65FD6C03FE53}" type="slidenum">
              <a:rPr lang="en-GB" smtClean="0"/>
              <a:t>9</a:t>
            </a:fld>
            <a:endParaRPr lang="en-GB"/>
          </a:p>
        </p:txBody>
      </p:sp>
    </p:spTree>
    <p:extLst>
      <p:ext uri="{BB962C8B-B14F-4D97-AF65-F5344CB8AC3E}">
        <p14:creationId xmlns:p14="http://schemas.microsoft.com/office/powerpoint/2010/main" val="4000556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986614-FC89-45D2-A511-E5D60B1FDDEB}"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AC13D-7474-4E24-A5C2-4AAE6BFB1A38}" type="slidenum">
              <a:rPr lang="en-GB" smtClean="0"/>
              <a:t>‹#›</a:t>
            </a:fld>
            <a:endParaRPr lang="en-GB"/>
          </a:p>
        </p:txBody>
      </p:sp>
    </p:spTree>
    <p:extLst>
      <p:ext uri="{BB962C8B-B14F-4D97-AF65-F5344CB8AC3E}">
        <p14:creationId xmlns:p14="http://schemas.microsoft.com/office/powerpoint/2010/main" val="169707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986614-FC89-45D2-A511-E5D60B1FDDEB}"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AC13D-7474-4E24-A5C2-4AAE6BFB1A38}" type="slidenum">
              <a:rPr lang="en-GB" smtClean="0"/>
              <a:t>‹#›</a:t>
            </a:fld>
            <a:endParaRPr lang="en-GB"/>
          </a:p>
        </p:txBody>
      </p:sp>
    </p:spTree>
    <p:extLst>
      <p:ext uri="{BB962C8B-B14F-4D97-AF65-F5344CB8AC3E}">
        <p14:creationId xmlns:p14="http://schemas.microsoft.com/office/powerpoint/2010/main" val="2403756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986614-FC89-45D2-A511-E5D60B1FDDEB}"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AC13D-7474-4E24-A5C2-4AAE6BFB1A38}"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4483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986614-FC89-45D2-A511-E5D60B1FDDEB}"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AC13D-7474-4E24-A5C2-4AAE6BFB1A38}" type="slidenum">
              <a:rPr lang="en-GB" smtClean="0"/>
              <a:t>‹#›</a:t>
            </a:fld>
            <a:endParaRPr lang="en-GB"/>
          </a:p>
        </p:txBody>
      </p:sp>
    </p:spTree>
    <p:extLst>
      <p:ext uri="{BB962C8B-B14F-4D97-AF65-F5344CB8AC3E}">
        <p14:creationId xmlns:p14="http://schemas.microsoft.com/office/powerpoint/2010/main" val="4157378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986614-FC89-45D2-A511-E5D60B1FDDEB}"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AC13D-7474-4E24-A5C2-4AAE6BFB1A38}"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8063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986614-FC89-45D2-A511-E5D60B1FDDEB}"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AC13D-7474-4E24-A5C2-4AAE6BFB1A38}" type="slidenum">
              <a:rPr lang="en-GB" smtClean="0"/>
              <a:t>‹#›</a:t>
            </a:fld>
            <a:endParaRPr lang="en-GB"/>
          </a:p>
        </p:txBody>
      </p:sp>
    </p:spTree>
    <p:extLst>
      <p:ext uri="{BB962C8B-B14F-4D97-AF65-F5344CB8AC3E}">
        <p14:creationId xmlns:p14="http://schemas.microsoft.com/office/powerpoint/2010/main" val="9115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986614-FC89-45D2-A511-E5D60B1FDDEB}"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AC13D-7474-4E24-A5C2-4AAE6BFB1A38}" type="slidenum">
              <a:rPr lang="en-GB" smtClean="0"/>
              <a:t>‹#›</a:t>
            </a:fld>
            <a:endParaRPr lang="en-GB"/>
          </a:p>
        </p:txBody>
      </p:sp>
    </p:spTree>
    <p:extLst>
      <p:ext uri="{BB962C8B-B14F-4D97-AF65-F5344CB8AC3E}">
        <p14:creationId xmlns:p14="http://schemas.microsoft.com/office/powerpoint/2010/main" val="1114449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986614-FC89-45D2-A511-E5D60B1FDDEB}"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AC13D-7474-4E24-A5C2-4AAE6BFB1A38}" type="slidenum">
              <a:rPr lang="en-GB" smtClean="0"/>
              <a:t>‹#›</a:t>
            </a:fld>
            <a:endParaRPr lang="en-GB"/>
          </a:p>
        </p:txBody>
      </p:sp>
    </p:spTree>
    <p:extLst>
      <p:ext uri="{BB962C8B-B14F-4D97-AF65-F5344CB8AC3E}">
        <p14:creationId xmlns:p14="http://schemas.microsoft.com/office/powerpoint/2010/main" val="82306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986614-FC89-45D2-A511-E5D60B1FDDEB}"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AC13D-7474-4E24-A5C2-4AAE6BFB1A38}" type="slidenum">
              <a:rPr lang="en-GB" smtClean="0"/>
              <a:t>‹#›</a:t>
            </a:fld>
            <a:endParaRPr lang="en-GB"/>
          </a:p>
        </p:txBody>
      </p:sp>
    </p:spTree>
    <p:extLst>
      <p:ext uri="{BB962C8B-B14F-4D97-AF65-F5344CB8AC3E}">
        <p14:creationId xmlns:p14="http://schemas.microsoft.com/office/powerpoint/2010/main" val="261831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986614-FC89-45D2-A511-E5D60B1FDDEB}"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AC13D-7474-4E24-A5C2-4AAE6BFB1A38}" type="slidenum">
              <a:rPr lang="en-GB" smtClean="0"/>
              <a:t>‹#›</a:t>
            </a:fld>
            <a:endParaRPr lang="en-GB"/>
          </a:p>
        </p:txBody>
      </p:sp>
    </p:spTree>
    <p:extLst>
      <p:ext uri="{BB962C8B-B14F-4D97-AF65-F5344CB8AC3E}">
        <p14:creationId xmlns:p14="http://schemas.microsoft.com/office/powerpoint/2010/main" val="2467732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986614-FC89-45D2-A511-E5D60B1FDDEB}"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AAC13D-7474-4E24-A5C2-4AAE6BFB1A38}" type="slidenum">
              <a:rPr lang="en-GB" smtClean="0"/>
              <a:t>‹#›</a:t>
            </a:fld>
            <a:endParaRPr lang="en-GB"/>
          </a:p>
        </p:txBody>
      </p:sp>
    </p:spTree>
    <p:extLst>
      <p:ext uri="{BB962C8B-B14F-4D97-AF65-F5344CB8AC3E}">
        <p14:creationId xmlns:p14="http://schemas.microsoft.com/office/powerpoint/2010/main" val="3211256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986614-FC89-45D2-A511-E5D60B1FDDEB}" type="datetimeFigureOut">
              <a:rPr lang="en-GB" smtClean="0"/>
              <a:t>06/07/2023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AAC13D-7474-4E24-A5C2-4AAE6BFB1A38}" type="slidenum">
              <a:rPr lang="en-GB" smtClean="0"/>
              <a:t>‹#›</a:t>
            </a:fld>
            <a:endParaRPr lang="en-GB"/>
          </a:p>
        </p:txBody>
      </p:sp>
    </p:spTree>
    <p:extLst>
      <p:ext uri="{BB962C8B-B14F-4D97-AF65-F5344CB8AC3E}">
        <p14:creationId xmlns:p14="http://schemas.microsoft.com/office/powerpoint/2010/main" val="8800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986614-FC89-45D2-A511-E5D60B1FDDEB}" type="datetimeFigureOut">
              <a:rPr lang="en-GB" smtClean="0"/>
              <a:t>06/07/2023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AAC13D-7474-4E24-A5C2-4AAE6BFB1A38}" type="slidenum">
              <a:rPr lang="en-GB" smtClean="0"/>
              <a:t>‹#›</a:t>
            </a:fld>
            <a:endParaRPr lang="en-GB"/>
          </a:p>
        </p:txBody>
      </p:sp>
    </p:spTree>
    <p:extLst>
      <p:ext uri="{BB962C8B-B14F-4D97-AF65-F5344CB8AC3E}">
        <p14:creationId xmlns:p14="http://schemas.microsoft.com/office/powerpoint/2010/main" val="92341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86614-FC89-45D2-A511-E5D60B1FDDEB}" type="datetimeFigureOut">
              <a:rPr lang="en-GB" smtClean="0"/>
              <a:t>06/07/2023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AAC13D-7474-4E24-A5C2-4AAE6BFB1A38}" type="slidenum">
              <a:rPr lang="en-GB" smtClean="0"/>
              <a:t>‹#›</a:t>
            </a:fld>
            <a:endParaRPr lang="en-GB"/>
          </a:p>
        </p:txBody>
      </p:sp>
    </p:spTree>
    <p:extLst>
      <p:ext uri="{BB962C8B-B14F-4D97-AF65-F5344CB8AC3E}">
        <p14:creationId xmlns:p14="http://schemas.microsoft.com/office/powerpoint/2010/main" val="352690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A986614-FC89-45D2-A511-E5D60B1FDDEB}"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AAC13D-7474-4E24-A5C2-4AAE6BFB1A38}" type="slidenum">
              <a:rPr lang="en-GB" smtClean="0"/>
              <a:t>‹#›</a:t>
            </a:fld>
            <a:endParaRPr lang="en-GB"/>
          </a:p>
        </p:txBody>
      </p:sp>
    </p:spTree>
    <p:extLst>
      <p:ext uri="{BB962C8B-B14F-4D97-AF65-F5344CB8AC3E}">
        <p14:creationId xmlns:p14="http://schemas.microsoft.com/office/powerpoint/2010/main" val="248371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A986614-FC89-45D2-A511-E5D60B1FDDEB}"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AAC13D-7474-4E24-A5C2-4AAE6BFB1A38}" type="slidenum">
              <a:rPr lang="en-GB" smtClean="0"/>
              <a:t>‹#›</a:t>
            </a:fld>
            <a:endParaRPr lang="en-GB"/>
          </a:p>
        </p:txBody>
      </p:sp>
    </p:spTree>
    <p:extLst>
      <p:ext uri="{BB962C8B-B14F-4D97-AF65-F5344CB8AC3E}">
        <p14:creationId xmlns:p14="http://schemas.microsoft.com/office/powerpoint/2010/main" val="160334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986614-FC89-45D2-A511-E5D60B1FDDEB}" type="datetimeFigureOut">
              <a:rPr lang="en-GB" smtClean="0"/>
              <a:t>06/07/2023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2AAC13D-7474-4E24-A5C2-4AAE6BFB1A38}" type="slidenum">
              <a:rPr lang="en-GB" smtClean="0"/>
              <a:t>‹#›</a:t>
            </a:fld>
            <a:endParaRPr lang="en-GB"/>
          </a:p>
        </p:txBody>
      </p:sp>
    </p:spTree>
    <p:extLst>
      <p:ext uri="{BB962C8B-B14F-4D97-AF65-F5344CB8AC3E}">
        <p14:creationId xmlns:p14="http://schemas.microsoft.com/office/powerpoint/2010/main" val="38099725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scipalliance.org/tools-resources" TargetMode="External"/><Relationship Id="rId7" Type="http://schemas.openxmlformats.org/officeDocument/2006/relationships/hyperlink" Target="https://fingertips.phe.org.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hyperlink" Target="https://www.bell-foundation.org.uk/" TargetMode="Externa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C81F-B338-4431-84E6-EAB9ABC086B7}"/>
              </a:ext>
            </a:extLst>
          </p:cNvPr>
          <p:cNvSpPr>
            <a:spLocks noGrp="1"/>
          </p:cNvSpPr>
          <p:nvPr>
            <p:ph type="ctrTitle"/>
          </p:nvPr>
        </p:nvSpPr>
        <p:spPr>
          <a:xfrm>
            <a:off x="477078" y="1201876"/>
            <a:ext cx="9144000" cy="3356872"/>
          </a:xfrm>
        </p:spPr>
        <p:txBody>
          <a:bodyPr>
            <a:normAutofit/>
          </a:bodyPr>
          <a:lstStyle/>
          <a:p>
            <a:r>
              <a:rPr lang="en-GB" dirty="0"/>
              <a:t>Quick start, big finish: pupil success through inclusion and integration</a:t>
            </a:r>
          </a:p>
        </p:txBody>
      </p:sp>
      <p:sp>
        <p:nvSpPr>
          <p:cNvPr id="3" name="Subtitle 2">
            <a:extLst>
              <a:ext uri="{FF2B5EF4-FFF2-40B4-BE49-F238E27FC236}">
                <a16:creationId xmlns:a16="http://schemas.microsoft.com/office/drawing/2014/main" id="{F612F296-D87F-4163-A985-0D24D0BFFEBE}"/>
              </a:ext>
            </a:extLst>
          </p:cNvPr>
          <p:cNvSpPr>
            <a:spLocks noGrp="1"/>
          </p:cNvSpPr>
          <p:nvPr>
            <p:ph type="subTitle" idx="1"/>
          </p:nvPr>
        </p:nvSpPr>
        <p:spPr>
          <a:xfrm>
            <a:off x="477078" y="4675464"/>
            <a:ext cx="9144000" cy="1655762"/>
          </a:xfrm>
        </p:spPr>
        <p:txBody>
          <a:bodyPr/>
          <a:lstStyle/>
          <a:p>
            <a:r>
              <a:rPr lang="en-GB" dirty="0"/>
              <a:t>Laura Harman-Box, Talavera Junior School</a:t>
            </a:r>
          </a:p>
        </p:txBody>
      </p:sp>
    </p:spTree>
    <p:extLst>
      <p:ext uri="{BB962C8B-B14F-4D97-AF65-F5344CB8AC3E}">
        <p14:creationId xmlns:p14="http://schemas.microsoft.com/office/powerpoint/2010/main" val="896878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CA53-5657-4E18-B324-E095C17EF96C}"/>
              </a:ext>
            </a:extLst>
          </p:cNvPr>
          <p:cNvSpPr>
            <a:spLocks noGrp="1"/>
          </p:cNvSpPr>
          <p:nvPr>
            <p:ph type="title"/>
          </p:nvPr>
        </p:nvSpPr>
        <p:spPr/>
        <p:txBody>
          <a:bodyPr/>
          <a:lstStyle/>
          <a:p>
            <a:r>
              <a:rPr lang="en-GB" dirty="0"/>
              <a:t>Outcomes</a:t>
            </a:r>
          </a:p>
        </p:txBody>
      </p:sp>
      <p:sp>
        <p:nvSpPr>
          <p:cNvPr id="3" name="Content Placeholder 2">
            <a:extLst>
              <a:ext uri="{FF2B5EF4-FFF2-40B4-BE49-F238E27FC236}">
                <a16:creationId xmlns:a16="http://schemas.microsoft.com/office/drawing/2014/main" id="{856DFF3C-4CA0-4422-B57A-8635228366CD}"/>
              </a:ext>
            </a:extLst>
          </p:cNvPr>
          <p:cNvSpPr>
            <a:spLocks noGrp="1"/>
          </p:cNvSpPr>
          <p:nvPr>
            <p:ph idx="1"/>
          </p:nvPr>
        </p:nvSpPr>
        <p:spPr/>
        <p:txBody>
          <a:bodyPr/>
          <a:lstStyle/>
          <a:p>
            <a:pPr marL="0" indent="0">
              <a:buNone/>
            </a:pPr>
            <a:endParaRPr lang="en-GB" dirty="0"/>
          </a:p>
        </p:txBody>
      </p:sp>
      <p:pic>
        <p:nvPicPr>
          <p:cNvPr id="5" name="Picture 4">
            <a:extLst>
              <a:ext uri="{FF2B5EF4-FFF2-40B4-BE49-F238E27FC236}">
                <a16:creationId xmlns:a16="http://schemas.microsoft.com/office/drawing/2014/main" id="{389E1494-44B8-4C5A-9820-CD9007CC5A37}"/>
              </a:ext>
            </a:extLst>
          </p:cNvPr>
          <p:cNvPicPr>
            <a:picLocks noChangeAspect="1"/>
          </p:cNvPicPr>
          <p:nvPr/>
        </p:nvPicPr>
        <p:blipFill>
          <a:blip r:embed="rId3"/>
          <a:stretch>
            <a:fillRect/>
          </a:stretch>
        </p:blipFill>
        <p:spPr>
          <a:xfrm>
            <a:off x="410092" y="1438876"/>
            <a:ext cx="6282399" cy="4258539"/>
          </a:xfrm>
          <a:prstGeom prst="rect">
            <a:avLst/>
          </a:prstGeom>
        </p:spPr>
      </p:pic>
      <p:pic>
        <p:nvPicPr>
          <p:cNvPr id="7" name="Picture 6">
            <a:extLst>
              <a:ext uri="{FF2B5EF4-FFF2-40B4-BE49-F238E27FC236}">
                <a16:creationId xmlns:a16="http://schemas.microsoft.com/office/drawing/2014/main" id="{663B8095-E741-46B6-998E-51BFBB47BA42}"/>
              </a:ext>
            </a:extLst>
          </p:cNvPr>
          <p:cNvPicPr>
            <a:picLocks noChangeAspect="1"/>
          </p:cNvPicPr>
          <p:nvPr/>
        </p:nvPicPr>
        <p:blipFill>
          <a:blip r:embed="rId4"/>
          <a:stretch>
            <a:fillRect/>
          </a:stretch>
        </p:blipFill>
        <p:spPr>
          <a:xfrm>
            <a:off x="6847192" y="1653868"/>
            <a:ext cx="5132502" cy="4043547"/>
          </a:xfrm>
          <a:prstGeom prst="rect">
            <a:avLst/>
          </a:prstGeom>
        </p:spPr>
      </p:pic>
      <p:sp>
        <p:nvSpPr>
          <p:cNvPr id="8" name="Content Placeholder 2">
            <a:extLst>
              <a:ext uri="{FF2B5EF4-FFF2-40B4-BE49-F238E27FC236}">
                <a16:creationId xmlns:a16="http://schemas.microsoft.com/office/drawing/2014/main" id="{F2CE9517-2C94-478C-9619-65E9AA79931C}"/>
              </a:ext>
            </a:extLst>
          </p:cNvPr>
          <p:cNvSpPr txBox="1">
            <a:spLocks/>
          </p:cNvSpPr>
          <p:nvPr/>
        </p:nvSpPr>
        <p:spPr>
          <a:xfrm>
            <a:off x="564793" y="1435079"/>
            <a:ext cx="8072770" cy="52189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GB" sz="2000" dirty="0"/>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106968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44E6D-CEEB-49CF-9D3F-C06007B0DC86}"/>
              </a:ext>
            </a:extLst>
          </p:cNvPr>
          <p:cNvSpPr>
            <a:spLocks noGrp="1"/>
          </p:cNvSpPr>
          <p:nvPr>
            <p:ph type="title"/>
          </p:nvPr>
        </p:nvSpPr>
        <p:spPr/>
        <p:txBody>
          <a:bodyPr/>
          <a:lstStyle/>
          <a:p>
            <a:r>
              <a:rPr lang="en-GB" dirty="0"/>
              <a:t>Any questions?</a:t>
            </a:r>
            <a:br>
              <a:rPr lang="en-GB" dirty="0"/>
            </a:br>
            <a:r>
              <a:rPr lang="en-GB" dirty="0"/>
              <a:t>Additional resources:</a:t>
            </a:r>
          </a:p>
        </p:txBody>
      </p:sp>
      <p:pic>
        <p:nvPicPr>
          <p:cNvPr id="1026" name="Picture 2" descr="SCiP Alliance Annual Conference 2021 - Resources | SCiP Alliance">
            <a:hlinkClick r:id="rId3"/>
            <a:extLst>
              <a:ext uri="{FF2B5EF4-FFF2-40B4-BE49-F238E27FC236}">
                <a16:creationId xmlns:a16="http://schemas.microsoft.com/office/drawing/2014/main" id="{353B2D10-1F9C-4BBE-8F72-E40B9AF954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39" y="2082088"/>
            <a:ext cx="4976805" cy="1015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Bell Foundation - The Bell Foundation">
            <a:hlinkClick r:id="rId5"/>
            <a:extLst>
              <a:ext uri="{FF2B5EF4-FFF2-40B4-BE49-F238E27FC236}">
                <a16:creationId xmlns:a16="http://schemas.microsoft.com/office/drawing/2014/main" id="{693C5A21-89E3-4817-B6CF-42BEE739F52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99" t="32733" r="3184" b="28699"/>
          <a:stretch/>
        </p:blipFill>
        <p:spPr bwMode="auto">
          <a:xfrm>
            <a:off x="677334" y="3138001"/>
            <a:ext cx="4050317" cy="19467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7"/>
            <a:extLst>
              <a:ext uri="{FF2B5EF4-FFF2-40B4-BE49-F238E27FC236}">
                <a16:creationId xmlns:a16="http://schemas.microsoft.com/office/drawing/2014/main" id="{F5F2296F-2175-4F49-9546-F9BB003ED528}"/>
              </a:ext>
            </a:extLst>
          </p:cNvPr>
          <p:cNvPicPr>
            <a:picLocks noChangeAspect="1"/>
          </p:cNvPicPr>
          <p:nvPr/>
        </p:nvPicPr>
        <p:blipFill rotWithShape="1">
          <a:blip r:embed="rId8"/>
          <a:srcRect l="5555" t="36728" r="43828" b="41460"/>
          <a:stretch/>
        </p:blipFill>
        <p:spPr>
          <a:xfrm>
            <a:off x="677334" y="4927601"/>
            <a:ext cx="6773956" cy="1641150"/>
          </a:xfrm>
          <a:prstGeom prst="rect">
            <a:avLst/>
          </a:prstGeom>
        </p:spPr>
      </p:pic>
    </p:spTree>
    <p:extLst>
      <p:ext uri="{BB962C8B-B14F-4D97-AF65-F5344CB8AC3E}">
        <p14:creationId xmlns:p14="http://schemas.microsoft.com/office/powerpoint/2010/main" val="45451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8E40-C6FE-4050-9727-C4BCBE3CFE79}"/>
              </a:ext>
            </a:extLst>
          </p:cNvPr>
          <p:cNvSpPr>
            <a:spLocks noGrp="1"/>
          </p:cNvSpPr>
          <p:nvPr>
            <p:ph type="title"/>
          </p:nvPr>
        </p:nvSpPr>
        <p:spPr/>
        <p:txBody>
          <a:bodyPr/>
          <a:lstStyle/>
          <a:p>
            <a:r>
              <a:rPr lang="en-GB" dirty="0"/>
              <a:t>Context</a:t>
            </a:r>
          </a:p>
        </p:txBody>
      </p:sp>
      <p:sp>
        <p:nvSpPr>
          <p:cNvPr id="3" name="Content Placeholder 2">
            <a:extLst>
              <a:ext uri="{FF2B5EF4-FFF2-40B4-BE49-F238E27FC236}">
                <a16:creationId xmlns:a16="http://schemas.microsoft.com/office/drawing/2014/main" id="{B2824D1D-D25A-4E0D-B20A-4BCE793A5EF2}"/>
              </a:ext>
            </a:extLst>
          </p:cNvPr>
          <p:cNvSpPr>
            <a:spLocks noGrp="1"/>
          </p:cNvSpPr>
          <p:nvPr>
            <p:ph idx="1"/>
          </p:nvPr>
        </p:nvSpPr>
        <p:spPr>
          <a:xfrm>
            <a:off x="677334" y="1431234"/>
            <a:ext cx="8596668" cy="4557119"/>
          </a:xfrm>
        </p:spPr>
        <p:txBody>
          <a:bodyPr>
            <a:normAutofit/>
          </a:bodyPr>
          <a:lstStyle/>
          <a:p>
            <a:r>
              <a:rPr lang="en-GB" sz="2000" dirty="0"/>
              <a:t>Garrison town with social needs</a:t>
            </a:r>
          </a:p>
          <a:p>
            <a:r>
              <a:rPr lang="en-GB" sz="2000" dirty="0"/>
              <a:t>High turbulence – military families and refugees</a:t>
            </a:r>
          </a:p>
          <a:p>
            <a:r>
              <a:rPr lang="en-GB" sz="2000" dirty="0"/>
              <a:t>High need – academically, socially/ emotionally </a:t>
            </a:r>
          </a:p>
          <a:p>
            <a:endParaRPr lang="en-GB" sz="2000" dirty="0"/>
          </a:p>
        </p:txBody>
      </p:sp>
      <p:pic>
        <p:nvPicPr>
          <p:cNvPr id="5" name="Picture 4">
            <a:extLst>
              <a:ext uri="{FF2B5EF4-FFF2-40B4-BE49-F238E27FC236}">
                <a16:creationId xmlns:a16="http://schemas.microsoft.com/office/drawing/2014/main" id="{4DDD0926-F236-44A1-85AD-56BBA6B94653}"/>
              </a:ext>
            </a:extLst>
          </p:cNvPr>
          <p:cNvPicPr>
            <a:picLocks noChangeAspect="1"/>
          </p:cNvPicPr>
          <p:nvPr/>
        </p:nvPicPr>
        <p:blipFill rotWithShape="1">
          <a:blip r:embed="rId3"/>
          <a:srcRect l="3913" t="18535" r="21739" b="35645"/>
          <a:stretch/>
        </p:blipFill>
        <p:spPr>
          <a:xfrm>
            <a:off x="4833884" y="3904974"/>
            <a:ext cx="7050157" cy="2442817"/>
          </a:xfrm>
          <a:prstGeom prst="rect">
            <a:avLst/>
          </a:prstGeom>
        </p:spPr>
      </p:pic>
      <p:grpSp>
        <p:nvGrpSpPr>
          <p:cNvPr id="9" name="Group 8">
            <a:extLst>
              <a:ext uri="{FF2B5EF4-FFF2-40B4-BE49-F238E27FC236}">
                <a16:creationId xmlns:a16="http://schemas.microsoft.com/office/drawing/2014/main" id="{8DE17828-49E5-4AE9-B5F1-F957B5191C11}"/>
              </a:ext>
            </a:extLst>
          </p:cNvPr>
          <p:cNvGrpSpPr/>
          <p:nvPr/>
        </p:nvGrpSpPr>
        <p:grpSpPr>
          <a:xfrm>
            <a:off x="7656597" y="223265"/>
            <a:ext cx="4227444" cy="3188672"/>
            <a:chOff x="5367130" y="1930138"/>
            <a:chExt cx="6520070" cy="4058216"/>
          </a:xfrm>
        </p:grpSpPr>
        <p:pic>
          <p:nvPicPr>
            <p:cNvPr id="7" name="Picture 6">
              <a:extLst>
                <a:ext uri="{FF2B5EF4-FFF2-40B4-BE49-F238E27FC236}">
                  <a16:creationId xmlns:a16="http://schemas.microsoft.com/office/drawing/2014/main" id="{B9AA78A6-8DAE-40CF-A19C-B77E8312CC3B}"/>
                </a:ext>
              </a:extLst>
            </p:cNvPr>
            <p:cNvPicPr>
              <a:picLocks noChangeAspect="1"/>
            </p:cNvPicPr>
            <p:nvPr/>
          </p:nvPicPr>
          <p:blipFill rotWithShape="1">
            <a:blip r:embed="rId4"/>
            <a:srcRect l="44023" t="33518" r="12499" b="12663"/>
            <a:stretch/>
          </p:blipFill>
          <p:spPr>
            <a:xfrm>
              <a:off x="5367130" y="2299208"/>
              <a:ext cx="5300870" cy="3689146"/>
            </a:xfrm>
            <a:prstGeom prst="rect">
              <a:avLst/>
            </a:prstGeom>
          </p:spPr>
        </p:pic>
        <p:sp>
          <p:nvSpPr>
            <p:cNvPr id="8" name="TextBox 7">
              <a:extLst>
                <a:ext uri="{FF2B5EF4-FFF2-40B4-BE49-F238E27FC236}">
                  <a16:creationId xmlns:a16="http://schemas.microsoft.com/office/drawing/2014/main" id="{6B98B176-B228-4E1E-BBCA-5E1D5C8DFB7D}"/>
                </a:ext>
              </a:extLst>
            </p:cNvPr>
            <p:cNvSpPr txBox="1"/>
            <p:nvPr/>
          </p:nvSpPr>
          <p:spPr>
            <a:xfrm>
              <a:off x="9448800" y="1930138"/>
              <a:ext cx="2438400" cy="369332"/>
            </a:xfrm>
            <a:prstGeom prst="rect">
              <a:avLst/>
            </a:prstGeom>
            <a:noFill/>
          </p:spPr>
          <p:txBody>
            <a:bodyPr wrap="square" rtlCol="0">
              <a:spAutoFit/>
            </a:bodyPr>
            <a:lstStyle/>
            <a:p>
              <a:r>
                <a:rPr lang="en-GB" dirty="0"/>
                <a:t>Late arrivals</a:t>
              </a:r>
            </a:p>
          </p:txBody>
        </p:sp>
      </p:grpSp>
      <p:pic>
        <p:nvPicPr>
          <p:cNvPr id="11" name="Picture 10">
            <a:extLst>
              <a:ext uri="{FF2B5EF4-FFF2-40B4-BE49-F238E27FC236}">
                <a16:creationId xmlns:a16="http://schemas.microsoft.com/office/drawing/2014/main" id="{47D3BB65-167D-41E7-9F56-1841EB0BCAB2}"/>
              </a:ext>
            </a:extLst>
          </p:cNvPr>
          <p:cNvPicPr>
            <a:picLocks noChangeAspect="1"/>
          </p:cNvPicPr>
          <p:nvPr/>
        </p:nvPicPr>
        <p:blipFill rotWithShape="1">
          <a:blip r:embed="rId5"/>
          <a:srcRect l="869" t="30522" r="47935" b="39705"/>
          <a:stretch/>
        </p:blipFill>
        <p:spPr>
          <a:xfrm>
            <a:off x="307959" y="2768220"/>
            <a:ext cx="4041913" cy="1321560"/>
          </a:xfrm>
          <a:prstGeom prst="rect">
            <a:avLst/>
          </a:prstGeom>
        </p:spPr>
      </p:pic>
      <p:pic>
        <p:nvPicPr>
          <p:cNvPr id="13" name="Picture 12">
            <a:extLst>
              <a:ext uri="{FF2B5EF4-FFF2-40B4-BE49-F238E27FC236}">
                <a16:creationId xmlns:a16="http://schemas.microsoft.com/office/drawing/2014/main" id="{DA761589-4EBA-49FB-A4DA-677F5D4DD83F}"/>
              </a:ext>
            </a:extLst>
          </p:cNvPr>
          <p:cNvPicPr>
            <a:picLocks noChangeAspect="1"/>
          </p:cNvPicPr>
          <p:nvPr/>
        </p:nvPicPr>
        <p:blipFill rotWithShape="1">
          <a:blip r:embed="rId6"/>
          <a:srcRect l="39648" t="18856" r="18077" b="12663"/>
          <a:stretch/>
        </p:blipFill>
        <p:spPr>
          <a:xfrm>
            <a:off x="1120014" y="4089780"/>
            <a:ext cx="2682229" cy="2442818"/>
          </a:xfrm>
          <a:prstGeom prst="rect">
            <a:avLst/>
          </a:prstGeom>
        </p:spPr>
      </p:pic>
    </p:spTree>
    <p:extLst>
      <p:ext uri="{BB962C8B-B14F-4D97-AF65-F5344CB8AC3E}">
        <p14:creationId xmlns:p14="http://schemas.microsoft.com/office/powerpoint/2010/main" val="35486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E02E-87B7-483C-B1EF-9F612B124690}"/>
              </a:ext>
            </a:extLst>
          </p:cNvPr>
          <p:cNvSpPr>
            <a:spLocks noGrp="1"/>
          </p:cNvSpPr>
          <p:nvPr>
            <p:ph type="title"/>
          </p:nvPr>
        </p:nvSpPr>
        <p:spPr/>
        <p:txBody>
          <a:bodyPr/>
          <a:lstStyle/>
          <a:p>
            <a:r>
              <a:rPr lang="en-GB" dirty="0"/>
              <a:t>Mid-year entrants - what next?</a:t>
            </a:r>
          </a:p>
        </p:txBody>
      </p:sp>
      <p:sp>
        <p:nvSpPr>
          <p:cNvPr id="3" name="Content Placeholder 2">
            <a:extLst>
              <a:ext uri="{FF2B5EF4-FFF2-40B4-BE49-F238E27FC236}">
                <a16:creationId xmlns:a16="http://schemas.microsoft.com/office/drawing/2014/main" id="{715F08A9-B9B4-43CC-8E08-6AC58D0E40AE}"/>
              </a:ext>
            </a:extLst>
          </p:cNvPr>
          <p:cNvSpPr>
            <a:spLocks noGrp="1"/>
          </p:cNvSpPr>
          <p:nvPr>
            <p:ph idx="1"/>
          </p:nvPr>
        </p:nvSpPr>
        <p:spPr>
          <a:xfrm>
            <a:off x="2945926" y="4308013"/>
            <a:ext cx="4024701" cy="3880773"/>
          </a:xfrm>
        </p:spPr>
        <p:txBody>
          <a:bodyPr>
            <a:normAutofit/>
          </a:bodyPr>
          <a:lstStyle/>
          <a:p>
            <a:r>
              <a:rPr lang="en-GB" sz="2000" dirty="0"/>
              <a:t>My Passport</a:t>
            </a:r>
          </a:p>
          <a:p>
            <a:r>
              <a:rPr lang="en-GB" sz="2000" dirty="0"/>
              <a:t>Data analysis and SLT feedback</a:t>
            </a:r>
          </a:p>
          <a:p>
            <a:r>
              <a:rPr lang="en-GB" sz="2000" dirty="0"/>
              <a:t>PSHE curriculum</a:t>
            </a:r>
          </a:p>
          <a:p>
            <a:r>
              <a:rPr lang="en-GB" sz="2000" dirty="0"/>
              <a:t>Talavera Ambassadors</a:t>
            </a:r>
          </a:p>
          <a:p>
            <a:pPr marL="0" indent="0">
              <a:buNone/>
            </a:pPr>
            <a:endParaRPr lang="en-GB" sz="2000" dirty="0"/>
          </a:p>
        </p:txBody>
      </p:sp>
      <p:pic>
        <p:nvPicPr>
          <p:cNvPr id="5" name="Picture 4">
            <a:extLst>
              <a:ext uri="{FF2B5EF4-FFF2-40B4-BE49-F238E27FC236}">
                <a16:creationId xmlns:a16="http://schemas.microsoft.com/office/drawing/2014/main" id="{8BEF4C1A-0DDE-4BEC-BA62-11470A9FA9FD}"/>
              </a:ext>
            </a:extLst>
          </p:cNvPr>
          <p:cNvPicPr>
            <a:picLocks noChangeAspect="1"/>
          </p:cNvPicPr>
          <p:nvPr/>
        </p:nvPicPr>
        <p:blipFill rotWithShape="1">
          <a:blip r:embed="rId3"/>
          <a:srcRect l="43478" t="28137" r="32935" b="11889"/>
          <a:stretch/>
        </p:blipFill>
        <p:spPr>
          <a:xfrm>
            <a:off x="333065" y="1340105"/>
            <a:ext cx="1931298" cy="2760870"/>
          </a:xfrm>
          <a:prstGeom prst="rect">
            <a:avLst/>
          </a:prstGeom>
        </p:spPr>
      </p:pic>
      <p:pic>
        <p:nvPicPr>
          <p:cNvPr id="7" name="Picture 6">
            <a:extLst>
              <a:ext uri="{FF2B5EF4-FFF2-40B4-BE49-F238E27FC236}">
                <a16:creationId xmlns:a16="http://schemas.microsoft.com/office/drawing/2014/main" id="{B1B42B98-F9FB-482E-9A72-2903E0227812}"/>
              </a:ext>
            </a:extLst>
          </p:cNvPr>
          <p:cNvPicPr>
            <a:picLocks noChangeAspect="1"/>
          </p:cNvPicPr>
          <p:nvPr/>
        </p:nvPicPr>
        <p:blipFill rotWithShape="1">
          <a:blip r:embed="rId4"/>
          <a:srcRect l="43695" t="28137" r="32935" b="11889"/>
          <a:stretch/>
        </p:blipFill>
        <p:spPr>
          <a:xfrm>
            <a:off x="2398644" y="1340105"/>
            <a:ext cx="1931298" cy="2786553"/>
          </a:xfrm>
          <a:prstGeom prst="rect">
            <a:avLst/>
          </a:prstGeom>
        </p:spPr>
      </p:pic>
      <p:pic>
        <p:nvPicPr>
          <p:cNvPr id="9" name="Picture 8">
            <a:extLst>
              <a:ext uri="{FF2B5EF4-FFF2-40B4-BE49-F238E27FC236}">
                <a16:creationId xmlns:a16="http://schemas.microsoft.com/office/drawing/2014/main" id="{AFFC36DF-6105-46F5-BE1A-F9B88B4E548E}"/>
              </a:ext>
            </a:extLst>
          </p:cNvPr>
          <p:cNvPicPr>
            <a:picLocks noChangeAspect="1"/>
          </p:cNvPicPr>
          <p:nvPr/>
        </p:nvPicPr>
        <p:blipFill rotWithShape="1">
          <a:blip r:embed="rId5"/>
          <a:srcRect l="44239" t="28137" r="33043" b="15248"/>
          <a:stretch/>
        </p:blipFill>
        <p:spPr>
          <a:xfrm>
            <a:off x="4531887" y="1332085"/>
            <a:ext cx="1994485" cy="2794573"/>
          </a:xfrm>
          <a:prstGeom prst="rect">
            <a:avLst/>
          </a:prstGeom>
        </p:spPr>
      </p:pic>
      <p:pic>
        <p:nvPicPr>
          <p:cNvPr id="11" name="Picture 10">
            <a:extLst>
              <a:ext uri="{FF2B5EF4-FFF2-40B4-BE49-F238E27FC236}">
                <a16:creationId xmlns:a16="http://schemas.microsoft.com/office/drawing/2014/main" id="{93B53DF0-1A2C-41F3-915E-4DC4B62D7ACB}"/>
              </a:ext>
            </a:extLst>
          </p:cNvPr>
          <p:cNvPicPr>
            <a:picLocks noChangeAspect="1"/>
          </p:cNvPicPr>
          <p:nvPr/>
        </p:nvPicPr>
        <p:blipFill rotWithShape="1">
          <a:blip r:embed="rId6"/>
          <a:srcRect l="44022" t="28137" r="33587" b="21150"/>
          <a:stretch/>
        </p:blipFill>
        <p:spPr>
          <a:xfrm>
            <a:off x="677334" y="4216973"/>
            <a:ext cx="2043322" cy="2601843"/>
          </a:xfrm>
          <a:prstGeom prst="rect">
            <a:avLst/>
          </a:prstGeom>
        </p:spPr>
      </p:pic>
      <p:pic>
        <p:nvPicPr>
          <p:cNvPr id="17" name="Picture 16">
            <a:extLst>
              <a:ext uri="{FF2B5EF4-FFF2-40B4-BE49-F238E27FC236}">
                <a16:creationId xmlns:a16="http://schemas.microsoft.com/office/drawing/2014/main" id="{BD9724E1-AC6D-4989-9A8F-FE31E3D157EA}"/>
              </a:ext>
            </a:extLst>
          </p:cNvPr>
          <p:cNvPicPr>
            <a:picLocks noChangeAspect="1"/>
          </p:cNvPicPr>
          <p:nvPr/>
        </p:nvPicPr>
        <p:blipFill rotWithShape="1">
          <a:blip r:embed="rId7"/>
          <a:srcRect l="32717" t="39544" r="33043" b="22499"/>
          <a:stretch/>
        </p:blipFill>
        <p:spPr>
          <a:xfrm>
            <a:off x="7019028" y="3790891"/>
            <a:ext cx="4024700" cy="2508516"/>
          </a:xfrm>
          <a:prstGeom prst="rect">
            <a:avLst/>
          </a:prstGeom>
        </p:spPr>
      </p:pic>
      <p:pic>
        <p:nvPicPr>
          <p:cNvPr id="6" name="Picture 5">
            <a:extLst>
              <a:ext uri="{FF2B5EF4-FFF2-40B4-BE49-F238E27FC236}">
                <a16:creationId xmlns:a16="http://schemas.microsoft.com/office/drawing/2014/main" id="{53509F6D-0D81-4978-994A-C6FDB9577E17}"/>
              </a:ext>
            </a:extLst>
          </p:cNvPr>
          <p:cNvPicPr>
            <a:picLocks noChangeAspect="1"/>
          </p:cNvPicPr>
          <p:nvPr/>
        </p:nvPicPr>
        <p:blipFill>
          <a:blip r:embed="rId8"/>
          <a:stretch>
            <a:fillRect/>
          </a:stretch>
        </p:blipFill>
        <p:spPr>
          <a:xfrm>
            <a:off x="6803598" y="1270000"/>
            <a:ext cx="4940808" cy="2123681"/>
          </a:xfrm>
          <a:prstGeom prst="rect">
            <a:avLst/>
          </a:prstGeom>
        </p:spPr>
      </p:pic>
    </p:spTree>
    <p:extLst>
      <p:ext uri="{BB962C8B-B14F-4D97-AF65-F5344CB8AC3E}">
        <p14:creationId xmlns:p14="http://schemas.microsoft.com/office/powerpoint/2010/main" val="39812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E02E-87B7-483C-B1EF-9F612B124690}"/>
              </a:ext>
            </a:extLst>
          </p:cNvPr>
          <p:cNvSpPr>
            <a:spLocks noGrp="1"/>
          </p:cNvSpPr>
          <p:nvPr>
            <p:ph type="title"/>
          </p:nvPr>
        </p:nvSpPr>
        <p:spPr/>
        <p:txBody>
          <a:bodyPr/>
          <a:lstStyle/>
          <a:p>
            <a:r>
              <a:rPr lang="en-GB" dirty="0"/>
              <a:t>Mid-year entrants - what next?	</a:t>
            </a:r>
          </a:p>
        </p:txBody>
      </p:sp>
      <p:sp>
        <p:nvSpPr>
          <p:cNvPr id="3" name="Content Placeholder 2">
            <a:extLst>
              <a:ext uri="{FF2B5EF4-FFF2-40B4-BE49-F238E27FC236}">
                <a16:creationId xmlns:a16="http://schemas.microsoft.com/office/drawing/2014/main" id="{715F08A9-B9B4-43CC-8E08-6AC58D0E40AE}"/>
              </a:ext>
            </a:extLst>
          </p:cNvPr>
          <p:cNvSpPr>
            <a:spLocks noGrp="1"/>
          </p:cNvSpPr>
          <p:nvPr>
            <p:ph idx="1"/>
          </p:nvPr>
        </p:nvSpPr>
        <p:spPr>
          <a:xfrm>
            <a:off x="2855697" y="1347664"/>
            <a:ext cx="8596668" cy="3880773"/>
          </a:xfrm>
        </p:spPr>
        <p:txBody>
          <a:bodyPr>
            <a:normAutofit/>
          </a:bodyPr>
          <a:lstStyle/>
          <a:p>
            <a:r>
              <a:rPr lang="en-GB" sz="2000" dirty="0"/>
              <a:t>ELSA and TALA – complete and analyse</a:t>
            </a:r>
          </a:p>
        </p:txBody>
      </p:sp>
      <p:pic>
        <p:nvPicPr>
          <p:cNvPr id="5" name="Picture 4">
            <a:extLst>
              <a:ext uri="{FF2B5EF4-FFF2-40B4-BE49-F238E27FC236}">
                <a16:creationId xmlns:a16="http://schemas.microsoft.com/office/drawing/2014/main" id="{7DA0CD3D-5403-4238-9EEE-87C166407E88}"/>
              </a:ext>
            </a:extLst>
          </p:cNvPr>
          <p:cNvPicPr>
            <a:picLocks noChangeAspect="1"/>
          </p:cNvPicPr>
          <p:nvPr/>
        </p:nvPicPr>
        <p:blipFill rotWithShape="1">
          <a:blip r:embed="rId3"/>
          <a:srcRect l="12283" t="25882" r="60435" b="12639"/>
          <a:stretch/>
        </p:blipFill>
        <p:spPr>
          <a:xfrm>
            <a:off x="240685" y="1332656"/>
            <a:ext cx="2615012" cy="3313045"/>
          </a:xfrm>
          <a:prstGeom prst="rect">
            <a:avLst/>
          </a:prstGeom>
        </p:spPr>
      </p:pic>
      <p:pic>
        <p:nvPicPr>
          <p:cNvPr id="8" name="Picture 7">
            <a:extLst>
              <a:ext uri="{FF2B5EF4-FFF2-40B4-BE49-F238E27FC236}">
                <a16:creationId xmlns:a16="http://schemas.microsoft.com/office/drawing/2014/main" id="{7C86A778-5341-4551-A7E2-6342A3DDB308}"/>
              </a:ext>
            </a:extLst>
          </p:cNvPr>
          <p:cNvPicPr>
            <a:picLocks noChangeAspect="1"/>
          </p:cNvPicPr>
          <p:nvPr/>
        </p:nvPicPr>
        <p:blipFill rotWithShape="1">
          <a:blip r:embed="rId4"/>
          <a:srcRect l="15652" t="30909" r="6066" b="23749"/>
          <a:stretch/>
        </p:blipFill>
        <p:spPr>
          <a:xfrm>
            <a:off x="3043975" y="1930400"/>
            <a:ext cx="8220111" cy="2676939"/>
          </a:xfrm>
          <a:prstGeom prst="rect">
            <a:avLst/>
          </a:prstGeom>
        </p:spPr>
      </p:pic>
      <p:pic>
        <p:nvPicPr>
          <p:cNvPr id="11" name="Picture 10">
            <a:extLst>
              <a:ext uri="{FF2B5EF4-FFF2-40B4-BE49-F238E27FC236}">
                <a16:creationId xmlns:a16="http://schemas.microsoft.com/office/drawing/2014/main" id="{A013A251-C020-4AB8-9B5C-79C6812470CE}"/>
              </a:ext>
            </a:extLst>
          </p:cNvPr>
          <p:cNvPicPr>
            <a:picLocks noChangeAspect="1"/>
          </p:cNvPicPr>
          <p:nvPr/>
        </p:nvPicPr>
        <p:blipFill rotWithShape="1">
          <a:blip r:embed="rId5"/>
          <a:srcRect l="22065" t="26656" r="23423" b="14958"/>
          <a:stretch/>
        </p:blipFill>
        <p:spPr>
          <a:xfrm>
            <a:off x="927914" y="4810539"/>
            <a:ext cx="3213019" cy="1934817"/>
          </a:xfrm>
          <a:prstGeom prst="rect">
            <a:avLst/>
          </a:prstGeom>
        </p:spPr>
      </p:pic>
      <p:sp>
        <p:nvSpPr>
          <p:cNvPr id="14" name="TextBox 13">
            <a:extLst>
              <a:ext uri="{FF2B5EF4-FFF2-40B4-BE49-F238E27FC236}">
                <a16:creationId xmlns:a16="http://schemas.microsoft.com/office/drawing/2014/main" id="{CE70FB57-3649-469B-BBF0-C3349F566549}"/>
              </a:ext>
            </a:extLst>
          </p:cNvPr>
          <p:cNvSpPr txBox="1"/>
          <p:nvPr/>
        </p:nvSpPr>
        <p:spPr>
          <a:xfrm>
            <a:off x="4226549" y="4810539"/>
            <a:ext cx="6102626" cy="2015936"/>
          </a:xfrm>
          <a:prstGeom prst="rect">
            <a:avLst/>
          </a:prstGeom>
          <a:noFill/>
        </p:spPr>
        <p:txBody>
          <a:bodyPr wrap="square">
            <a:spAutoFit/>
          </a:bodyPr>
          <a:lstStyle/>
          <a:p>
            <a:pPr marL="342900" indent="-342900">
              <a:spcBef>
                <a:spcPts val="1000"/>
              </a:spcBef>
              <a:buClr>
                <a:schemeClr val="accent1"/>
              </a:buClr>
              <a:buSzPct val="80000"/>
              <a:buFont typeface="Wingdings 3" charset="2"/>
              <a:buChar char=""/>
            </a:pPr>
            <a:r>
              <a:rPr lang="en-GB" sz="2000" dirty="0">
                <a:solidFill>
                  <a:schemeClr val="tx1">
                    <a:lumMod val="75000"/>
                    <a:lumOff val="25000"/>
                  </a:schemeClr>
                </a:solidFill>
              </a:rPr>
              <a:t>Summative assessment - SEND pupils, Bell Foundation or particular concerns </a:t>
            </a:r>
          </a:p>
          <a:p>
            <a:pPr marL="342900" indent="-342900">
              <a:spcBef>
                <a:spcPts val="1000"/>
              </a:spcBef>
              <a:buClr>
                <a:schemeClr val="accent1"/>
              </a:buClr>
              <a:buSzPct val="80000"/>
              <a:buFont typeface="Wingdings 3" charset="2"/>
              <a:buChar char=""/>
            </a:pPr>
            <a:r>
              <a:rPr lang="en-GB" sz="2000" dirty="0">
                <a:solidFill>
                  <a:schemeClr val="tx1">
                    <a:lumMod val="75000"/>
                    <a:lumOff val="25000"/>
                  </a:schemeClr>
                </a:solidFill>
              </a:rPr>
              <a:t>Tracking: class-based and IEPs</a:t>
            </a:r>
          </a:p>
          <a:p>
            <a:pPr marL="342900" indent="-342900">
              <a:spcBef>
                <a:spcPts val="1000"/>
              </a:spcBef>
              <a:buClr>
                <a:schemeClr val="accent1"/>
              </a:buClr>
              <a:buSzPct val="80000"/>
              <a:buFont typeface="Wingdings 3" charset="2"/>
              <a:buChar char=""/>
            </a:pPr>
            <a:r>
              <a:rPr lang="en-GB" sz="2000" dirty="0">
                <a:solidFill>
                  <a:schemeClr val="tx1">
                    <a:lumMod val="75000"/>
                    <a:lumOff val="25000"/>
                  </a:schemeClr>
                </a:solidFill>
              </a:rPr>
              <a:t>Timetabled adult use</a:t>
            </a:r>
          </a:p>
          <a:p>
            <a:pPr marL="342900" indent="-342900">
              <a:spcBef>
                <a:spcPts val="1000"/>
              </a:spcBef>
              <a:buClr>
                <a:schemeClr val="accent1"/>
              </a:buClr>
              <a:buSzPct val="80000"/>
              <a:buFont typeface="Wingdings 3" charset="2"/>
              <a:buChar char=""/>
            </a:pPr>
            <a:endParaRPr lang="en-GB" sz="2000" dirty="0">
              <a:solidFill>
                <a:schemeClr val="tx1">
                  <a:lumMod val="75000"/>
                  <a:lumOff val="25000"/>
                </a:schemeClr>
              </a:solidFill>
            </a:endParaRPr>
          </a:p>
        </p:txBody>
      </p:sp>
      <p:pic>
        <p:nvPicPr>
          <p:cNvPr id="1026" name="Picture 2" descr="The Bell Foundation - YouTube">
            <a:extLst>
              <a:ext uri="{FF2B5EF4-FFF2-40B4-BE49-F238E27FC236}">
                <a16:creationId xmlns:a16="http://schemas.microsoft.com/office/drawing/2014/main" id="{A2E046BC-C3C4-4B22-A453-08CCF7D8FA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8305" y="5064370"/>
            <a:ext cx="1167818" cy="116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55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E02E-87B7-483C-B1EF-9F612B124690}"/>
              </a:ext>
            </a:extLst>
          </p:cNvPr>
          <p:cNvSpPr>
            <a:spLocks noGrp="1"/>
          </p:cNvSpPr>
          <p:nvPr>
            <p:ph type="title"/>
          </p:nvPr>
        </p:nvSpPr>
        <p:spPr/>
        <p:txBody>
          <a:bodyPr/>
          <a:lstStyle/>
          <a:p>
            <a:r>
              <a:rPr lang="en-GB" dirty="0"/>
              <a:t>Military entrants - what next?	</a:t>
            </a:r>
          </a:p>
        </p:txBody>
      </p:sp>
      <p:pic>
        <p:nvPicPr>
          <p:cNvPr id="6" name="Picture 5">
            <a:extLst>
              <a:ext uri="{FF2B5EF4-FFF2-40B4-BE49-F238E27FC236}">
                <a16:creationId xmlns:a16="http://schemas.microsoft.com/office/drawing/2014/main" id="{439CF200-E4E9-42C2-A6EF-9CABF0BCA8AF}"/>
              </a:ext>
            </a:extLst>
          </p:cNvPr>
          <p:cNvPicPr>
            <a:picLocks noChangeAspect="1"/>
          </p:cNvPicPr>
          <p:nvPr/>
        </p:nvPicPr>
        <p:blipFill rotWithShape="1">
          <a:blip r:embed="rId3"/>
          <a:srcRect l="29674" t="28137" r="29489" b="41639"/>
          <a:stretch/>
        </p:blipFill>
        <p:spPr>
          <a:xfrm>
            <a:off x="159026" y="1616814"/>
            <a:ext cx="3174134" cy="1320801"/>
          </a:xfrm>
          <a:prstGeom prst="rect">
            <a:avLst/>
          </a:prstGeom>
        </p:spPr>
      </p:pic>
      <p:pic>
        <p:nvPicPr>
          <p:cNvPr id="10" name="Picture 9">
            <a:extLst>
              <a:ext uri="{FF2B5EF4-FFF2-40B4-BE49-F238E27FC236}">
                <a16:creationId xmlns:a16="http://schemas.microsoft.com/office/drawing/2014/main" id="{6C763B1A-D626-4E93-8D8F-4F199D8E609A}"/>
              </a:ext>
            </a:extLst>
          </p:cNvPr>
          <p:cNvPicPr>
            <a:picLocks noChangeAspect="1"/>
          </p:cNvPicPr>
          <p:nvPr/>
        </p:nvPicPr>
        <p:blipFill rotWithShape="1">
          <a:blip r:embed="rId4"/>
          <a:srcRect l="26087" t="35355" r="27609" b="28137"/>
          <a:stretch/>
        </p:blipFill>
        <p:spPr>
          <a:xfrm>
            <a:off x="3195948" y="1367120"/>
            <a:ext cx="4651513" cy="2061880"/>
          </a:xfrm>
          <a:prstGeom prst="rect">
            <a:avLst/>
          </a:prstGeom>
        </p:spPr>
      </p:pic>
      <p:pic>
        <p:nvPicPr>
          <p:cNvPr id="19" name="Picture 18">
            <a:extLst>
              <a:ext uri="{FF2B5EF4-FFF2-40B4-BE49-F238E27FC236}">
                <a16:creationId xmlns:a16="http://schemas.microsoft.com/office/drawing/2014/main" id="{DB31006B-6149-4126-A2CB-44C8D53F62E4}"/>
              </a:ext>
            </a:extLst>
          </p:cNvPr>
          <p:cNvPicPr>
            <a:picLocks noChangeAspect="1"/>
          </p:cNvPicPr>
          <p:nvPr/>
        </p:nvPicPr>
        <p:blipFill rotWithShape="1">
          <a:blip r:embed="rId5"/>
          <a:srcRect l="26413" t="50000" r="27391" b="18878"/>
          <a:stretch/>
        </p:blipFill>
        <p:spPr>
          <a:xfrm>
            <a:off x="7779026" y="262785"/>
            <a:ext cx="4253948" cy="1611277"/>
          </a:xfrm>
          <a:prstGeom prst="rect">
            <a:avLst/>
          </a:prstGeom>
        </p:spPr>
      </p:pic>
      <p:pic>
        <p:nvPicPr>
          <p:cNvPr id="21" name="Picture 20">
            <a:extLst>
              <a:ext uri="{FF2B5EF4-FFF2-40B4-BE49-F238E27FC236}">
                <a16:creationId xmlns:a16="http://schemas.microsoft.com/office/drawing/2014/main" id="{B727B018-4A22-4343-AF61-BE7514AF4F67}"/>
              </a:ext>
            </a:extLst>
          </p:cNvPr>
          <p:cNvPicPr>
            <a:picLocks noChangeAspect="1"/>
          </p:cNvPicPr>
          <p:nvPr/>
        </p:nvPicPr>
        <p:blipFill rotWithShape="1">
          <a:blip r:embed="rId6"/>
          <a:srcRect l="26213" t="21436" r="26195" b="48025"/>
          <a:stretch/>
        </p:blipFill>
        <p:spPr>
          <a:xfrm>
            <a:off x="432021" y="3599008"/>
            <a:ext cx="5802278" cy="2093355"/>
          </a:xfrm>
          <a:prstGeom prst="rect">
            <a:avLst/>
          </a:prstGeom>
        </p:spPr>
      </p:pic>
      <p:pic>
        <p:nvPicPr>
          <p:cNvPr id="23" name="Picture 22">
            <a:extLst>
              <a:ext uri="{FF2B5EF4-FFF2-40B4-BE49-F238E27FC236}">
                <a16:creationId xmlns:a16="http://schemas.microsoft.com/office/drawing/2014/main" id="{0BE72FA1-4AEB-4184-A938-9569ADB68262}"/>
              </a:ext>
            </a:extLst>
          </p:cNvPr>
          <p:cNvPicPr>
            <a:picLocks noChangeAspect="1"/>
          </p:cNvPicPr>
          <p:nvPr/>
        </p:nvPicPr>
        <p:blipFill rotWithShape="1">
          <a:blip r:embed="rId7"/>
          <a:srcRect l="30217" t="30112" r="30652" b="28137"/>
          <a:stretch/>
        </p:blipFill>
        <p:spPr>
          <a:xfrm>
            <a:off x="7992239" y="2166701"/>
            <a:ext cx="3827521" cy="2296019"/>
          </a:xfrm>
          <a:prstGeom prst="rect">
            <a:avLst/>
          </a:prstGeom>
        </p:spPr>
      </p:pic>
      <p:sp>
        <p:nvSpPr>
          <p:cNvPr id="24" name="TextBox 23">
            <a:extLst>
              <a:ext uri="{FF2B5EF4-FFF2-40B4-BE49-F238E27FC236}">
                <a16:creationId xmlns:a16="http://schemas.microsoft.com/office/drawing/2014/main" id="{9ED24F5C-6CC6-4E1D-B106-E6E9B5F2079D}"/>
              </a:ext>
            </a:extLst>
          </p:cNvPr>
          <p:cNvSpPr txBox="1"/>
          <p:nvPr/>
        </p:nvSpPr>
        <p:spPr>
          <a:xfrm>
            <a:off x="6234299" y="4632728"/>
            <a:ext cx="5167169" cy="2015936"/>
          </a:xfrm>
          <a:prstGeom prst="rect">
            <a:avLst/>
          </a:prstGeom>
          <a:noFill/>
        </p:spPr>
        <p:txBody>
          <a:bodyPr wrap="square" rtlCol="0">
            <a:spAutoFit/>
          </a:bodyPr>
          <a:lstStyle/>
          <a:p>
            <a:pPr marL="342900" indent="-342900">
              <a:spcBef>
                <a:spcPts val="1000"/>
              </a:spcBef>
              <a:buClr>
                <a:schemeClr val="accent1"/>
              </a:buClr>
              <a:buSzPct val="80000"/>
              <a:buFont typeface="Wingdings 3" charset="2"/>
              <a:buChar char=""/>
            </a:pPr>
            <a:r>
              <a:rPr lang="en-GB" sz="2000" dirty="0">
                <a:solidFill>
                  <a:schemeClr val="tx1">
                    <a:lumMod val="75000"/>
                    <a:lumOff val="25000"/>
                  </a:schemeClr>
                </a:solidFill>
              </a:rPr>
              <a:t>Understanding your community</a:t>
            </a:r>
          </a:p>
          <a:p>
            <a:pPr marL="342900" indent="-342900">
              <a:spcBef>
                <a:spcPts val="1000"/>
              </a:spcBef>
              <a:buClr>
                <a:schemeClr val="accent1"/>
              </a:buClr>
              <a:buSzPct val="80000"/>
              <a:buFont typeface="Wingdings 3" charset="2"/>
              <a:buChar char=""/>
            </a:pPr>
            <a:r>
              <a:rPr lang="en-GB" sz="2000" dirty="0">
                <a:solidFill>
                  <a:schemeClr val="tx1">
                    <a:lumMod val="75000"/>
                    <a:lumOff val="25000"/>
                  </a:schemeClr>
                </a:solidFill>
              </a:rPr>
              <a:t>Listening to the experts</a:t>
            </a:r>
          </a:p>
          <a:p>
            <a:pPr marL="342900" indent="-342900">
              <a:spcBef>
                <a:spcPts val="1000"/>
              </a:spcBef>
              <a:buClr>
                <a:schemeClr val="accent1"/>
              </a:buClr>
              <a:buSzPct val="80000"/>
              <a:buFont typeface="Wingdings 3" charset="2"/>
              <a:buChar char=""/>
            </a:pPr>
            <a:r>
              <a:rPr lang="en-GB" sz="2000" dirty="0">
                <a:solidFill>
                  <a:schemeClr val="tx1">
                    <a:lumMod val="75000"/>
                    <a:lumOff val="25000"/>
                  </a:schemeClr>
                </a:solidFill>
              </a:rPr>
              <a:t>Can they articulate what you need them to?</a:t>
            </a:r>
          </a:p>
          <a:p>
            <a:pPr marL="342900" indent="-342900">
              <a:spcBef>
                <a:spcPts val="1000"/>
              </a:spcBef>
              <a:buClr>
                <a:schemeClr val="accent1"/>
              </a:buClr>
              <a:buSzPct val="80000"/>
              <a:buFont typeface="Wingdings 3" charset="2"/>
              <a:buChar char=""/>
            </a:pPr>
            <a:endParaRPr lang="en-GB" sz="2000" dirty="0">
              <a:solidFill>
                <a:schemeClr val="tx1">
                  <a:lumMod val="75000"/>
                  <a:lumOff val="25000"/>
                </a:schemeClr>
              </a:solidFill>
            </a:endParaRPr>
          </a:p>
        </p:txBody>
      </p:sp>
    </p:spTree>
    <p:extLst>
      <p:ext uri="{BB962C8B-B14F-4D97-AF65-F5344CB8AC3E}">
        <p14:creationId xmlns:p14="http://schemas.microsoft.com/office/powerpoint/2010/main" val="284565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A2F2-3818-4A48-9C07-52FC46208749}"/>
              </a:ext>
            </a:extLst>
          </p:cNvPr>
          <p:cNvSpPr>
            <a:spLocks noGrp="1"/>
          </p:cNvSpPr>
          <p:nvPr>
            <p:ph type="title"/>
          </p:nvPr>
        </p:nvSpPr>
        <p:spPr/>
        <p:txBody>
          <a:bodyPr/>
          <a:lstStyle/>
          <a:p>
            <a:r>
              <a:rPr lang="en-GB" dirty="0"/>
              <a:t>More important than assessment?</a:t>
            </a:r>
          </a:p>
        </p:txBody>
      </p:sp>
      <p:sp>
        <p:nvSpPr>
          <p:cNvPr id="3" name="Content Placeholder 2">
            <a:extLst>
              <a:ext uri="{FF2B5EF4-FFF2-40B4-BE49-F238E27FC236}">
                <a16:creationId xmlns:a16="http://schemas.microsoft.com/office/drawing/2014/main" id="{C8286B62-BA86-4737-BDC7-4FDEF0FA8CA5}"/>
              </a:ext>
            </a:extLst>
          </p:cNvPr>
          <p:cNvSpPr>
            <a:spLocks noGrp="1"/>
          </p:cNvSpPr>
          <p:nvPr>
            <p:ph idx="1"/>
          </p:nvPr>
        </p:nvSpPr>
        <p:spPr>
          <a:xfrm>
            <a:off x="677334" y="1488613"/>
            <a:ext cx="8312609" cy="3880773"/>
          </a:xfrm>
        </p:spPr>
        <p:txBody>
          <a:bodyPr/>
          <a:lstStyle/>
          <a:p>
            <a:r>
              <a:rPr lang="en-GB" sz="2000" dirty="0"/>
              <a:t>New students embracing our learning culture – every learning minute counts</a:t>
            </a:r>
          </a:p>
          <a:p>
            <a:r>
              <a:rPr lang="en-GB" sz="2000" dirty="0"/>
              <a:t>Smooth transition support is used to integrate into the classroom</a:t>
            </a:r>
          </a:p>
          <a:p>
            <a:endParaRPr lang="en-GB" sz="2000" dirty="0"/>
          </a:p>
        </p:txBody>
      </p:sp>
      <p:pic>
        <p:nvPicPr>
          <p:cNvPr id="2050" name="Picture 2">
            <a:extLst>
              <a:ext uri="{FF2B5EF4-FFF2-40B4-BE49-F238E27FC236}">
                <a16:creationId xmlns:a16="http://schemas.microsoft.com/office/drawing/2014/main" id="{69CBBD3F-1ED9-4413-B6EF-FBA69433C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9943" y="407536"/>
            <a:ext cx="2882872" cy="21621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F4CC79C-9F09-4559-8781-AB60AE782B8F}"/>
              </a:ext>
            </a:extLst>
          </p:cNvPr>
          <p:cNvPicPr>
            <a:picLocks noChangeAspect="1"/>
          </p:cNvPicPr>
          <p:nvPr/>
        </p:nvPicPr>
        <p:blipFill rotWithShape="1">
          <a:blip r:embed="rId4"/>
          <a:srcRect l="28044" t="28137" r="27609" b="36225"/>
          <a:stretch/>
        </p:blipFill>
        <p:spPr>
          <a:xfrm>
            <a:off x="553185" y="2697912"/>
            <a:ext cx="4214192" cy="1903961"/>
          </a:xfrm>
          <a:prstGeom prst="rect">
            <a:avLst/>
          </a:prstGeom>
        </p:spPr>
      </p:pic>
      <p:sp>
        <p:nvSpPr>
          <p:cNvPr id="6" name="TextBox 5">
            <a:extLst>
              <a:ext uri="{FF2B5EF4-FFF2-40B4-BE49-F238E27FC236}">
                <a16:creationId xmlns:a16="http://schemas.microsoft.com/office/drawing/2014/main" id="{684539C5-C800-4DD5-9D44-C1891D3344C1}"/>
              </a:ext>
            </a:extLst>
          </p:cNvPr>
          <p:cNvSpPr txBox="1"/>
          <p:nvPr/>
        </p:nvSpPr>
        <p:spPr>
          <a:xfrm>
            <a:off x="4621603" y="3077940"/>
            <a:ext cx="5353878" cy="1143903"/>
          </a:xfrm>
          <a:prstGeom prst="rect">
            <a:avLst/>
          </a:prstGeom>
          <a:noFill/>
        </p:spPr>
        <p:txBody>
          <a:bodyPr wrap="square" rtlCol="0">
            <a:spAutoFit/>
          </a:bodyPr>
          <a:lstStyle/>
          <a:p>
            <a:pPr marL="342900" indent="-342900">
              <a:spcBef>
                <a:spcPts val="1000"/>
              </a:spcBef>
              <a:buClr>
                <a:schemeClr val="accent1"/>
              </a:buClr>
              <a:buSzPct val="80000"/>
              <a:buFont typeface="Wingdings 3" charset="2"/>
              <a:buChar char=""/>
            </a:pPr>
            <a:r>
              <a:rPr lang="en-GB" sz="2000" dirty="0">
                <a:solidFill>
                  <a:schemeClr val="tx1">
                    <a:lumMod val="75000"/>
                    <a:lumOff val="25000"/>
                  </a:schemeClr>
                </a:solidFill>
              </a:rPr>
              <a:t>Phonics, for example – going backwards to come forwards</a:t>
            </a:r>
          </a:p>
          <a:p>
            <a:pPr marL="342900" indent="-342900">
              <a:spcBef>
                <a:spcPts val="1000"/>
              </a:spcBef>
              <a:buClr>
                <a:schemeClr val="accent1"/>
              </a:buClr>
              <a:buSzPct val="80000"/>
              <a:buFont typeface="Wingdings 3" charset="2"/>
              <a:buChar char=""/>
            </a:pPr>
            <a:r>
              <a:rPr lang="en-GB" sz="2000" dirty="0">
                <a:solidFill>
                  <a:schemeClr val="tx1">
                    <a:lumMod val="75000"/>
                    <a:lumOff val="25000"/>
                  </a:schemeClr>
                </a:solidFill>
              </a:rPr>
              <a:t>Target for all to be in the classroom</a:t>
            </a:r>
          </a:p>
        </p:txBody>
      </p:sp>
      <p:pic>
        <p:nvPicPr>
          <p:cNvPr id="8" name="Picture 7">
            <a:extLst>
              <a:ext uri="{FF2B5EF4-FFF2-40B4-BE49-F238E27FC236}">
                <a16:creationId xmlns:a16="http://schemas.microsoft.com/office/drawing/2014/main" id="{FA2E2277-9E4D-4CB8-9BED-4ED3C7A8E593}"/>
              </a:ext>
            </a:extLst>
          </p:cNvPr>
          <p:cNvPicPr>
            <a:picLocks noChangeAspect="1"/>
          </p:cNvPicPr>
          <p:nvPr/>
        </p:nvPicPr>
        <p:blipFill rotWithShape="1">
          <a:blip r:embed="rId5"/>
          <a:srcRect l="27935" t="28137" r="29489" b="8869"/>
          <a:stretch/>
        </p:blipFill>
        <p:spPr>
          <a:xfrm>
            <a:off x="8711646" y="4221843"/>
            <a:ext cx="2952551" cy="2456070"/>
          </a:xfrm>
          <a:prstGeom prst="rect">
            <a:avLst/>
          </a:prstGeom>
        </p:spPr>
      </p:pic>
      <p:sp>
        <p:nvSpPr>
          <p:cNvPr id="10" name="TextBox 9">
            <a:extLst>
              <a:ext uri="{FF2B5EF4-FFF2-40B4-BE49-F238E27FC236}">
                <a16:creationId xmlns:a16="http://schemas.microsoft.com/office/drawing/2014/main" id="{C8B2B0BF-4226-497D-9C62-730A6FB75A29}"/>
              </a:ext>
            </a:extLst>
          </p:cNvPr>
          <p:cNvSpPr txBox="1"/>
          <p:nvPr/>
        </p:nvSpPr>
        <p:spPr>
          <a:xfrm>
            <a:off x="952947" y="4713023"/>
            <a:ext cx="7170636" cy="1143903"/>
          </a:xfrm>
          <a:prstGeom prst="rect">
            <a:avLst/>
          </a:prstGeom>
          <a:noFill/>
        </p:spPr>
        <p:txBody>
          <a:bodyPr wrap="square" rtlCol="0">
            <a:spAutoFit/>
          </a:bodyPr>
          <a:lstStyle/>
          <a:p>
            <a:pPr marL="342900" indent="-342900">
              <a:spcBef>
                <a:spcPts val="1000"/>
              </a:spcBef>
              <a:buClr>
                <a:schemeClr val="accent1"/>
              </a:buClr>
              <a:buSzPct val="80000"/>
              <a:buFont typeface="Wingdings 3" charset="2"/>
              <a:buChar char=""/>
            </a:pPr>
            <a:r>
              <a:rPr lang="en-GB" sz="2000" dirty="0">
                <a:solidFill>
                  <a:schemeClr val="tx1">
                    <a:lumMod val="75000"/>
                    <a:lumOff val="25000"/>
                  </a:schemeClr>
                </a:solidFill>
              </a:rPr>
              <a:t>Supporting pupils to remain in the classroom wherever possible</a:t>
            </a:r>
          </a:p>
          <a:p>
            <a:pPr marL="342900" indent="-342900">
              <a:spcBef>
                <a:spcPts val="1000"/>
              </a:spcBef>
              <a:buClr>
                <a:schemeClr val="accent1"/>
              </a:buClr>
              <a:buSzPct val="80000"/>
              <a:buFont typeface="Wingdings 3" charset="2"/>
              <a:buChar char=""/>
            </a:pPr>
            <a:r>
              <a:rPr lang="en-GB" sz="2000" dirty="0">
                <a:solidFill>
                  <a:schemeClr val="tx1">
                    <a:lumMod val="75000"/>
                    <a:lumOff val="25000"/>
                  </a:schemeClr>
                </a:solidFill>
              </a:rPr>
              <a:t>Leadership culture</a:t>
            </a:r>
          </a:p>
        </p:txBody>
      </p:sp>
      <p:pic>
        <p:nvPicPr>
          <p:cNvPr id="7" name="Picture 6">
            <a:extLst>
              <a:ext uri="{FF2B5EF4-FFF2-40B4-BE49-F238E27FC236}">
                <a16:creationId xmlns:a16="http://schemas.microsoft.com/office/drawing/2014/main" id="{229D67D9-6473-4F44-9A7F-DAFE43B370D8}"/>
              </a:ext>
            </a:extLst>
          </p:cNvPr>
          <p:cNvPicPr>
            <a:picLocks noChangeAspect="1"/>
          </p:cNvPicPr>
          <p:nvPr/>
        </p:nvPicPr>
        <p:blipFill rotWithShape="1">
          <a:blip r:embed="rId6"/>
          <a:srcRect l="3577" t="31085" r="5556" b="54221"/>
          <a:stretch/>
        </p:blipFill>
        <p:spPr>
          <a:xfrm>
            <a:off x="677334" y="5898495"/>
            <a:ext cx="7687485" cy="698926"/>
          </a:xfrm>
          <a:prstGeom prst="rect">
            <a:avLst/>
          </a:prstGeom>
        </p:spPr>
      </p:pic>
    </p:spTree>
    <p:extLst>
      <p:ext uri="{BB962C8B-B14F-4D97-AF65-F5344CB8AC3E}">
        <p14:creationId xmlns:p14="http://schemas.microsoft.com/office/powerpoint/2010/main" val="328282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C13B-4016-4276-BE34-B81220024515}"/>
              </a:ext>
            </a:extLst>
          </p:cNvPr>
          <p:cNvSpPr>
            <a:spLocks noGrp="1"/>
          </p:cNvSpPr>
          <p:nvPr>
            <p:ph type="title"/>
          </p:nvPr>
        </p:nvSpPr>
        <p:spPr/>
        <p:txBody>
          <a:bodyPr/>
          <a:lstStyle/>
          <a:p>
            <a:r>
              <a:rPr lang="en-GB" dirty="0"/>
              <a:t>Formative, integrated assessment</a:t>
            </a:r>
          </a:p>
        </p:txBody>
      </p:sp>
      <p:sp>
        <p:nvSpPr>
          <p:cNvPr id="3" name="Content Placeholder 2">
            <a:extLst>
              <a:ext uri="{FF2B5EF4-FFF2-40B4-BE49-F238E27FC236}">
                <a16:creationId xmlns:a16="http://schemas.microsoft.com/office/drawing/2014/main" id="{0AE2A65B-81F5-4A04-89E8-C5140B415478}"/>
              </a:ext>
            </a:extLst>
          </p:cNvPr>
          <p:cNvSpPr>
            <a:spLocks noGrp="1"/>
          </p:cNvSpPr>
          <p:nvPr>
            <p:ph idx="1"/>
          </p:nvPr>
        </p:nvSpPr>
        <p:spPr>
          <a:xfrm>
            <a:off x="3375823" y="1500333"/>
            <a:ext cx="5004638" cy="3880773"/>
          </a:xfrm>
        </p:spPr>
        <p:txBody>
          <a:bodyPr>
            <a:normAutofit/>
          </a:bodyPr>
          <a:lstStyle/>
          <a:p>
            <a:r>
              <a:rPr lang="en-GB" sz="2000" dirty="0"/>
              <a:t>Starting stickers – recap and review to respond to the Forgetting Curve </a:t>
            </a:r>
          </a:p>
          <a:p>
            <a:r>
              <a:rPr lang="en-GB" sz="2000" dirty="0"/>
              <a:t>Marking stickers – depth of knowledge and skill practice</a:t>
            </a:r>
          </a:p>
          <a:p>
            <a:r>
              <a:rPr lang="en-GB" sz="2000" dirty="0"/>
              <a:t>Regular learning review for all, assessment for some </a:t>
            </a:r>
          </a:p>
          <a:p>
            <a:r>
              <a:rPr lang="en-GB" sz="2000" dirty="0"/>
              <a:t>Part of every lesson, for every year group – learning culture</a:t>
            </a:r>
          </a:p>
          <a:p>
            <a:endParaRPr lang="en-GB" sz="2000" dirty="0"/>
          </a:p>
        </p:txBody>
      </p:sp>
      <p:pic>
        <p:nvPicPr>
          <p:cNvPr id="9" name="Picture 8">
            <a:extLst>
              <a:ext uri="{FF2B5EF4-FFF2-40B4-BE49-F238E27FC236}">
                <a16:creationId xmlns:a16="http://schemas.microsoft.com/office/drawing/2014/main" id="{30A45068-CAA0-4C91-A96E-572DCD5E857C}"/>
              </a:ext>
            </a:extLst>
          </p:cNvPr>
          <p:cNvPicPr>
            <a:picLocks noChangeAspect="1"/>
          </p:cNvPicPr>
          <p:nvPr/>
        </p:nvPicPr>
        <p:blipFill>
          <a:blip r:embed="rId3"/>
          <a:stretch>
            <a:fillRect/>
          </a:stretch>
        </p:blipFill>
        <p:spPr>
          <a:xfrm>
            <a:off x="367747" y="3972681"/>
            <a:ext cx="3012021" cy="1099402"/>
          </a:xfrm>
          <a:prstGeom prst="rect">
            <a:avLst/>
          </a:prstGeom>
        </p:spPr>
      </p:pic>
      <p:pic>
        <p:nvPicPr>
          <p:cNvPr id="11" name="Picture 10">
            <a:extLst>
              <a:ext uri="{FF2B5EF4-FFF2-40B4-BE49-F238E27FC236}">
                <a16:creationId xmlns:a16="http://schemas.microsoft.com/office/drawing/2014/main" id="{A61D1878-362B-4A36-9DEF-A83475AD86EF}"/>
              </a:ext>
            </a:extLst>
          </p:cNvPr>
          <p:cNvPicPr>
            <a:picLocks noChangeAspect="1"/>
          </p:cNvPicPr>
          <p:nvPr/>
        </p:nvPicPr>
        <p:blipFill>
          <a:blip r:embed="rId4"/>
          <a:stretch>
            <a:fillRect/>
          </a:stretch>
        </p:blipFill>
        <p:spPr>
          <a:xfrm>
            <a:off x="8709081" y="789151"/>
            <a:ext cx="3131857" cy="1194626"/>
          </a:xfrm>
          <a:prstGeom prst="rect">
            <a:avLst/>
          </a:prstGeom>
        </p:spPr>
      </p:pic>
      <p:pic>
        <p:nvPicPr>
          <p:cNvPr id="13" name="Picture 12">
            <a:extLst>
              <a:ext uri="{FF2B5EF4-FFF2-40B4-BE49-F238E27FC236}">
                <a16:creationId xmlns:a16="http://schemas.microsoft.com/office/drawing/2014/main" id="{87CC1247-E8F5-4085-B092-D4363C985CB5}"/>
              </a:ext>
            </a:extLst>
          </p:cNvPr>
          <p:cNvPicPr>
            <a:picLocks noChangeAspect="1"/>
          </p:cNvPicPr>
          <p:nvPr/>
        </p:nvPicPr>
        <p:blipFill>
          <a:blip r:embed="rId5"/>
          <a:stretch>
            <a:fillRect/>
          </a:stretch>
        </p:blipFill>
        <p:spPr>
          <a:xfrm>
            <a:off x="234945" y="1411469"/>
            <a:ext cx="3065588" cy="2307092"/>
          </a:xfrm>
          <a:prstGeom prst="rect">
            <a:avLst/>
          </a:prstGeom>
        </p:spPr>
      </p:pic>
      <p:pic>
        <p:nvPicPr>
          <p:cNvPr id="15" name="Picture 14">
            <a:extLst>
              <a:ext uri="{FF2B5EF4-FFF2-40B4-BE49-F238E27FC236}">
                <a16:creationId xmlns:a16="http://schemas.microsoft.com/office/drawing/2014/main" id="{3E1B209C-EFB6-4446-8B22-5EE34C4C7933}"/>
              </a:ext>
            </a:extLst>
          </p:cNvPr>
          <p:cNvPicPr>
            <a:picLocks noChangeAspect="1"/>
          </p:cNvPicPr>
          <p:nvPr/>
        </p:nvPicPr>
        <p:blipFill>
          <a:blip r:embed="rId6"/>
          <a:stretch>
            <a:fillRect/>
          </a:stretch>
        </p:blipFill>
        <p:spPr>
          <a:xfrm>
            <a:off x="8659539" y="3384750"/>
            <a:ext cx="3181399" cy="978162"/>
          </a:xfrm>
          <a:prstGeom prst="rect">
            <a:avLst/>
          </a:prstGeom>
        </p:spPr>
      </p:pic>
      <p:pic>
        <p:nvPicPr>
          <p:cNvPr id="3076" name="Picture 4" descr="The Forgetting Curve: The Reason to Review Your Notes">
            <a:extLst>
              <a:ext uri="{FF2B5EF4-FFF2-40B4-BE49-F238E27FC236}">
                <a16:creationId xmlns:a16="http://schemas.microsoft.com/office/drawing/2014/main" id="{5F2E6AE3-A5D1-43CD-A59D-8E1B921DD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0946" y="4522382"/>
            <a:ext cx="3325365" cy="21226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A6F93CB-06AE-40E2-92DE-311292E6B46D}"/>
              </a:ext>
            </a:extLst>
          </p:cNvPr>
          <p:cNvPicPr>
            <a:picLocks noChangeAspect="1"/>
          </p:cNvPicPr>
          <p:nvPr/>
        </p:nvPicPr>
        <p:blipFill>
          <a:blip r:embed="rId8"/>
          <a:stretch>
            <a:fillRect/>
          </a:stretch>
        </p:blipFill>
        <p:spPr>
          <a:xfrm>
            <a:off x="8659539" y="2085663"/>
            <a:ext cx="3165987" cy="1194626"/>
          </a:xfrm>
          <a:prstGeom prst="rect">
            <a:avLst/>
          </a:prstGeom>
        </p:spPr>
      </p:pic>
      <p:pic>
        <p:nvPicPr>
          <p:cNvPr id="5" name="Picture 4">
            <a:extLst>
              <a:ext uri="{FF2B5EF4-FFF2-40B4-BE49-F238E27FC236}">
                <a16:creationId xmlns:a16="http://schemas.microsoft.com/office/drawing/2014/main" id="{08DB8E72-F80B-4BFB-B4A0-F84A9D7DC238}"/>
              </a:ext>
            </a:extLst>
          </p:cNvPr>
          <p:cNvPicPr>
            <a:picLocks noChangeAspect="1"/>
          </p:cNvPicPr>
          <p:nvPr/>
        </p:nvPicPr>
        <p:blipFill>
          <a:blip r:embed="rId9"/>
          <a:stretch>
            <a:fillRect/>
          </a:stretch>
        </p:blipFill>
        <p:spPr>
          <a:xfrm>
            <a:off x="8629108" y="4557838"/>
            <a:ext cx="3181399" cy="959276"/>
          </a:xfrm>
          <a:prstGeom prst="rect">
            <a:avLst/>
          </a:prstGeom>
        </p:spPr>
      </p:pic>
      <p:pic>
        <p:nvPicPr>
          <p:cNvPr id="6" name="Picture 5">
            <a:extLst>
              <a:ext uri="{FF2B5EF4-FFF2-40B4-BE49-F238E27FC236}">
                <a16:creationId xmlns:a16="http://schemas.microsoft.com/office/drawing/2014/main" id="{43BB7E54-2EE4-44BE-990D-D3E1A7FC8D5C}"/>
              </a:ext>
            </a:extLst>
          </p:cNvPr>
          <p:cNvPicPr>
            <a:picLocks noChangeAspect="1"/>
          </p:cNvPicPr>
          <p:nvPr/>
        </p:nvPicPr>
        <p:blipFill>
          <a:blip r:embed="rId10"/>
          <a:stretch>
            <a:fillRect/>
          </a:stretch>
        </p:blipFill>
        <p:spPr>
          <a:xfrm>
            <a:off x="657561" y="5166629"/>
            <a:ext cx="3375823" cy="1234802"/>
          </a:xfrm>
          <a:prstGeom prst="rect">
            <a:avLst/>
          </a:prstGeom>
        </p:spPr>
      </p:pic>
    </p:spTree>
    <p:extLst>
      <p:ext uri="{BB962C8B-B14F-4D97-AF65-F5344CB8AC3E}">
        <p14:creationId xmlns:p14="http://schemas.microsoft.com/office/powerpoint/2010/main" val="73435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A5FBA-53CB-42D9-9E7A-AD8FE078B16B}"/>
              </a:ext>
            </a:extLst>
          </p:cNvPr>
          <p:cNvSpPr>
            <a:spLocks noGrp="1"/>
          </p:cNvSpPr>
          <p:nvPr>
            <p:ph type="title"/>
          </p:nvPr>
        </p:nvSpPr>
        <p:spPr/>
        <p:txBody>
          <a:bodyPr/>
          <a:lstStyle/>
          <a:p>
            <a:r>
              <a:rPr lang="en-GB" dirty="0"/>
              <a:t>Responding to this in lessons</a:t>
            </a:r>
          </a:p>
        </p:txBody>
      </p:sp>
      <p:sp>
        <p:nvSpPr>
          <p:cNvPr id="3" name="Content Placeholder 2">
            <a:extLst>
              <a:ext uri="{FF2B5EF4-FFF2-40B4-BE49-F238E27FC236}">
                <a16:creationId xmlns:a16="http://schemas.microsoft.com/office/drawing/2014/main" id="{71D1AC71-F17E-43FD-A990-21417E978FA7}"/>
              </a:ext>
            </a:extLst>
          </p:cNvPr>
          <p:cNvSpPr>
            <a:spLocks noGrp="1"/>
          </p:cNvSpPr>
          <p:nvPr>
            <p:ph idx="1"/>
          </p:nvPr>
        </p:nvSpPr>
        <p:spPr>
          <a:xfrm>
            <a:off x="677334" y="1488613"/>
            <a:ext cx="8596668" cy="3880773"/>
          </a:xfrm>
        </p:spPr>
        <p:txBody>
          <a:bodyPr>
            <a:normAutofit/>
          </a:bodyPr>
          <a:lstStyle/>
          <a:p>
            <a:r>
              <a:rPr lang="en-GB" sz="2000" dirty="0"/>
              <a:t>Split inputs – effective adult deployment, not getting stuck with one table, fluid grouping</a:t>
            </a:r>
          </a:p>
          <a:p>
            <a:r>
              <a:rPr lang="en-GB" sz="2000" dirty="0"/>
              <a:t>Adaptation, not differentiation – scaffolding so everyone reaches the goal</a:t>
            </a:r>
          </a:p>
          <a:p>
            <a:r>
              <a:rPr lang="en-GB" sz="2000" dirty="0"/>
              <a:t>Speed with depth – going backwards to come forwards</a:t>
            </a:r>
          </a:p>
        </p:txBody>
      </p:sp>
      <p:pic>
        <p:nvPicPr>
          <p:cNvPr id="7" name="Picture 6">
            <a:extLst>
              <a:ext uri="{FF2B5EF4-FFF2-40B4-BE49-F238E27FC236}">
                <a16:creationId xmlns:a16="http://schemas.microsoft.com/office/drawing/2014/main" id="{A920B281-BC7F-4B6B-9322-DEB4C8DC86C5}"/>
              </a:ext>
            </a:extLst>
          </p:cNvPr>
          <p:cNvPicPr>
            <a:picLocks noChangeAspect="1"/>
          </p:cNvPicPr>
          <p:nvPr/>
        </p:nvPicPr>
        <p:blipFill rotWithShape="1">
          <a:blip r:embed="rId3"/>
          <a:srcRect l="3347" t="39174" r="4577" b="46665"/>
          <a:stretch/>
        </p:blipFill>
        <p:spPr>
          <a:xfrm>
            <a:off x="1432559" y="3527978"/>
            <a:ext cx="9326881" cy="806460"/>
          </a:xfrm>
          <a:prstGeom prst="rect">
            <a:avLst/>
          </a:prstGeom>
        </p:spPr>
      </p:pic>
      <p:pic>
        <p:nvPicPr>
          <p:cNvPr id="1026" name="Picture 2" descr="Illustrating Equality VS Equity - Interaction Institute for Social Change :  Interaction Institute for Social Change">
            <a:extLst>
              <a:ext uri="{FF2B5EF4-FFF2-40B4-BE49-F238E27FC236}">
                <a16:creationId xmlns:a16="http://schemas.microsoft.com/office/drawing/2014/main" id="{C301D3E7-1BBD-434C-9517-1AE14887F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4002" y="1190195"/>
            <a:ext cx="2669445" cy="200208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7C8D1141-0910-4CE2-A308-4AACF4CF3B5F}"/>
              </a:ext>
            </a:extLst>
          </p:cNvPr>
          <p:cNvGrpSpPr/>
          <p:nvPr/>
        </p:nvGrpSpPr>
        <p:grpSpPr>
          <a:xfrm>
            <a:off x="270563" y="4334438"/>
            <a:ext cx="5512351" cy="2301188"/>
            <a:chOff x="45480" y="4334438"/>
            <a:chExt cx="5512351" cy="2301188"/>
          </a:xfrm>
        </p:grpSpPr>
        <p:pic>
          <p:nvPicPr>
            <p:cNvPr id="9" name="Picture 8">
              <a:extLst>
                <a:ext uri="{FF2B5EF4-FFF2-40B4-BE49-F238E27FC236}">
                  <a16:creationId xmlns:a16="http://schemas.microsoft.com/office/drawing/2014/main" id="{D1E3B6D1-A65A-435E-84E5-FD97B740320E}"/>
                </a:ext>
              </a:extLst>
            </p:cNvPr>
            <p:cNvPicPr>
              <a:picLocks noChangeAspect="1"/>
            </p:cNvPicPr>
            <p:nvPr/>
          </p:nvPicPr>
          <p:blipFill>
            <a:blip r:embed="rId5"/>
            <a:stretch>
              <a:fillRect/>
            </a:stretch>
          </p:blipFill>
          <p:spPr>
            <a:xfrm>
              <a:off x="45480" y="4334438"/>
              <a:ext cx="2872518" cy="2301188"/>
            </a:xfrm>
            <a:prstGeom prst="rect">
              <a:avLst/>
            </a:prstGeom>
          </p:spPr>
        </p:pic>
        <p:pic>
          <p:nvPicPr>
            <p:cNvPr id="11" name="Picture 10">
              <a:extLst>
                <a:ext uri="{FF2B5EF4-FFF2-40B4-BE49-F238E27FC236}">
                  <a16:creationId xmlns:a16="http://schemas.microsoft.com/office/drawing/2014/main" id="{B32C79C5-8E1A-4D5A-8D57-D8E7D0B06E8C}"/>
                </a:ext>
              </a:extLst>
            </p:cNvPr>
            <p:cNvPicPr>
              <a:picLocks noChangeAspect="1"/>
            </p:cNvPicPr>
            <p:nvPr/>
          </p:nvPicPr>
          <p:blipFill>
            <a:blip r:embed="rId6"/>
            <a:stretch>
              <a:fillRect/>
            </a:stretch>
          </p:blipFill>
          <p:spPr>
            <a:xfrm>
              <a:off x="2917998" y="4511404"/>
              <a:ext cx="2639833" cy="2124222"/>
            </a:xfrm>
            <a:prstGeom prst="rect">
              <a:avLst/>
            </a:prstGeom>
          </p:spPr>
        </p:pic>
        <p:sp>
          <p:nvSpPr>
            <p:cNvPr id="12" name="Arrow: Right 11">
              <a:extLst>
                <a:ext uri="{FF2B5EF4-FFF2-40B4-BE49-F238E27FC236}">
                  <a16:creationId xmlns:a16="http://schemas.microsoft.com/office/drawing/2014/main" id="{E613E5C8-05A6-4120-BFF9-85BB95DDDD3D}"/>
                </a:ext>
              </a:extLst>
            </p:cNvPr>
            <p:cNvSpPr/>
            <p:nvPr/>
          </p:nvSpPr>
          <p:spPr>
            <a:xfrm>
              <a:off x="2377440" y="5765315"/>
              <a:ext cx="695303" cy="323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14">
            <a:extLst>
              <a:ext uri="{FF2B5EF4-FFF2-40B4-BE49-F238E27FC236}">
                <a16:creationId xmlns:a16="http://schemas.microsoft.com/office/drawing/2014/main" id="{82219D04-19A8-4872-A848-B6A3EA658BDC}"/>
              </a:ext>
            </a:extLst>
          </p:cNvPr>
          <p:cNvPicPr>
            <a:picLocks noChangeAspect="1"/>
          </p:cNvPicPr>
          <p:nvPr/>
        </p:nvPicPr>
        <p:blipFill>
          <a:blip r:embed="rId7"/>
          <a:stretch>
            <a:fillRect/>
          </a:stretch>
        </p:blipFill>
        <p:spPr>
          <a:xfrm>
            <a:off x="6179522" y="4381969"/>
            <a:ext cx="4337024" cy="2320589"/>
          </a:xfrm>
          <a:prstGeom prst="rect">
            <a:avLst/>
          </a:prstGeom>
        </p:spPr>
      </p:pic>
    </p:spTree>
    <p:extLst>
      <p:ext uri="{BB962C8B-B14F-4D97-AF65-F5344CB8AC3E}">
        <p14:creationId xmlns:p14="http://schemas.microsoft.com/office/powerpoint/2010/main" val="1834190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8424-AD9E-454D-B2D7-6DA4D61CEFE8}"/>
              </a:ext>
            </a:extLst>
          </p:cNvPr>
          <p:cNvSpPr>
            <a:spLocks noGrp="1"/>
          </p:cNvSpPr>
          <p:nvPr>
            <p:ph type="title"/>
          </p:nvPr>
        </p:nvSpPr>
        <p:spPr/>
        <p:txBody>
          <a:bodyPr/>
          <a:lstStyle/>
          <a:p>
            <a:r>
              <a:rPr lang="en-GB" dirty="0"/>
              <a:t>Responding after lessons</a:t>
            </a:r>
          </a:p>
        </p:txBody>
      </p:sp>
      <p:sp>
        <p:nvSpPr>
          <p:cNvPr id="3" name="Content Placeholder 2">
            <a:extLst>
              <a:ext uri="{FF2B5EF4-FFF2-40B4-BE49-F238E27FC236}">
                <a16:creationId xmlns:a16="http://schemas.microsoft.com/office/drawing/2014/main" id="{B6E535FA-5109-4188-ACDE-B0712A7B03A1}"/>
              </a:ext>
            </a:extLst>
          </p:cNvPr>
          <p:cNvSpPr>
            <a:spLocks noGrp="1"/>
          </p:cNvSpPr>
          <p:nvPr>
            <p:ph idx="1"/>
          </p:nvPr>
        </p:nvSpPr>
        <p:spPr>
          <a:xfrm>
            <a:off x="564793" y="1435079"/>
            <a:ext cx="8072770" cy="5218939"/>
          </a:xfrm>
        </p:spPr>
        <p:txBody>
          <a:bodyPr>
            <a:normAutofit/>
          </a:bodyPr>
          <a:lstStyle/>
          <a:p>
            <a:r>
              <a:rPr lang="en-GB" sz="2000" dirty="0"/>
              <a:t>Immediate intervention instead of worksheet-based sessions – upskilling of all staff, given to all (no shame)</a:t>
            </a:r>
          </a:p>
          <a:p>
            <a:r>
              <a:rPr lang="en-GB" sz="2000" dirty="0"/>
              <a:t>Responding within the same day – learning culture</a:t>
            </a:r>
          </a:p>
          <a:p>
            <a:endParaRPr lang="en-GB" sz="2000" dirty="0"/>
          </a:p>
          <a:p>
            <a:endParaRPr lang="en-GB" sz="2000" dirty="0"/>
          </a:p>
          <a:p>
            <a:endParaRPr lang="en-GB" sz="2000" dirty="0"/>
          </a:p>
          <a:p>
            <a:endParaRPr lang="en-GB" sz="2000" dirty="0"/>
          </a:p>
        </p:txBody>
      </p:sp>
      <p:pic>
        <p:nvPicPr>
          <p:cNvPr id="9" name="Picture 8">
            <a:extLst>
              <a:ext uri="{FF2B5EF4-FFF2-40B4-BE49-F238E27FC236}">
                <a16:creationId xmlns:a16="http://schemas.microsoft.com/office/drawing/2014/main" id="{8C5F51DD-3D2A-44D3-83A8-2DF0EA624093}"/>
              </a:ext>
            </a:extLst>
          </p:cNvPr>
          <p:cNvPicPr>
            <a:picLocks noChangeAspect="1"/>
          </p:cNvPicPr>
          <p:nvPr/>
        </p:nvPicPr>
        <p:blipFill rotWithShape="1">
          <a:blip r:embed="rId3"/>
          <a:srcRect l="27000" t="39584" r="13924" b="41147"/>
          <a:stretch/>
        </p:blipFill>
        <p:spPr>
          <a:xfrm>
            <a:off x="1463066" y="2731335"/>
            <a:ext cx="7025203" cy="1288259"/>
          </a:xfrm>
          <a:prstGeom prst="rect">
            <a:avLst/>
          </a:prstGeom>
        </p:spPr>
      </p:pic>
      <p:pic>
        <p:nvPicPr>
          <p:cNvPr id="11" name="Picture 10">
            <a:extLst>
              <a:ext uri="{FF2B5EF4-FFF2-40B4-BE49-F238E27FC236}">
                <a16:creationId xmlns:a16="http://schemas.microsoft.com/office/drawing/2014/main" id="{E7A788FC-FA52-4CA5-8A77-93EA8B2B5627}"/>
              </a:ext>
            </a:extLst>
          </p:cNvPr>
          <p:cNvPicPr>
            <a:picLocks noChangeAspect="1"/>
          </p:cNvPicPr>
          <p:nvPr/>
        </p:nvPicPr>
        <p:blipFill>
          <a:blip r:embed="rId4"/>
          <a:stretch>
            <a:fillRect/>
          </a:stretch>
        </p:blipFill>
        <p:spPr>
          <a:xfrm>
            <a:off x="8227953" y="920369"/>
            <a:ext cx="3724162" cy="1542065"/>
          </a:xfrm>
          <a:prstGeom prst="rect">
            <a:avLst/>
          </a:prstGeom>
        </p:spPr>
      </p:pic>
      <p:sp>
        <p:nvSpPr>
          <p:cNvPr id="13" name="TextBox 12">
            <a:extLst>
              <a:ext uri="{FF2B5EF4-FFF2-40B4-BE49-F238E27FC236}">
                <a16:creationId xmlns:a16="http://schemas.microsoft.com/office/drawing/2014/main" id="{28290E61-120F-4D97-BE63-B270146CFBC6}"/>
              </a:ext>
            </a:extLst>
          </p:cNvPr>
          <p:cNvSpPr txBox="1"/>
          <p:nvPr/>
        </p:nvSpPr>
        <p:spPr>
          <a:xfrm>
            <a:off x="677334" y="4395567"/>
            <a:ext cx="9594167" cy="1143903"/>
          </a:xfrm>
          <a:prstGeom prst="rect">
            <a:avLst/>
          </a:prstGeom>
          <a:noFill/>
        </p:spPr>
        <p:txBody>
          <a:bodyPr wrap="square">
            <a:spAutoFit/>
          </a:bodyPr>
          <a:lstStyle/>
          <a:p>
            <a:pPr marL="342900" indent="-342900">
              <a:spcBef>
                <a:spcPts val="1000"/>
              </a:spcBef>
              <a:buClr>
                <a:schemeClr val="accent1"/>
              </a:buClr>
              <a:buSzPct val="80000"/>
              <a:buFont typeface="Wingdings 3" charset="2"/>
              <a:buChar char=""/>
            </a:pPr>
            <a:r>
              <a:rPr lang="en-GB" sz="2000" dirty="0">
                <a:solidFill>
                  <a:schemeClr val="tx1">
                    <a:lumMod val="75000"/>
                    <a:lumOff val="25000"/>
                  </a:schemeClr>
                </a:solidFill>
              </a:rPr>
              <a:t>Adult use – what if you don’t have them? Live marking, no mark days, clear marking policy, regular staff feedback sessions</a:t>
            </a:r>
          </a:p>
          <a:p>
            <a:pPr marL="342900" indent="-342900">
              <a:spcBef>
                <a:spcPts val="1000"/>
              </a:spcBef>
              <a:buClr>
                <a:schemeClr val="accent1"/>
              </a:buClr>
              <a:buSzPct val="80000"/>
              <a:buFont typeface="Wingdings 3" charset="2"/>
              <a:buChar char=""/>
            </a:pPr>
            <a:r>
              <a:rPr lang="en-GB" sz="2000" dirty="0">
                <a:solidFill>
                  <a:schemeClr val="tx1">
                    <a:lumMod val="75000"/>
                    <a:lumOff val="25000"/>
                  </a:schemeClr>
                </a:solidFill>
              </a:rPr>
              <a:t>Tailored homework – effective use of time, parental engagement</a:t>
            </a:r>
            <a:endParaRPr lang="en-GB" sz="1800" dirty="0"/>
          </a:p>
        </p:txBody>
      </p:sp>
    </p:spTree>
    <p:extLst>
      <p:ext uri="{BB962C8B-B14F-4D97-AF65-F5344CB8AC3E}">
        <p14:creationId xmlns:p14="http://schemas.microsoft.com/office/powerpoint/2010/main" val="138039523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558</TotalTime>
  <Words>3033</Words>
  <Application>Microsoft Office PowerPoint</Application>
  <PresentationFormat>Widescreen</PresentationFormat>
  <Paragraphs>125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Quick start, big finish: pupil success through inclusion and integration</vt:lpstr>
      <vt:lpstr>Context</vt:lpstr>
      <vt:lpstr>Mid-year entrants - what next?</vt:lpstr>
      <vt:lpstr>Mid-year entrants - what next? </vt:lpstr>
      <vt:lpstr>Military entrants - what next? </vt:lpstr>
      <vt:lpstr>More important than assessment?</vt:lpstr>
      <vt:lpstr>Formative, integrated assessment</vt:lpstr>
      <vt:lpstr>Responding to this in lessons</vt:lpstr>
      <vt:lpstr>Responding after lessons</vt:lpstr>
      <vt:lpstr>Outcomes</vt:lpstr>
      <vt:lpstr>Any questions? 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Laura Harman-Box</dc:creator>
  <cp:lastModifiedBy>Longmore, Laura</cp:lastModifiedBy>
  <cp:revision>34</cp:revision>
  <cp:lastPrinted>2023-07-03T09:43:01Z</cp:lastPrinted>
  <dcterms:created xsi:type="dcterms:W3CDTF">2023-06-19T12:07:37Z</dcterms:created>
  <dcterms:modified xsi:type="dcterms:W3CDTF">2023-07-06T06:51:46Z</dcterms:modified>
</cp:coreProperties>
</file>