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334" r:id="rId5"/>
    <p:sldId id="356" r:id="rId6"/>
    <p:sldId id="346" r:id="rId7"/>
    <p:sldId id="347" r:id="rId8"/>
    <p:sldId id="353" r:id="rId9"/>
    <p:sldId id="354" r:id="rId10"/>
    <p:sldId id="355" r:id="rId11"/>
    <p:sldId id="348" r:id="rId12"/>
    <p:sldId id="352" r:id="rId13"/>
    <p:sldId id="351" r:id="rId14"/>
    <p:sldId id="357" r:id="rId15"/>
    <p:sldId id="360" r:id="rId16"/>
    <p:sldId id="361" r:id="rId17"/>
    <p:sldId id="362" r:id="rId18"/>
    <p:sldId id="359" r:id="rId19"/>
    <p:sldId id="363" r:id="rId20"/>
    <p:sldId id="364" r:id="rId21"/>
    <p:sldId id="365" r:id="rId22"/>
    <p:sldId id="358" r:id="rId23"/>
    <p:sldId id="267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70"/>
    <a:srgbClr val="EA0096"/>
    <a:srgbClr val="05ACFF"/>
    <a:srgbClr val="0094DE"/>
    <a:srgbClr val="7E4694"/>
    <a:srgbClr val="239ACF"/>
    <a:srgbClr val="2192C5"/>
    <a:srgbClr val="1E9CC4"/>
    <a:srgbClr val="198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8482-74DC-4990-B696-577BC07D88C9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0848-8168-461B-83CF-BC2325690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4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47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284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202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90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340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025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45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079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6929-E257-4619-AF36-B827C849C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07B27-B6D7-43CB-8B23-2A2587E2F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E9111-314B-406D-BC9D-58419FE9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BB38A-D037-4572-9433-3A27B19C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13A66-6BE1-4309-B14A-A18516D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77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15ED-80AF-4226-BA78-7E0EC7BC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DB2A8-AAD9-4EAC-8359-0370E7F48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17D4-A91B-4EA1-A162-1A2A16F0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48C5-CE60-4899-AA7F-A678C3EF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53B92-0616-429F-8E44-BC808334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7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858C3-2B6C-4A6C-A4B5-8DF83A730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A01D2-BA71-454A-BFCC-79D638DBC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1D82-4E25-4F1D-AA73-CC9629DB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05554-3D61-45A4-9313-0AEE9172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BD95-DB3A-4E2C-B56A-30F9B3FE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0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A9057-8363-44B1-9EBC-9FF4A0B9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09E7C-8CD9-43F0-93C1-EA86F7BD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E26E2-20B0-4564-9FF4-9BCBB096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3E839-824C-40E2-92B1-7050FAE1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B443-4F19-4C06-A415-8E004D8F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2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F25F-508D-4BFA-9592-0B604EE9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8A413-E461-405D-9A79-D58F8CA84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7F07-2AD1-4F50-BBA1-08BF2A87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DD3C9-454A-4F1B-98E8-D600349D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165C2-4575-4221-8D5D-E813FDA6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6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3456-3F12-4855-9736-90AE8413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E94C-9B34-4132-A088-8A379A21C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DA45E-2EB8-4F0C-A018-72FFF33F4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C89B7-72AF-4A2D-9FD6-9B8E3AD2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A7EC5-6D5D-4F5B-9FAC-4D0487DB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5708C-92E0-4551-BBF4-4ECCB875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DD76A-E5E6-4327-A4FA-97C061C1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257D3-EEBE-4AAA-96AB-35C320CBE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D0836-FE41-4601-A3D3-1F3738E52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1431C-79AB-4E51-95C5-43DAEFE60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44D16-5631-4D55-9AFB-9286105A6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35933-7164-42D9-A074-55C5651B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83687-D430-4F9D-8F25-6655E3BC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2CCE22-61F4-4C20-9BCE-B003CFB9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5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4FDA-F96D-47B4-B22B-464ACC2B7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9BBC9-35D9-4F13-AA1B-6D94502C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7B538-819A-4813-9756-2138822E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36669-81AC-4ACE-A36B-52E95854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6845C-ACCA-46D5-B72C-891E171E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86ECD-B39A-427F-BC71-AB33B47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70680-3034-4A5C-8BAE-6E91F222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6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3E3E-3267-4278-A1E3-E1D50100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F119F-9FC1-480F-8DAF-E29D57AA6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94853-1E4A-422F-9445-E58E4D049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4031A-6B4C-44A7-A9D3-8652B0517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3C3B3-933F-4CF6-8A6B-F5381403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CF57C-BFEB-43B9-920F-3AA4BD9C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3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2EBD-9EAF-408D-B146-7E2821CD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09607-2C10-4908-92B1-659F136D8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7E2E2-FE27-4E34-9037-802AA2A15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950E5-0F33-4711-BE21-865D6F97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96672-A23B-425A-93BF-350C4E9D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1F613-6D71-41AF-BDAF-B5479F77F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7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28DA3-81E9-44EA-B7B3-54285B535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C8B65-C12F-499E-B597-E3801747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94331-F67D-41DB-B14E-311512F78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CDBE-CFB9-4FA8-894C-6C48CA117BB1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2FB4-CA65-4032-93DD-71EB98A71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ADD1D-E71E-4A89-A2F4-925581D2E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6602-C40D-4BE2-868B-10B6CBEF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5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ayling@warrenpark.hants.sch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mailto:c.ayling@warrenpark.hants.sch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c.ayling@warrenpark.hants.sch.uk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12.jpg"/><Relationship Id="rId9" Type="http://schemas.openxmlformats.org/officeDocument/2006/relationships/hyperlink" Target="mailto:c.ayling@warrenpark.hants.sch.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mailto:c.ayling@warrenpark.hants.sch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.ayling@warrenpark.hants.sch.u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NqBp5dZo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.ayling@warrenpark.hants.sch.uk" TargetMode="External"/><Relationship Id="rId5" Type="http://schemas.openxmlformats.org/officeDocument/2006/relationships/hyperlink" Target="https://www.mrpict.com/sen.html" TargetMode="External"/><Relationship Id="rId4" Type="http://schemas.openxmlformats.org/officeDocument/2006/relationships/hyperlink" Target="https://www.youtube.com/watch?v=wQ5uDe9Aiq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.ayling@warrenpark.hants.sch.u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.ayling@warrenpark.hants.sch.u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.ayling@warrenpark.hants.sch.uk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khanacademy.org/khan-labs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vXZCocyU_M" TargetMode="External"/><Relationship Id="rId5" Type="http://schemas.openxmlformats.org/officeDocument/2006/relationships/image" Target="../media/image32.png"/><Relationship Id="rId10" Type="http://schemas.openxmlformats.org/officeDocument/2006/relationships/hyperlink" Target="mailto:c.ayling@warrenpark.hants.sch.uk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.ayling@warrenpark.hants.sch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hyperlink" Target="mailto:c.ayling@warrenpark.hants.sch.u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hyperlink" Target="mailto:c.ayling@warrenpark.hants.sch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c.ayling@warrenpark.hants.sch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hyperlink" Target="mailto:c.ayling@warrenpark.hants.sch.uk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hyperlink" Target="mailto:c.ayling@warrenpark.hants.sch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hyperlink" Target="mailto:c.ayling@warrenpark.hants.sch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945C9-9B7F-4AA8-A8C2-3CF327D5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84D79-B7F6-4608-BCAE-1A501DFBCD68}"/>
              </a:ext>
            </a:extLst>
          </p:cNvPr>
          <p:cNvSpPr txBox="1"/>
          <p:nvPr/>
        </p:nvSpPr>
        <p:spPr>
          <a:xfrm>
            <a:off x="9658905" y="701333"/>
            <a:ext cx="253309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Attendance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Anxiety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Teacher workload and retention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3388F-F678-49F5-BCFE-27825E3069F3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3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00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408371" y="1745033"/>
            <a:ext cx="568762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personalised feedback for pupils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content creators have considered every misconception a child may have for a question and written bespoke feedback for each answer. </a:t>
            </a:r>
          </a:p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like having extra teachers in the classroom.</a:t>
            </a:r>
            <a:endParaRPr lang="en-GB" sz="2400" dirty="0">
              <a:solidFill>
                <a:srgbClr val="EA009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644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Learning by Questions?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9F243AC1-72EF-4234-AF39-39D974A327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2;p15" descr="A screenshot of a computer&#10;&#10;Description automatically generated">
            <a:extLst>
              <a:ext uri="{FF2B5EF4-FFF2-40B4-BE49-F238E27FC236}">
                <a16:creationId xmlns:a16="http://schemas.microsoft.com/office/drawing/2014/main" id="{558AAE82-B085-42AA-A25B-B0153F1879D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2281" t="25834" r="2913" b="18318"/>
          <a:stretch/>
        </p:blipFill>
        <p:spPr>
          <a:xfrm>
            <a:off x="6374166" y="2117897"/>
            <a:ext cx="5462731" cy="383014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2031E6-CB90-42BB-B375-3A735C67D33A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7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36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BB813B77-F4AC-4D27-A508-825EA99C14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5188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towards mastery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89;p20" descr="A close-up of a graph&#10;&#10;Description automatically generated">
            <a:extLst>
              <a:ext uri="{FF2B5EF4-FFF2-40B4-BE49-F238E27FC236}">
                <a16:creationId xmlns:a16="http://schemas.microsoft.com/office/drawing/2014/main" id="{CCC74DFF-CD48-460D-8E71-B08D23E609E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1117" t="22654" r="3934" b="7232"/>
          <a:stretch/>
        </p:blipFill>
        <p:spPr>
          <a:xfrm>
            <a:off x="6498731" y="1686756"/>
            <a:ext cx="5480209" cy="48084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408371" y="1771668"/>
            <a:ext cx="628539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Sets are scaffolded, building on prior skills and knowledge. </a:t>
            </a: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LbQ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recognises that a pupil is getting a lot of questions right, it </a:t>
            </a:r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moves them onto the next level of challenge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classroom is fully inclusive, yet every child is working individually - </a:t>
            </a:r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right stretch and pace for </a:t>
            </a:r>
            <a:r>
              <a:rPr lang="en-GB" sz="24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3074" name="Picture 2" descr="Casino Chips Stack Png">
            <a:extLst>
              <a:ext uri="{FF2B5EF4-FFF2-40B4-BE49-F238E27FC236}">
                <a16:creationId xmlns:a16="http://schemas.microsoft.com/office/drawing/2014/main" id="{F1315B8F-FA58-4702-9D4A-109753DE7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4732" r="19124" b="17980"/>
          <a:stretch/>
        </p:blipFill>
        <p:spPr bwMode="auto">
          <a:xfrm>
            <a:off x="4324304" y="4935984"/>
            <a:ext cx="1944025" cy="18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B37E53-436A-4184-9250-1F3C4843A9AD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8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80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6,400+ Kid Thumbs Up Stock Photos, Pictures &amp; Royalty-Free Images - iStock  | Kid thumbs up white background, Little kid thumbs up, Happy kid thumbs up">
            <a:extLst>
              <a:ext uri="{FF2B5EF4-FFF2-40B4-BE49-F238E27FC236}">
                <a16:creationId xmlns:a16="http://schemas.microsoft.com/office/drawing/2014/main" id="{79CAECA9-E015-4364-9509-E422DF300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0" y="2513422"/>
            <a:ext cx="6501699" cy="43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5737364" y="2186791"/>
            <a:ext cx="61414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teacher knows exactly when I need help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BB813B77-F4AC-4D27-A508-825EA99C14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4237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Children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D0A8A1-0849-4E44-A8B3-815A57B41B5E}"/>
              </a:ext>
            </a:extLst>
          </p:cNvPr>
          <p:cNvSpPr txBox="1"/>
          <p:nvPr/>
        </p:nvSpPr>
        <p:spPr>
          <a:xfrm>
            <a:off x="6670213" y="3431483"/>
            <a:ext cx="42562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my own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3A0C3-0187-4616-BA21-93685E6D84A7}"/>
              </a:ext>
            </a:extLst>
          </p:cNvPr>
          <p:cNvSpPr txBox="1"/>
          <p:nvPr/>
        </p:nvSpPr>
        <p:spPr>
          <a:xfrm>
            <a:off x="447026" y="1998029"/>
            <a:ext cx="33737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rgbClr val="EA0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E63FD-75CF-41B3-B48F-CEBF4641342B}"/>
              </a:ext>
            </a:extLst>
          </p:cNvPr>
          <p:cNvSpPr txBox="1"/>
          <p:nvPr/>
        </p:nvSpPr>
        <p:spPr>
          <a:xfrm>
            <a:off x="10113842" y="5685528"/>
            <a:ext cx="21483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success!</a:t>
            </a:r>
            <a:endParaRPr lang="en-GB" sz="2000" dirty="0">
              <a:solidFill>
                <a:srgbClr val="EA0096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4B4E0-A11A-48C5-8EAF-58129BF06B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885" y="3845708"/>
            <a:ext cx="3407957" cy="247851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C6A136-4739-4F0E-8B0E-8246B40CCBE0}"/>
              </a:ext>
            </a:extLst>
          </p:cNvPr>
          <p:cNvSpPr/>
          <p:nvPr/>
        </p:nvSpPr>
        <p:spPr>
          <a:xfrm>
            <a:off x="6566979" y="5732673"/>
            <a:ext cx="5135965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2" descr="Casino Chips Stack Png">
            <a:extLst>
              <a:ext uri="{FF2B5EF4-FFF2-40B4-BE49-F238E27FC236}">
                <a16:creationId xmlns:a16="http://schemas.microsoft.com/office/drawing/2014/main" id="{9713F9F0-B5CD-4E8D-A3C8-079C88E81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4732" r="19124" b="17980"/>
          <a:stretch/>
        </p:blipFill>
        <p:spPr bwMode="auto">
          <a:xfrm>
            <a:off x="9977174" y="3993826"/>
            <a:ext cx="1573886" cy="147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7D87AE-6CD9-4478-8C18-37E224A9E707}"/>
              </a:ext>
            </a:extLst>
          </p:cNvPr>
          <p:cNvSpPr txBox="1"/>
          <p:nvPr/>
        </p:nvSpPr>
        <p:spPr>
          <a:xfrm>
            <a:off x="5137394" y="1577879"/>
            <a:ext cx="68592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get on without having to wait for a teacher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D61881-F90E-4F71-9512-33729096536F}"/>
              </a:ext>
            </a:extLst>
          </p:cNvPr>
          <p:cNvSpPr txBox="1"/>
          <p:nvPr/>
        </p:nvSpPr>
        <p:spPr>
          <a:xfrm>
            <a:off x="638307" y="1840620"/>
            <a:ext cx="42370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get it wrong, the feedback helps me highlight my next step so I can </a:t>
            </a: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again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360F0-BABD-4DC1-BF04-292FC47EBF9E}"/>
              </a:ext>
            </a:extLst>
          </p:cNvPr>
          <p:cNvSpPr txBox="1"/>
          <p:nvPr/>
        </p:nvSpPr>
        <p:spPr>
          <a:xfrm>
            <a:off x="355103" y="3999630"/>
            <a:ext cx="22012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I’m absent, </a:t>
            </a:r>
          </a:p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</a:t>
            </a:r>
            <a:r>
              <a:rPr lang="en-GB" sz="24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catch 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5BDA95-E93B-45CB-87E5-779257FA8DF9}"/>
              </a:ext>
            </a:extLst>
          </p:cNvPr>
          <p:cNvSpPr txBox="1"/>
          <p:nvPr/>
        </p:nvSpPr>
        <p:spPr>
          <a:xfrm>
            <a:off x="7304973" y="2791321"/>
            <a:ext cx="37930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build my </a:t>
            </a:r>
            <a:r>
              <a:rPr lang="en-GB" sz="24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1A446E-9325-43E3-9F4A-9F4D766E50C2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9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0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rican-American teacher on white background Stock Photo - Alamy">
            <a:extLst>
              <a:ext uri="{FF2B5EF4-FFF2-40B4-BE49-F238E27FC236}">
                <a16:creationId xmlns:a16="http://schemas.microsoft.com/office/drawing/2014/main" id="{1C037CEA-D663-4308-B626-75368EBE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61" y="1157959"/>
            <a:ext cx="5024366" cy="62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944961" y="3429666"/>
            <a:ext cx="28777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marking!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BB813B77-F4AC-4D27-A508-825EA99C14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4342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for Teachers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D0A8A1-0849-4E44-A8B3-815A57B41B5E}"/>
              </a:ext>
            </a:extLst>
          </p:cNvPr>
          <p:cNvSpPr txBox="1"/>
          <p:nvPr/>
        </p:nvSpPr>
        <p:spPr>
          <a:xfrm>
            <a:off x="278872" y="2673121"/>
            <a:ext cx="49103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teaching on misconceptions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3A0C3-0187-4616-BA21-93685E6D84A7}"/>
              </a:ext>
            </a:extLst>
          </p:cNvPr>
          <p:cNvSpPr txBox="1"/>
          <p:nvPr/>
        </p:nvSpPr>
        <p:spPr>
          <a:xfrm>
            <a:off x="596724" y="1790218"/>
            <a:ext cx="39661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Maximises impact of adult/s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19DF13-87E0-4FD5-9C89-6077D05FEA43}"/>
              </a:ext>
            </a:extLst>
          </p:cNvPr>
          <p:cNvSpPr txBox="1"/>
          <p:nvPr/>
        </p:nvSpPr>
        <p:spPr>
          <a:xfrm>
            <a:off x="7726311" y="4548436"/>
            <a:ext cx="3851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/ assessment / pre &amp; post teaching / home learning / intervention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DA6127-CD67-40B0-9C93-AD689FFB3BD3}"/>
              </a:ext>
            </a:extLst>
          </p:cNvPr>
          <p:cNvSpPr txBox="1"/>
          <p:nvPr/>
        </p:nvSpPr>
        <p:spPr>
          <a:xfrm>
            <a:off x="7467559" y="2762600"/>
            <a:ext cx="43693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use of time to practise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3D050-2FC4-45FC-B244-E591AFDFD818}"/>
              </a:ext>
            </a:extLst>
          </p:cNvPr>
          <p:cNvSpPr txBox="1"/>
          <p:nvPr/>
        </p:nvSpPr>
        <p:spPr>
          <a:xfrm>
            <a:off x="7401217" y="1609081"/>
            <a:ext cx="45020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in the moment </a:t>
            </a:r>
            <a:r>
              <a:rPr lang="en-GB" sz="2400" dirty="0" err="1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</a:t>
            </a:r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support when it matters most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D79B4-DF6F-4DCC-A1BB-E3052740E489}"/>
              </a:ext>
            </a:extLst>
          </p:cNvPr>
          <p:cNvSpPr txBox="1"/>
          <p:nvPr/>
        </p:nvSpPr>
        <p:spPr>
          <a:xfrm>
            <a:off x="1189622" y="4362002"/>
            <a:ext cx="26132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25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Moves to mastery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D249D9-2F8E-44A4-8F02-919C7733A573}"/>
              </a:ext>
            </a:extLst>
          </p:cNvPr>
          <p:cNvSpPr txBox="1"/>
          <p:nvPr/>
        </p:nvSpPr>
        <p:spPr>
          <a:xfrm>
            <a:off x="7700426" y="5938226"/>
            <a:ext cx="3812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to every student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82DB9B-327F-44F4-A809-ED99B25A72AD}"/>
              </a:ext>
            </a:extLst>
          </p:cNvPr>
          <p:cNvSpPr txBox="1"/>
          <p:nvPr/>
        </p:nvSpPr>
        <p:spPr>
          <a:xfrm>
            <a:off x="630945" y="5027854"/>
            <a:ext cx="27206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workload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1F5E5B-4C50-4D79-A96E-5A2FD312C50D}"/>
              </a:ext>
            </a:extLst>
          </p:cNvPr>
          <p:cNvSpPr txBox="1"/>
          <p:nvPr/>
        </p:nvSpPr>
        <p:spPr>
          <a:xfrm>
            <a:off x="7467559" y="3492503"/>
            <a:ext cx="43693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assessment – don’t wait for assessment weeks!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C2100C-E839-49D5-BAE5-A609D75F18C3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7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21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32DFB-8C40-4828-980F-F06A10FD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79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5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32DFB-8C40-4828-980F-F06A10FD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7974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88AA06-3D87-4D97-8D16-0412504176E8}"/>
              </a:ext>
            </a:extLst>
          </p:cNvPr>
          <p:cNvSpPr/>
          <p:nvPr/>
        </p:nvSpPr>
        <p:spPr>
          <a:xfrm rot="5400000">
            <a:off x="3483746" y="4048450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7D70-3EDA-4958-A26C-B0E0FDE6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208" y="2114596"/>
            <a:ext cx="2772792" cy="120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1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32DFB-8C40-4828-980F-F06A10FD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7974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88AA06-3D87-4D97-8D16-0412504176E8}"/>
              </a:ext>
            </a:extLst>
          </p:cNvPr>
          <p:cNvSpPr/>
          <p:nvPr/>
        </p:nvSpPr>
        <p:spPr>
          <a:xfrm rot="5400000">
            <a:off x="3483746" y="4048450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7D70-3EDA-4958-A26C-B0E0FDE6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208" y="2114596"/>
            <a:ext cx="2772792" cy="12048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AD828-1F84-4C78-B982-3DA86C3E5619}"/>
              </a:ext>
            </a:extLst>
          </p:cNvPr>
          <p:cNvSpPr/>
          <p:nvPr/>
        </p:nvSpPr>
        <p:spPr>
          <a:xfrm rot="5400000">
            <a:off x="5447191" y="4092837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6E776-18F5-42FE-B06B-69F4D6859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207" y="3538524"/>
            <a:ext cx="2772792" cy="1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32DFB-8C40-4828-980F-F06A10FD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7974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88AA06-3D87-4D97-8D16-0412504176E8}"/>
              </a:ext>
            </a:extLst>
          </p:cNvPr>
          <p:cNvSpPr/>
          <p:nvPr/>
        </p:nvSpPr>
        <p:spPr>
          <a:xfrm rot="5400000">
            <a:off x="3483746" y="4048450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C7D70-3EDA-4958-A26C-B0E0FDE65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208" y="2114596"/>
            <a:ext cx="2772792" cy="12048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DAD828-1F84-4C78-B982-3DA86C3E5619}"/>
              </a:ext>
            </a:extLst>
          </p:cNvPr>
          <p:cNvSpPr/>
          <p:nvPr/>
        </p:nvSpPr>
        <p:spPr>
          <a:xfrm rot="5400000">
            <a:off x="5447191" y="4092837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6E776-18F5-42FE-B06B-69F4D6859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207" y="3538524"/>
            <a:ext cx="2772792" cy="119778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E92E6A-7C87-4AED-BC00-2BEAF5C346B7}"/>
              </a:ext>
            </a:extLst>
          </p:cNvPr>
          <p:cNvSpPr/>
          <p:nvPr/>
        </p:nvSpPr>
        <p:spPr>
          <a:xfrm rot="5400000">
            <a:off x="6430526" y="4083959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1D8DDA-82C9-4A81-A385-A7958C21D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07" y="4955352"/>
            <a:ext cx="2772792" cy="12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7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932DFB-8C40-4828-980F-F06A10FD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7974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8671D7-201A-4542-A5A5-70EC350B1D64}"/>
              </a:ext>
            </a:extLst>
          </p:cNvPr>
          <p:cNvSpPr/>
          <p:nvPr/>
        </p:nvSpPr>
        <p:spPr>
          <a:xfrm rot="5400000">
            <a:off x="3483746" y="4048450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F27C7B-F6B0-4BB9-B2A2-6A9A8A973675}"/>
              </a:ext>
            </a:extLst>
          </p:cNvPr>
          <p:cNvSpPr/>
          <p:nvPr/>
        </p:nvSpPr>
        <p:spPr>
          <a:xfrm rot="5400000">
            <a:off x="5447191" y="4092837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1E4FAC-CBC8-4AA6-A3FB-E4F9EB33E48B}"/>
              </a:ext>
            </a:extLst>
          </p:cNvPr>
          <p:cNvSpPr/>
          <p:nvPr/>
        </p:nvSpPr>
        <p:spPr>
          <a:xfrm rot="5400000">
            <a:off x="6430526" y="4083959"/>
            <a:ext cx="522450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19A61A-39C8-43BE-AEB6-CCE82E122DE3}"/>
              </a:ext>
            </a:extLst>
          </p:cNvPr>
          <p:cNvSpPr/>
          <p:nvPr/>
        </p:nvSpPr>
        <p:spPr>
          <a:xfrm>
            <a:off x="41068" y="2114596"/>
            <a:ext cx="8171287" cy="305820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E5CB83-4409-445D-9D0B-A449898D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208" y="2114596"/>
            <a:ext cx="2772792" cy="1204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4B99D0-039F-44DD-8CC5-D0279EDDE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207" y="3538524"/>
            <a:ext cx="2772792" cy="11977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54C108-3392-44D2-B612-208B5B55F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07" y="4955352"/>
            <a:ext cx="2772792" cy="12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6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4C44E-78B9-44D8-9064-F5DD6038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34"/>
            <a:ext cx="12192000" cy="53981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F11E13-E77C-4CD3-9420-5F00934F0C5F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3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E94CF6-D774-426A-9697-EDBF8F466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7973A2-20C2-4CB0-9750-6869A3F43E1D}"/>
              </a:ext>
            </a:extLst>
          </p:cNvPr>
          <p:cNvSpPr/>
          <p:nvPr/>
        </p:nvSpPr>
        <p:spPr>
          <a:xfrm>
            <a:off x="4120588" y="6278602"/>
            <a:ext cx="33840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3"/>
              </a:rPr>
              <a:t>https://www.youtube.com/watch?v=ehNqBp5dZoY</a:t>
            </a:r>
            <a:endParaRPr lang="en-GB" sz="1200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5760A-4DC9-424B-863A-2BA95C891D67}"/>
              </a:ext>
            </a:extLst>
          </p:cNvPr>
          <p:cNvSpPr/>
          <p:nvPr/>
        </p:nvSpPr>
        <p:spPr>
          <a:xfrm>
            <a:off x="4282871" y="4460575"/>
            <a:ext cx="34022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hlinkClick r:id="rId4"/>
              </a:rPr>
              <a:t>https://www.youtube.com/watch?v=wQ5uDe9AiqY</a:t>
            </a:r>
            <a:endParaRPr lang="en-GB" sz="1200" dirty="0"/>
          </a:p>
          <a:p>
            <a:endParaRPr lang="en-GB" dirty="0"/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BADFA8C-711E-411F-8431-0DE7487BB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25" t="23601" r="5643" b="49272"/>
          <a:stretch/>
        </p:blipFill>
        <p:spPr>
          <a:xfrm>
            <a:off x="8813794" y="1651247"/>
            <a:ext cx="2673911" cy="1846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791E7-1546-46D5-B910-EFB9538D71F2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6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07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4C44E-78B9-44D8-9064-F5DD6038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34"/>
            <a:ext cx="12192000" cy="53981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45D6F9-60B8-4965-BBFC-8EB1E6CCBC56}"/>
              </a:ext>
            </a:extLst>
          </p:cNvPr>
          <p:cNvSpPr/>
          <p:nvPr/>
        </p:nvSpPr>
        <p:spPr>
          <a:xfrm>
            <a:off x="150920" y="1633491"/>
            <a:ext cx="5575177" cy="1047565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6DFD6-6514-4DD9-8917-9EE9C6D66A1F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3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5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4C44E-78B9-44D8-9064-F5DD6038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34"/>
            <a:ext cx="12192000" cy="539813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28A761E-B47F-4A0E-AE7A-83610F02DE81}"/>
              </a:ext>
            </a:extLst>
          </p:cNvPr>
          <p:cNvSpPr/>
          <p:nvPr/>
        </p:nvSpPr>
        <p:spPr>
          <a:xfrm>
            <a:off x="6096000" y="1633490"/>
            <a:ext cx="2941468" cy="1136343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0B38B0-838F-473F-8F5B-33C7CD4EAE46}"/>
              </a:ext>
            </a:extLst>
          </p:cNvPr>
          <p:cNvSpPr/>
          <p:nvPr/>
        </p:nvSpPr>
        <p:spPr>
          <a:xfrm>
            <a:off x="9115887" y="3907653"/>
            <a:ext cx="2941468" cy="1136343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B0E917-AB2B-48C3-8CEB-739B91BFD911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3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24C44E-78B9-44D8-9064-F5DD60388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34"/>
            <a:ext cx="12192000" cy="53981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833B55-E943-4F73-8EC7-69EDA553E128}"/>
              </a:ext>
            </a:extLst>
          </p:cNvPr>
          <p:cNvSpPr/>
          <p:nvPr/>
        </p:nvSpPr>
        <p:spPr>
          <a:xfrm>
            <a:off x="9115887" y="1633490"/>
            <a:ext cx="2941468" cy="2183909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150219-A235-44AA-A7BF-E7C0E8014CF9}"/>
              </a:ext>
            </a:extLst>
          </p:cNvPr>
          <p:cNvSpPr/>
          <p:nvPr/>
        </p:nvSpPr>
        <p:spPr>
          <a:xfrm>
            <a:off x="9286043" y="2832462"/>
            <a:ext cx="1251751" cy="320591"/>
          </a:xfrm>
          <a:prstGeom prst="roundRect">
            <a:avLst/>
          </a:prstGeom>
          <a:noFill/>
          <a:ln w="57150">
            <a:solidFill>
              <a:srgbClr val="EA0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D29FC-959F-4148-A163-2D9BAC7CA5C9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3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93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9A1F6E-90AB-456D-AE2B-615E5F80441C}"/>
              </a:ext>
            </a:extLst>
          </p:cNvPr>
          <p:cNvSpPr/>
          <p:nvPr/>
        </p:nvSpPr>
        <p:spPr>
          <a:xfrm>
            <a:off x="0" y="0"/>
            <a:ext cx="6155933" cy="6858000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7F30CF-CB31-4BC0-BF75-06464264F5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98" b="66084"/>
          <a:stretch/>
        </p:blipFill>
        <p:spPr>
          <a:xfrm>
            <a:off x="0" y="0"/>
            <a:ext cx="4791731" cy="2325950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F90E890E-CA16-4C2F-ABE1-1EF8998DA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202" y="229103"/>
            <a:ext cx="3438525" cy="2400300"/>
          </a:xfrm>
          <a:prstGeom prst="rect">
            <a:avLst/>
          </a:prstGeom>
        </p:spPr>
      </p:pic>
      <p:pic>
        <p:nvPicPr>
          <p:cNvPr id="10" name="Picture 2" descr="Khan Academy's Approach to Prompt Engineering for Khanmigo">
            <a:extLst>
              <a:ext uri="{FF2B5EF4-FFF2-40B4-BE49-F238E27FC236}">
                <a16:creationId xmlns:a16="http://schemas.microsoft.com/office/drawing/2014/main" id="{D6325C00-E67F-4B57-BE8B-4400F39E0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86" y="2789421"/>
            <a:ext cx="3620258" cy="36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2C22F9CE-1603-4C5D-A03E-279331E87B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180" y="1162975"/>
            <a:ext cx="4578246" cy="2325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11749A-ED24-4242-AA5E-90575C1072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433" y="4079297"/>
            <a:ext cx="5306826" cy="2130716"/>
          </a:xfrm>
          <a:prstGeom prst="rect">
            <a:avLst/>
          </a:prstGeom>
        </p:spPr>
      </p:pic>
      <p:pic>
        <p:nvPicPr>
          <p:cNvPr id="12" name="Picture 2" descr="Brave New Words">
            <a:extLst>
              <a:ext uri="{FF2B5EF4-FFF2-40B4-BE49-F238E27FC236}">
                <a16:creationId xmlns:a16="http://schemas.microsoft.com/office/drawing/2014/main" id="{91340F9A-035C-44BF-B56F-F69E1D1E7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8" t="16317" r="28473" b="17242"/>
          <a:stretch/>
        </p:blipFill>
        <p:spPr bwMode="auto">
          <a:xfrm rot="20891192">
            <a:off x="642440" y="2012970"/>
            <a:ext cx="1800815" cy="28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E4E352-CA05-4A52-B8F1-8B788B9C5C7A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10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12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F6AFB3-D00D-4672-B848-0A338C16F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C099E-ABE3-4AA9-8488-D955E5F3389B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3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96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E6F17B13-6F2A-444E-8FCD-76ED493C1E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New Year - EducationCity">
            <a:extLst>
              <a:ext uri="{FF2B5EF4-FFF2-40B4-BE49-F238E27FC236}">
                <a16:creationId xmlns:a16="http://schemas.microsoft.com/office/drawing/2014/main" id="{71DAC016-9215-4260-9B76-75F7962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76" y="3228754"/>
            <a:ext cx="1040575" cy="9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61EFFD-D87C-42C5-9963-A8057C58C64E}"/>
              </a:ext>
            </a:extLst>
          </p:cNvPr>
          <p:cNvSpPr/>
          <p:nvPr/>
        </p:nvSpPr>
        <p:spPr>
          <a:xfrm>
            <a:off x="585925" y="1704474"/>
            <a:ext cx="3870665" cy="561758"/>
          </a:xfrm>
          <a:prstGeom prst="rect">
            <a:avLst/>
          </a:prstGeom>
          <a:solidFill>
            <a:srgbClr val="E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DA128-24C0-45D4-8B81-AF1C654E650F}"/>
              </a:ext>
            </a:extLst>
          </p:cNvPr>
          <p:cNvSpPr/>
          <p:nvPr/>
        </p:nvSpPr>
        <p:spPr>
          <a:xfrm>
            <a:off x="585925" y="2620949"/>
            <a:ext cx="3870666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29799E-B103-4C77-AD5E-933F197C71AA}"/>
              </a:ext>
            </a:extLst>
          </p:cNvPr>
          <p:cNvSpPr/>
          <p:nvPr/>
        </p:nvSpPr>
        <p:spPr>
          <a:xfrm>
            <a:off x="585923" y="3537424"/>
            <a:ext cx="3870667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4A1A-9B50-49EC-AB30-5E8931881423}"/>
              </a:ext>
            </a:extLst>
          </p:cNvPr>
          <p:cNvSpPr/>
          <p:nvPr/>
        </p:nvSpPr>
        <p:spPr>
          <a:xfrm>
            <a:off x="585922" y="4453899"/>
            <a:ext cx="3870665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478375-BD27-4F7F-A21E-BEABF5D91AB1}"/>
              </a:ext>
            </a:extLst>
          </p:cNvPr>
          <p:cNvSpPr/>
          <p:nvPr/>
        </p:nvSpPr>
        <p:spPr>
          <a:xfrm>
            <a:off x="585922" y="5382496"/>
            <a:ext cx="3870665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E2134-4BF3-4158-9C9D-D6E197B9A674}"/>
              </a:ext>
            </a:extLst>
          </p:cNvPr>
          <p:cNvSpPr txBox="1"/>
          <p:nvPr/>
        </p:nvSpPr>
        <p:spPr>
          <a:xfrm>
            <a:off x="791589" y="1714693"/>
            <a:ext cx="3664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25 / 25		  24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>
              <a:latin typeface="Folks" panose="02000503020000020004" pitchFamily="2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and above      42</a:t>
            </a:r>
          </a:p>
          <a:p>
            <a:endParaRPr lang="en-GB" sz="3000" dirty="0">
              <a:latin typeface="Folks" panose="02000503020000020004" pitchFamily="2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and above      48</a:t>
            </a: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and above      50</a:t>
            </a: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and above      55</a:t>
            </a:r>
          </a:p>
        </p:txBody>
      </p:sp>
      <p:pic>
        <p:nvPicPr>
          <p:cNvPr id="2050" name="Picture 2" descr="7G Outstanding Celebration Day! | Astley Park School">
            <a:extLst>
              <a:ext uri="{FF2B5EF4-FFF2-40B4-BE49-F238E27FC236}">
                <a16:creationId xmlns:a16="http://schemas.microsoft.com/office/drawing/2014/main" id="{DF35E899-88B6-4944-A4FA-214FAB62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09" y="1562942"/>
            <a:ext cx="4409244" cy="16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134329-C3C7-437B-8709-FD2B4BEE28EA}"/>
              </a:ext>
            </a:extLst>
          </p:cNvPr>
          <p:cNvSpPr/>
          <p:nvPr/>
        </p:nvSpPr>
        <p:spPr>
          <a:xfrm>
            <a:off x="8563830" y="3265170"/>
            <a:ext cx="339702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score of </a:t>
            </a:r>
            <a:r>
              <a:rPr lang="en-GB" sz="2800" b="1" dirty="0">
                <a:solidFill>
                  <a:srgbClr val="EA00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AB960-0768-4A12-B405-F56999BA2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65113">
            <a:off x="5129530" y="1314168"/>
            <a:ext cx="2044385" cy="2613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DD6F32-E54C-42B1-BFA9-508958365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2767">
            <a:off x="4943458" y="4368515"/>
            <a:ext cx="4382372" cy="1918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08E305-A99C-417E-AD93-950BE9F4C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514" y="4210479"/>
            <a:ext cx="2212196" cy="21343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8AB33F-F9BF-47CD-A420-E2D459F217E5}"/>
              </a:ext>
            </a:extLst>
          </p:cNvPr>
          <p:cNvSpPr/>
          <p:nvPr/>
        </p:nvSpPr>
        <p:spPr>
          <a:xfrm>
            <a:off x="408371" y="395631"/>
            <a:ext cx="953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 Tables Check – Results 2023/2024</a:t>
            </a:r>
          </a:p>
        </p:txBody>
      </p:sp>
      <p:pic>
        <p:nvPicPr>
          <p:cNvPr id="2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DFB3A7DE-905C-45D3-A440-FD432110815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00B63F-5ED9-4BB1-B9BD-BE645BE203A8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9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29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E6F17B13-6F2A-444E-8FCD-76ED493C1EF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New Year - EducationCity">
            <a:extLst>
              <a:ext uri="{FF2B5EF4-FFF2-40B4-BE49-F238E27FC236}">
                <a16:creationId xmlns:a16="http://schemas.microsoft.com/office/drawing/2014/main" id="{71DAC016-9215-4260-9B76-75F7962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876" y="3228754"/>
            <a:ext cx="1040575" cy="9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61EFFD-D87C-42C5-9963-A8057C58C64E}"/>
              </a:ext>
            </a:extLst>
          </p:cNvPr>
          <p:cNvSpPr/>
          <p:nvPr/>
        </p:nvSpPr>
        <p:spPr>
          <a:xfrm>
            <a:off x="585925" y="1704474"/>
            <a:ext cx="3870665" cy="561758"/>
          </a:xfrm>
          <a:prstGeom prst="rect">
            <a:avLst/>
          </a:prstGeom>
          <a:solidFill>
            <a:srgbClr val="E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DA128-24C0-45D4-8B81-AF1C654E650F}"/>
              </a:ext>
            </a:extLst>
          </p:cNvPr>
          <p:cNvSpPr/>
          <p:nvPr/>
        </p:nvSpPr>
        <p:spPr>
          <a:xfrm>
            <a:off x="585925" y="2620949"/>
            <a:ext cx="3870666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29799E-B103-4C77-AD5E-933F197C71AA}"/>
              </a:ext>
            </a:extLst>
          </p:cNvPr>
          <p:cNvSpPr/>
          <p:nvPr/>
        </p:nvSpPr>
        <p:spPr>
          <a:xfrm>
            <a:off x="585923" y="3537424"/>
            <a:ext cx="3870667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4A1A-9B50-49EC-AB30-5E8931881423}"/>
              </a:ext>
            </a:extLst>
          </p:cNvPr>
          <p:cNvSpPr/>
          <p:nvPr/>
        </p:nvSpPr>
        <p:spPr>
          <a:xfrm>
            <a:off x="585922" y="4453899"/>
            <a:ext cx="3870665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478375-BD27-4F7F-A21E-BEABF5D91AB1}"/>
              </a:ext>
            </a:extLst>
          </p:cNvPr>
          <p:cNvSpPr/>
          <p:nvPr/>
        </p:nvSpPr>
        <p:spPr>
          <a:xfrm>
            <a:off x="585922" y="5382496"/>
            <a:ext cx="3870665" cy="561758"/>
          </a:xfrm>
          <a:prstGeom prst="rect">
            <a:avLst/>
          </a:prstGeom>
          <a:solidFill>
            <a:srgbClr val="00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E2134-4BF3-4158-9C9D-D6E197B9A674}"/>
              </a:ext>
            </a:extLst>
          </p:cNvPr>
          <p:cNvSpPr txBox="1"/>
          <p:nvPr/>
        </p:nvSpPr>
        <p:spPr>
          <a:xfrm>
            <a:off x="791589" y="1714693"/>
            <a:ext cx="3664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25 / 25		  24</a:t>
            </a:r>
            <a:endParaRPr lang="en-GB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000" dirty="0">
              <a:latin typeface="Folks" panose="02000503020000020004" pitchFamily="2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and above      42</a:t>
            </a:r>
          </a:p>
          <a:p>
            <a:endParaRPr lang="en-GB" sz="3000" dirty="0">
              <a:latin typeface="Folks" panose="02000503020000020004" pitchFamily="2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and above      48</a:t>
            </a: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and above      50</a:t>
            </a: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and above      55</a:t>
            </a:r>
          </a:p>
        </p:txBody>
      </p:sp>
      <p:pic>
        <p:nvPicPr>
          <p:cNvPr id="2050" name="Picture 2" descr="7G Outstanding Celebration Day! | Astley Park School">
            <a:extLst>
              <a:ext uri="{FF2B5EF4-FFF2-40B4-BE49-F238E27FC236}">
                <a16:creationId xmlns:a16="http://schemas.microsoft.com/office/drawing/2014/main" id="{DF35E899-88B6-4944-A4FA-214FAB620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09" y="1562942"/>
            <a:ext cx="4409244" cy="16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134329-C3C7-437B-8709-FD2B4BEE28EA}"/>
              </a:ext>
            </a:extLst>
          </p:cNvPr>
          <p:cNvSpPr/>
          <p:nvPr/>
        </p:nvSpPr>
        <p:spPr>
          <a:xfrm>
            <a:off x="8563830" y="3265170"/>
            <a:ext cx="339702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score of </a:t>
            </a:r>
            <a:r>
              <a:rPr lang="en-GB" sz="2800" b="1" dirty="0">
                <a:solidFill>
                  <a:srgbClr val="EA00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CAB960-0768-4A12-B405-F56999BA2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65113">
            <a:off x="5129530" y="1314168"/>
            <a:ext cx="2044385" cy="2613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DD6F32-E54C-42B1-BFA9-508958365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2767">
            <a:off x="4943458" y="4368515"/>
            <a:ext cx="4382372" cy="1918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08E305-A99C-417E-AD93-950BE9F4C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4514" y="4210479"/>
            <a:ext cx="2212196" cy="21343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38AB33F-F9BF-47CD-A420-E2D459F217E5}"/>
              </a:ext>
            </a:extLst>
          </p:cNvPr>
          <p:cNvSpPr/>
          <p:nvPr/>
        </p:nvSpPr>
        <p:spPr>
          <a:xfrm>
            <a:off x="408371" y="395631"/>
            <a:ext cx="953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 Tables Check – Results 2023/2024</a:t>
            </a:r>
          </a:p>
        </p:txBody>
      </p:sp>
      <p:pic>
        <p:nvPicPr>
          <p:cNvPr id="2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DFB3A7DE-905C-45D3-A440-FD432110815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1D13C50-B75B-4AED-A372-B2E37E03FD67}"/>
              </a:ext>
            </a:extLst>
          </p:cNvPr>
          <p:cNvSpPr/>
          <p:nvPr/>
        </p:nvSpPr>
        <p:spPr>
          <a:xfrm rot="21339989">
            <a:off x="4439722" y="4627954"/>
            <a:ext cx="5503191" cy="397866"/>
          </a:xfrm>
          <a:prstGeom prst="ellipse">
            <a:avLst/>
          </a:prstGeom>
          <a:noFill/>
          <a:ln w="76200">
            <a:solidFill>
              <a:srgbClr val="EA00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B9CFF-33D0-42A9-9F12-5FA16F3BD48B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9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14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49 Child Scratching Head Thinking Royalty-Free Photos and Stock Images |  Shutterstock">
            <a:extLst>
              <a:ext uri="{FF2B5EF4-FFF2-40B4-BE49-F238E27FC236}">
                <a16:creationId xmlns:a16="http://schemas.microsoft.com/office/drawing/2014/main" id="{8A33F721-D913-4F35-ACC6-9A5BECB9E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32" y="2395299"/>
            <a:ext cx="7364030" cy="49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408371" y="1376037"/>
            <a:ext cx="5894371" cy="507831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GB" sz="4800" b="1" dirty="0">
              <a:latin typeface="Folks" panose="02000503020000020004" pitchFamily="2" charset="0"/>
            </a:endParaRPr>
          </a:p>
          <a:p>
            <a:r>
              <a:rPr lang="en-GB" sz="36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Challenge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Breadth of curriculum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fit in all domains and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of skills and time to practise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BB813B77-F4AC-4D27-A508-825EA99C14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3916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Biggest challenges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EA644332-2810-42C9-94CE-FD12E2AF7E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86234" b="35646"/>
          <a:stretch/>
        </p:blipFill>
        <p:spPr>
          <a:xfrm rot="20542406">
            <a:off x="6751032" y="1816552"/>
            <a:ext cx="640520" cy="11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249C18A1-6BB4-4A37-9F05-8C71E43B6B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86234" b="35646"/>
          <a:stretch/>
        </p:blipFill>
        <p:spPr>
          <a:xfrm rot="1776453">
            <a:off x="10079022" y="1652494"/>
            <a:ext cx="535296" cy="93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CC2805A9-9CCC-411C-813F-A2110BD19D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86234" b="35646"/>
          <a:stretch/>
        </p:blipFill>
        <p:spPr>
          <a:xfrm rot="2305282">
            <a:off x="10596757" y="2735980"/>
            <a:ext cx="881400" cy="153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7BC7FA96-A9C4-4009-8CBA-E8BC56A8F3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86234" b="35646"/>
          <a:stretch/>
        </p:blipFill>
        <p:spPr>
          <a:xfrm rot="20724634">
            <a:off x="7923909" y="1590656"/>
            <a:ext cx="378932" cy="66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926B7910-8932-4993-97E6-C722DCAE8B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046" t="40408" r="86234" b="35646"/>
          <a:stretch/>
        </p:blipFill>
        <p:spPr>
          <a:xfrm rot="19418566">
            <a:off x="6131103" y="2948118"/>
            <a:ext cx="378932" cy="66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69E2B0-4455-431D-BB40-6B2B186CA7DE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7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85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BB813B77-F4AC-4D27-A508-825EA99C14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4395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another way?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FF0F7-8C02-4AF7-8A2C-CB835B519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410" y="3107184"/>
            <a:ext cx="8659947" cy="3775758"/>
          </a:xfrm>
          <a:prstGeom prst="rect">
            <a:avLst/>
          </a:prstGeom>
        </p:spPr>
      </p:pic>
      <p:pic>
        <p:nvPicPr>
          <p:cNvPr id="2054" name="Picture 6" descr="Retro Alarm Clock, Old Fashioned Bedside Alarm Clock with Non Ticking Twin  Bell, Vintage Battery Operated Analogue Quartz Loud Alarm Clock with Night  ...">
            <a:extLst>
              <a:ext uri="{FF2B5EF4-FFF2-40B4-BE49-F238E27FC236}">
                <a16:creationId xmlns:a16="http://schemas.microsoft.com/office/drawing/2014/main" id="{0271F109-220E-4094-9578-76E294A1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70" y="4556273"/>
            <a:ext cx="1552024" cy="21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9889D-DBEF-4996-9684-7588B4822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26165">
            <a:off x="7062255" y="1075902"/>
            <a:ext cx="3497426" cy="19720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87CFCA-AD48-4B07-BD42-4549C4EC0BA1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9"/>
              </a:rPr>
              <a:t>c.ayling@warrenpark.hants.sch.uk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408371" y="1376037"/>
            <a:ext cx="606108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b="1" dirty="0">
              <a:latin typeface="Folks" panose="02000503020000020004" pitchFamily="2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retrieval practise task (20 mins) </a:t>
            </a:r>
          </a:p>
          <a:p>
            <a:r>
              <a:rPr lang="en-GB" sz="32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by Questions (20 mins)</a:t>
            </a:r>
          </a:p>
          <a:p>
            <a:r>
              <a:rPr lang="en-GB" sz="32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 per year</a:t>
            </a:r>
          </a:p>
          <a:p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22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52;p13" descr="A computer screen with text and images&#10;&#10;Description automatically generated">
            <a:extLst>
              <a:ext uri="{FF2B5EF4-FFF2-40B4-BE49-F238E27FC236}">
                <a16:creationId xmlns:a16="http://schemas.microsoft.com/office/drawing/2014/main" id="{DBBE0BBE-35B8-425B-B017-EDBF2E1C3D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300" t="22789"/>
          <a:stretch/>
        </p:blipFill>
        <p:spPr>
          <a:xfrm>
            <a:off x="5888736" y="1553589"/>
            <a:ext cx="6303264" cy="52950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408371" y="1376037"/>
            <a:ext cx="5687629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4800" b="1" dirty="0">
              <a:latin typeface="Folks" panose="02000503020000020004" pitchFamily="2" charset="0"/>
            </a:endParaRPr>
          </a:p>
          <a:p>
            <a:r>
              <a:rPr lang="en-GB" sz="36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 ready-made resources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library of customisable KS2 resources aligned to the National Curriculum and other schemes of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644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Learning by Questions?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9F243AC1-72EF-4234-AF39-39D974A327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51D2EC6-07FD-4D73-8EA7-519ECEE70B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76155" y="4242816"/>
            <a:ext cx="4101239" cy="26517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46F007-BC39-40A8-A9C2-244D38FF11B4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9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08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57;p14" descr="A screenshot of a computer&#10;&#10;Description automatically generated">
            <a:extLst>
              <a:ext uri="{FF2B5EF4-FFF2-40B4-BE49-F238E27FC236}">
                <a16:creationId xmlns:a16="http://schemas.microsoft.com/office/drawing/2014/main" id="{95482CAC-1879-4AD1-855A-2CD6536164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134" t="23690" r="2281" b="13916"/>
          <a:stretch/>
        </p:blipFill>
        <p:spPr>
          <a:xfrm>
            <a:off x="6343405" y="1843595"/>
            <a:ext cx="5191951" cy="4279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02AF0F-1389-4518-8011-DD2DE471FD4D}"/>
              </a:ext>
            </a:extLst>
          </p:cNvPr>
          <p:cNvSpPr txBox="1"/>
          <p:nvPr/>
        </p:nvSpPr>
        <p:spPr>
          <a:xfrm>
            <a:off x="408371" y="1376037"/>
            <a:ext cx="5687629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4800" b="1" dirty="0">
              <a:latin typeface="Folks" panose="02000503020000020004" pitchFamily="2" charset="0"/>
            </a:endParaRPr>
          </a:p>
          <a:p>
            <a:r>
              <a:rPr lang="en-GB" sz="3600" b="1" dirty="0">
                <a:solidFill>
                  <a:srgbClr val="EA0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ultimate x-ray for your class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LbQ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automatically marks pupils’ work and presents the teachers with an easy-to-read matrix for powerful interventions in the lesson.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C42E7-EBC6-4992-B64A-63EDDCDA3825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rgbClr val="239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84;p1" descr="A blue background with a white light bulb&#10;&#10;Description automatically generated">
            <a:extLst>
              <a:ext uri="{FF2B5EF4-FFF2-40B4-BE49-F238E27FC236}">
                <a16:creationId xmlns:a16="http://schemas.microsoft.com/office/drawing/2014/main" id="{B1A748B4-5D7A-49DD-8186-5D21185BC9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79935"/>
          <a:stretch/>
        </p:blipFill>
        <p:spPr>
          <a:xfrm>
            <a:off x="0" y="0"/>
            <a:ext cx="12192000" cy="1376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C2AD80-D7A9-48C5-8977-5B444A6CC25F}"/>
              </a:ext>
            </a:extLst>
          </p:cNvPr>
          <p:cNvSpPr/>
          <p:nvPr/>
        </p:nvSpPr>
        <p:spPr>
          <a:xfrm>
            <a:off x="408371" y="395631"/>
            <a:ext cx="644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Learning by Questions?</a:t>
            </a:r>
          </a:p>
        </p:txBody>
      </p:sp>
      <p:pic>
        <p:nvPicPr>
          <p:cNvPr id="11" name="Google Shape;314;p45" descr="A screenshot of a computer&#10;&#10;Description automatically generated">
            <a:extLst>
              <a:ext uri="{FF2B5EF4-FFF2-40B4-BE49-F238E27FC236}">
                <a16:creationId xmlns:a16="http://schemas.microsoft.com/office/drawing/2014/main" id="{3E4C39F2-E993-4C51-882E-4118470348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11" t="73634" r="81371" b="6542"/>
          <a:stretch/>
        </p:blipFill>
        <p:spPr>
          <a:xfrm>
            <a:off x="11233816" y="185840"/>
            <a:ext cx="603081" cy="97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7;p6" descr="A few logos of different types of questions&#10;&#10;Description automatically generated with medium confidence">
            <a:extLst>
              <a:ext uri="{FF2B5EF4-FFF2-40B4-BE49-F238E27FC236}">
                <a16:creationId xmlns:a16="http://schemas.microsoft.com/office/drawing/2014/main" id="{9F243AC1-72EF-4234-AF39-39D974A327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046" t="40408" r="58903" b="35646"/>
          <a:stretch/>
        </p:blipFill>
        <p:spPr>
          <a:xfrm>
            <a:off x="479667" y="5779362"/>
            <a:ext cx="2036052" cy="7824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684A31-AA8E-4B36-8B42-3777EEF9D5EB}"/>
              </a:ext>
            </a:extLst>
          </p:cNvPr>
          <p:cNvSpPr txBox="1"/>
          <p:nvPr/>
        </p:nvSpPr>
        <p:spPr>
          <a:xfrm>
            <a:off x="7484236" y="6488668"/>
            <a:ext cx="473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Chris Ayling </a:t>
            </a:r>
            <a:r>
              <a:rPr lang="en-GB" dirty="0"/>
              <a:t>| </a:t>
            </a:r>
            <a:r>
              <a:rPr lang="en-GB" dirty="0">
                <a:hlinkClick r:id="rId7"/>
              </a:rPr>
              <a:t>c.ayling@warrenpark.hants.sch.uk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69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693</Words>
  <Application>Microsoft Office PowerPoint</Application>
  <PresentationFormat>Widescreen</PresentationFormat>
  <Paragraphs>116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Folks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Ayling</dc:creator>
  <cp:lastModifiedBy>Longmore, Laura</cp:lastModifiedBy>
  <cp:revision>69</cp:revision>
  <cp:lastPrinted>2024-05-07T15:38:42Z</cp:lastPrinted>
  <dcterms:created xsi:type="dcterms:W3CDTF">2024-01-12T11:31:34Z</dcterms:created>
  <dcterms:modified xsi:type="dcterms:W3CDTF">2024-07-08T11:14:54Z</dcterms:modified>
</cp:coreProperties>
</file>