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Lst>
  <p:notesMasterIdLst>
    <p:notesMasterId r:id="rId33"/>
  </p:notesMasterIdLst>
  <p:sldIdLst>
    <p:sldId id="261" r:id="rId6"/>
    <p:sldId id="329" r:id="rId7"/>
    <p:sldId id="331" r:id="rId8"/>
    <p:sldId id="333" r:id="rId9"/>
    <p:sldId id="323" r:id="rId10"/>
    <p:sldId id="336" r:id="rId11"/>
    <p:sldId id="325" r:id="rId12"/>
    <p:sldId id="337" r:id="rId13"/>
    <p:sldId id="332" r:id="rId14"/>
    <p:sldId id="328" r:id="rId15"/>
    <p:sldId id="311" r:id="rId16"/>
    <p:sldId id="312" r:id="rId17"/>
    <p:sldId id="313" r:id="rId18"/>
    <p:sldId id="314" r:id="rId19"/>
    <p:sldId id="264" r:id="rId20"/>
    <p:sldId id="267" r:id="rId21"/>
    <p:sldId id="268" r:id="rId22"/>
    <p:sldId id="270" r:id="rId23"/>
    <p:sldId id="318" r:id="rId24"/>
    <p:sldId id="319" r:id="rId25"/>
    <p:sldId id="272" r:id="rId26"/>
    <p:sldId id="273" r:id="rId27"/>
    <p:sldId id="338" r:id="rId28"/>
    <p:sldId id="320" r:id="rId29"/>
    <p:sldId id="321" r:id="rId30"/>
    <p:sldId id="326" r:id="rId31"/>
    <p:sldId id="335" r:id="rId32"/>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0" userDrawn="1">
          <p15:clr>
            <a:srgbClr val="A4A3A4"/>
          </p15:clr>
        </p15:guide>
        <p15:guide id="2" pos="853" userDrawn="1">
          <p15:clr>
            <a:srgbClr val="A4A3A4"/>
          </p15:clr>
        </p15:guide>
        <p15:guide id="3" pos="14483" userDrawn="1">
          <p15:clr>
            <a:srgbClr val="A4A3A4"/>
          </p15:clr>
        </p15:guide>
        <p15:guide id="4" orient="horz" pos="7767" userDrawn="1">
          <p15:clr>
            <a:srgbClr val="A4A3A4"/>
          </p15:clr>
        </p15:guide>
        <p15:guide id="5" pos="1556" userDrawn="1">
          <p15:clr>
            <a:srgbClr val="A4A3A4"/>
          </p15:clr>
        </p15:guide>
        <p15:guide id="6" pos="2032" userDrawn="1">
          <p15:clr>
            <a:srgbClr val="A4A3A4"/>
          </p15:clr>
        </p15:guide>
        <p15:guide id="7" pos="6728" userDrawn="1">
          <p15:clr>
            <a:srgbClr val="A4A3A4"/>
          </p15:clr>
        </p15:guide>
        <p15:guide id="8" pos="6296" userDrawn="1">
          <p15:clr>
            <a:srgbClr val="A4A3A4"/>
          </p15:clr>
        </p15:guide>
        <p15:guide id="9" pos="5548" userDrawn="1">
          <p15:clr>
            <a:srgbClr val="A4A3A4"/>
          </p15:clr>
        </p15:guide>
        <p15:guide id="10" pos="5117" userDrawn="1">
          <p15:clr>
            <a:srgbClr val="A4A3A4"/>
          </p15:clr>
        </p15:guide>
        <p15:guide id="11" pos="4346" userDrawn="1">
          <p15:clr>
            <a:srgbClr val="A4A3A4"/>
          </p15:clr>
        </p15:guide>
        <p15:guide id="12" pos="2758" userDrawn="1">
          <p15:clr>
            <a:srgbClr val="A4A3A4"/>
          </p15:clr>
        </p15:guide>
        <p15:guide id="13" pos="3212" userDrawn="1">
          <p15:clr>
            <a:srgbClr val="A4A3A4"/>
          </p15:clr>
        </p15:guide>
        <p15:guide id="14" pos="3914" userDrawn="1">
          <p15:clr>
            <a:srgbClr val="A4A3A4"/>
          </p15:clr>
        </p15:guide>
        <p15:guide id="15" pos="9789" userDrawn="1">
          <p15:clr>
            <a:srgbClr val="A4A3A4"/>
          </p15:clr>
        </p15:guide>
        <p15:guide id="16" pos="9063" userDrawn="1">
          <p15:clr>
            <a:srgbClr val="A4A3A4"/>
          </p15:clr>
        </p15:guide>
        <p15:guide id="17" pos="8631" userDrawn="1">
          <p15:clr>
            <a:srgbClr val="A4A3A4"/>
          </p15:clr>
        </p15:guide>
        <p15:guide id="18" pos="7453" userDrawn="1">
          <p15:clr>
            <a:srgbClr val="A4A3A4"/>
          </p15:clr>
        </p15:guide>
        <p15:guide id="19" pos="7883" userDrawn="1">
          <p15:clr>
            <a:srgbClr val="A4A3A4"/>
          </p15:clr>
        </p15:guide>
        <p15:guide id="20" pos="10242" userDrawn="1">
          <p15:clr>
            <a:srgbClr val="A4A3A4"/>
          </p15:clr>
        </p15:guide>
        <p15:guide id="21" pos="11399" userDrawn="1">
          <p15:clr>
            <a:srgbClr val="A4A3A4"/>
          </p15:clr>
        </p15:guide>
        <p15:guide id="22" pos="10969" userDrawn="1">
          <p15:clr>
            <a:srgbClr val="A4A3A4"/>
          </p15:clr>
        </p15:guide>
        <p15:guide id="23" pos="12125" userDrawn="1">
          <p15:clr>
            <a:srgbClr val="A4A3A4"/>
          </p15:clr>
        </p15:guide>
        <p15:guide id="24" pos="12557" userDrawn="1">
          <p15:clr>
            <a:srgbClr val="A4A3A4"/>
          </p15:clr>
        </p15:guide>
        <p15:guide id="25" pos="13327" userDrawn="1">
          <p15:clr>
            <a:srgbClr val="A4A3A4"/>
          </p15:clr>
        </p15:guide>
        <p15:guide id="26" pos="13758" userDrawn="1">
          <p15:clr>
            <a:srgbClr val="A4A3A4"/>
          </p15:clr>
        </p15:guide>
        <p15:guide id="27" orient="horz" pos="21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358C"/>
    <a:srgbClr val="429AD6"/>
    <a:srgbClr val="0088CE"/>
    <a:srgbClr val="7F1439"/>
    <a:srgbClr val="08314C"/>
    <a:srgbClr val="E40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2D182B-7DCA-45F4-B10E-D8DC81D254AD}" v="21" dt="2025-06-09T09:09:30.0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97" autoAdjust="0"/>
  </p:normalViewPr>
  <p:slideViewPr>
    <p:cSldViewPr snapToGrid="0">
      <p:cViewPr varScale="1">
        <p:scale>
          <a:sx n="36" d="100"/>
          <a:sy n="36" d="100"/>
        </p:scale>
        <p:origin x="1075" y="259"/>
      </p:cViewPr>
      <p:guideLst>
        <p:guide orient="horz" pos="850"/>
        <p:guide pos="853"/>
        <p:guide pos="14483"/>
        <p:guide orient="horz" pos="7767"/>
        <p:guide pos="1556"/>
        <p:guide pos="2032"/>
        <p:guide pos="6728"/>
        <p:guide pos="6296"/>
        <p:guide pos="5548"/>
        <p:guide pos="5117"/>
        <p:guide pos="4346"/>
        <p:guide pos="2758"/>
        <p:guide pos="3212"/>
        <p:guide pos="3914"/>
        <p:guide pos="9789"/>
        <p:guide pos="9063"/>
        <p:guide pos="8631"/>
        <p:guide pos="7453"/>
        <p:guide pos="7883"/>
        <p:guide pos="10242"/>
        <p:guide pos="11399"/>
        <p:guide pos="10969"/>
        <p:guide pos="12125"/>
        <p:guide pos="12557"/>
        <p:guide pos="13327"/>
        <p:guide pos="13758"/>
        <p:guide orient="horz" pos="216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0DDF8-6A2E-4B2A-AE5C-BE18CB70D171}" type="datetimeFigureOut">
              <a:t>6/9/2025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0456F-709B-4D90-B249-3CD4583B556A}" type="slidenum">
              <a:t>‹#›</a:t>
            </a:fld>
            <a:endParaRPr lang="en-US"/>
          </a:p>
        </p:txBody>
      </p:sp>
    </p:spTree>
    <p:extLst>
      <p:ext uri="{BB962C8B-B14F-4D97-AF65-F5344CB8AC3E}">
        <p14:creationId xmlns:p14="http://schemas.microsoft.com/office/powerpoint/2010/main" val="743029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8B404356-9C59-9031-B25A-DB8A1BECAC2C}"/>
            </a:ext>
          </a:extLst>
        </p:cNvPr>
        <p:cNvGrpSpPr/>
        <p:nvPr/>
      </p:nvGrpSpPr>
      <p:grpSpPr>
        <a:xfrm>
          <a:off x="0" y="0"/>
          <a:ext cx="0" cy="0"/>
          <a:chOff x="0" y="0"/>
          <a:chExt cx="0" cy="0"/>
        </a:xfrm>
      </p:grpSpPr>
      <p:sp>
        <p:nvSpPr>
          <p:cNvPr id="73" name="Google Shape;73;g3574d09908c_0_0:notes">
            <a:extLst>
              <a:ext uri="{FF2B5EF4-FFF2-40B4-BE49-F238E27FC236}">
                <a16:creationId xmlns:a16="http://schemas.microsoft.com/office/drawing/2014/main" id="{5CBCCE39-F8B1-3425-E5FF-B95CC80D2C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g3574d09908c_0_0:notes">
            <a:extLst>
              <a:ext uri="{FF2B5EF4-FFF2-40B4-BE49-F238E27FC236}">
                <a16:creationId xmlns:a16="http://schemas.microsoft.com/office/drawing/2014/main" id="{6331D5A8-B80D-2E65-2BC8-22C95E629B8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39171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574d09908c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g3574d09908c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574d09908c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g3574d09908c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74d09908c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g3574d09908c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73015638-6CDF-2E30-0177-2D639614AAD3}"/>
            </a:ext>
          </a:extLst>
        </p:cNvPr>
        <p:cNvGrpSpPr/>
        <p:nvPr/>
      </p:nvGrpSpPr>
      <p:grpSpPr>
        <a:xfrm>
          <a:off x="0" y="0"/>
          <a:ext cx="0" cy="0"/>
          <a:chOff x="0" y="0"/>
          <a:chExt cx="0" cy="0"/>
        </a:xfrm>
      </p:grpSpPr>
      <p:sp>
        <p:nvSpPr>
          <p:cNvPr id="126" name="Google Shape;126;g3574d09908c_0_47:notes">
            <a:extLst>
              <a:ext uri="{FF2B5EF4-FFF2-40B4-BE49-F238E27FC236}">
                <a16:creationId xmlns:a16="http://schemas.microsoft.com/office/drawing/2014/main" id="{30CAF40B-F399-06D7-0A0F-DC42AB7E0A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g3574d09908c_0_47:notes">
            <a:extLst>
              <a:ext uri="{FF2B5EF4-FFF2-40B4-BE49-F238E27FC236}">
                <a16:creationId xmlns:a16="http://schemas.microsoft.com/office/drawing/2014/main" id="{3D3F464E-68A0-B88D-4F2B-FF7BC6AB8BB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34954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9677AB22-4F26-9949-1C51-B09BA4A2705E}"/>
            </a:ext>
          </a:extLst>
        </p:cNvPr>
        <p:cNvGrpSpPr/>
        <p:nvPr/>
      </p:nvGrpSpPr>
      <p:grpSpPr>
        <a:xfrm>
          <a:off x="0" y="0"/>
          <a:ext cx="0" cy="0"/>
          <a:chOff x="0" y="0"/>
          <a:chExt cx="0" cy="0"/>
        </a:xfrm>
      </p:grpSpPr>
      <p:sp>
        <p:nvSpPr>
          <p:cNvPr id="126" name="Google Shape;126;g3574d09908c_0_47:notes">
            <a:extLst>
              <a:ext uri="{FF2B5EF4-FFF2-40B4-BE49-F238E27FC236}">
                <a16:creationId xmlns:a16="http://schemas.microsoft.com/office/drawing/2014/main" id="{6696755F-4C93-12DF-0CF2-19E5ABBF9D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g3574d09908c_0_47:notes">
            <a:extLst>
              <a:ext uri="{FF2B5EF4-FFF2-40B4-BE49-F238E27FC236}">
                <a16:creationId xmlns:a16="http://schemas.microsoft.com/office/drawing/2014/main" id="{F584C76F-B428-FA7D-3A51-AA3982F94F1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80896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574d09908c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3574d09908c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74d09908c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g3574d09908c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a:extLst>
            <a:ext uri="{FF2B5EF4-FFF2-40B4-BE49-F238E27FC236}">
              <a16:creationId xmlns:a16="http://schemas.microsoft.com/office/drawing/2014/main" id="{F25EF6FC-5E59-D6EC-6527-5A7BBF8107D5}"/>
            </a:ext>
          </a:extLst>
        </p:cNvPr>
        <p:cNvGrpSpPr/>
        <p:nvPr/>
      </p:nvGrpSpPr>
      <p:grpSpPr>
        <a:xfrm>
          <a:off x="0" y="0"/>
          <a:ext cx="0" cy="0"/>
          <a:chOff x="0" y="0"/>
          <a:chExt cx="0" cy="0"/>
        </a:xfrm>
      </p:grpSpPr>
      <p:sp>
        <p:nvSpPr>
          <p:cNvPr id="198" name="Google Shape;198;g3574d09908c_0_110:notes">
            <a:extLst>
              <a:ext uri="{FF2B5EF4-FFF2-40B4-BE49-F238E27FC236}">
                <a16:creationId xmlns:a16="http://schemas.microsoft.com/office/drawing/2014/main" id="{9D038313-F07D-D1E9-0C5D-733221C633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3574d09908c_0_110:notes">
            <a:extLst>
              <a:ext uri="{FF2B5EF4-FFF2-40B4-BE49-F238E27FC236}">
                <a16:creationId xmlns:a16="http://schemas.microsoft.com/office/drawing/2014/main" id="{BD30A897-A4A9-DC35-5E0A-DE1FADD0427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98606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88564773-0DFA-ACEB-A022-88242C856BFE}"/>
            </a:ext>
          </a:extLst>
        </p:cNvPr>
        <p:cNvGrpSpPr/>
        <p:nvPr/>
      </p:nvGrpSpPr>
      <p:grpSpPr>
        <a:xfrm>
          <a:off x="0" y="0"/>
          <a:ext cx="0" cy="0"/>
          <a:chOff x="0" y="0"/>
          <a:chExt cx="0" cy="0"/>
        </a:xfrm>
      </p:grpSpPr>
      <p:sp>
        <p:nvSpPr>
          <p:cNvPr id="73" name="Google Shape;73;g3574d09908c_0_0:notes">
            <a:extLst>
              <a:ext uri="{FF2B5EF4-FFF2-40B4-BE49-F238E27FC236}">
                <a16:creationId xmlns:a16="http://schemas.microsoft.com/office/drawing/2014/main" id="{31D6760F-7AA9-4407-624A-9ED16DD01B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g3574d09908c_0_0:notes">
            <a:extLst>
              <a:ext uri="{FF2B5EF4-FFF2-40B4-BE49-F238E27FC236}">
                <a16:creationId xmlns:a16="http://schemas.microsoft.com/office/drawing/2014/main" id="{C58ED7B5-6018-9089-818E-81A632DAF95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0424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89553258-5095-0FDF-A04B-CDD743AB70B9}"/>
            </a:ext>
          </a:extLst>
        </p:cNvPr>
        <p:cNvGrpSpPr/>
        <p:nvPr/>
      </p:nvGrpSpPr>
      <p:grpSpPr>
        <a:xfrm>
          <a:off x="0" y="0"/>
          <a:ext cx="0" cy="0"/>
          <a:chOff x="0" y="0"/>
          <a:chExt cx="0" cy="0"/>
        </a:xfrm>
      </p:grpSpPr>
      <p:sp>
        <p:nvSpPr>
          <p:cNvPr id="73" name="Google Shape;73;g3574d09908c_0_0:notes">
            <a:extLst>
              <a:ext uri="{FF2B5EF4-FFF2-40B4-BE49-F238E27FC236}">
                <a16:creationId xmlns:a16="http://schemas.microsoft.com/office/drawing/2014/main" id="{CDE8F03D-0960-FB05-7DF3-E1A38EBC13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g3574d09908c_0_0:notes">
            <a:extLst>
              <a:ext uri="{FF2B5EF4-FFF2-40B4-BE49-F238E27FC236}">
                <a16:creationId xmlns:a16="http://schemas.microsoft.com/office/drawing/2014/main" id="{27DA8F20-3642-0AC0-D6BC-FD368A7E238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75774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5C36C312-B5EC-DCBB-199A-326237A0F6A1}"/>
            </a:ext>
          </a:extLst>
        </p:cNvPr>
        <p:cNvGrpSpPr/>
        <p:nvPr/>
      </p:nvGrpSpPr>
      <p:grpSpPr>
        <a:xfrm>
          <a:off x="0" y="0"/>
          <a:ext cx="0" cy="0"/>
          <a:chOff x="0" y="0"/>
          <a:chExt cx="0" cy="0"/>
        </a:xfrm>
      </p:grpSpPr>
      <p:sp>
        <p:nvSpPr>
          <p:cNvPr id="73" name="Google Shape;73;g3574d09908c_0_0:notes">
            <a:extLst>
              <a:ext uri="{FF2B5EF4-FFF2-40B4-BE49-F238E27FC236}">
                <a16:creationId xmlns:a16="http://schemas.microsoft.com/office/drawing/2014/main" id="{F845EF49-6084-4399-5480-9A0D1F900D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g3574d09908c_0_0:notes">
            <a:extLst>
              <a:ext uri="{FF2B5EF4-FFF2-40B4-BE49-F238E27FC236}">
                <a16:creationId xmlns:a16="http://schemas.microsoft.com/office/drawing/2014/main" id="{0FD8D341-E685-91BB-363D-CC21D91330E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8209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74d09908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g3574d09908c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574d09908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g3574d09908c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74d09908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g3574d09908c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574d09908c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g3574d09908c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74d09908c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g3574d09908c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9BCB53-E8D1-D109-AE03-16B405362C01}"/>
              </a:ext>
            </a:extLst>
          </p:cNvPr>
          <p:cNvSpPr txBox="1"/>
          <p:nvPr userDrawn="1"/>
        </p:nvSpPr>
        <p:spPr>
          <a:xfrm>
            <a:off x="1354137" y="5076579"/>
            <a:ext cx="21674139" cy="2246641"/>
          </a:xfrm>
          <a:prstGeom prst="rect">
            <a:avLst/>
          </a:prstGeom>
          <a:noFill/>
        </p:spPr>
        <p:txBody>
          <a:bodyPr wrap="square" rtlCol="0">
            <a:spAutoFit/>
          </a:bodyPr>
          <a:lstStyle/>
          <a:p>
            <a:r>
              <a:rPr lang="en-US" sz="13999" b="1">
                <a:solidFill>
                  <a:srgbClr val="429AD6"/>
                </a:solidFill>
                <a:latin typeface="Arial" panose="020B0604020202020204" pitchFamily="34" charset="0"/>
                <a:cs typeface="Arial" panose="020B0604020202020204" pitchFamily="34" charset="0"/>
              </a:rPr>
              <a:t>Title of presentation</a:t>
            </a:r>
          </a:p>
        </p:txBody>
      </p:sp>
      <p:sp>
        <p:nvSpPr>
          <p:cNvPr id="4" name="TextBox 3">
            <a:extLst>
              <a:ext uri="{FF2B5EF4-FFF2-40B4-BE49-F238E27FC236}">
                <a16:creationId xmlns:a16="http://schemas.microsoft.com/office/drawing/2014/main" id="{7DCF4D55-5900-C32A-75F6-37192EAD19BE}"/>
              </a:ext>
            </a:extLst>
          </p:cNvPr>
          <p:cNvSpPr txBox="1"/>
          <p:nvPr userDrawn="1"/>
        </p:nvSpPr>
        <p:spPr>
          <a:xfrm>
            <a:off x="1354138" y="8449169"/>
            <a:ext cx="21637625" cy="2308068"/>
          </a:xfrm>
          <a:prstGeom prst="rect">
            <a:avLst/>
          </a:prstGeom>
          <a:noFill/>
        </p:spPr>
        <p:txBody>
          <a:bodyPr wrap="square" rtlCol="0">
            <a:spAutoFit/>
          </a:bodyPr>
          <a:lstStyle/>
          <a:p>
            <a:r>
              <a:rPr lang="en-US" sz="7199">
                <a:solidFill>
                  <a:srgbClr val="429AD6"/>
                </a:solidFill>
                <a:latin typeface="Arial" panose="020B0604020202020204" pitchFamily="34" charset="0"/>
                <a:cs typeface="Arial" panose="020B0604020202020204" pitchFamily="34" charset="0"/>
              </a:rPr>
              <a:t>Day Month 202X</a:t>
            </a:r>
          </a:p>
          <a:p>
            <a:r>
              <a:rPr lang="en-US" sz="7199">
                <a:solidFill>
                  <a:srgbClr val="429AD6"/>
                </a:solidFill>
                <a:latin typeface="Arial" panose="020B0604020202020204" pitchFamily="34" charset="0"/>
                <a:cs typeface="Arial" panose="020B0604020202020204" pitchFamily="34" charset="0"/>
              </a:rPr>
              <a:t>Presenter or main contact</a:t>
            </a:r>
          </a:p>
        </p:txBody>
      </p:sp>
    </p:spTree>
    <p:extLst>
      <p:ext uri="{BB962C8B-B14F-4D97-AF65-F5344CB8AC3E}">
        <p14:creationId xmlns:p14="http://schemas.microsoft.com/office/powerpoint/2010/main" val="2751529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1371602"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2" name="Text Placeholder 7">
            <a:extLst>
              <a:ext uri="{FF2B5EF4-FFF2-40B4-BE49-F238E27FC236}">
                <a16:creationId xmlns:a16="http://schemas.microsoft.com/office/drawing/2014/main" id="{76B34C09-1552-D1A3-BA3A-0813A91CCE9F}"/>
              </a:ext>
            </a:extLst>
          </p:cNvPr>
          <p:cNvSpPr>
            <a:spLocks noGrp="1"/>
          </p:cNvSpPr>
          <p:nvPr>
            <p:ph type="body" sz="quarter" idx="10"/>
          </p:nvPr>
        </p:nvSpPr>
        <p:spPr>
          <a:xfrm>
            <a:off x="1368001" y="4428000"/>
            <a:ext cx="21334413" cy="8286750"/>
          </a:xfrm>
          <a:prstGeom prst="rect">
            <a:avLst/>
          </a:prstGeom>
        </p:spPr>
        <p:txBody>
          <a:bodyPr/>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51274992"/>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034E8B8-9B74-C822-6BE7-2DBBC6474648}"/>
              </a:ext>
            </a:extLst>
          </p:cNvPr>
          <p:cNvSpPr>
            <a:spLocks noGrp="1"/>
          </p:cNvSpPr>
          <p:nvPr>
            <p:ph type="title"/>
          </p:nvPr>
        </p:nvSpPr>
        <p:spPr>
          <a:xfrm>
            <a:off x="1371602"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8" name="Text Placeholder 7">
            <a:extLst>
              <a:ext uri="{FF2B5EF4-FFF2-40B4-BE49-F238E27FC236}">
                <a16:creationId xmlns:a16="http://schemas.microsoft.com/office/drawing/2014/main" id="{B2C5FEDF-0E42-E34E-FF4A-9723C1432EB2}"/>
              </a:ext>
            </a:extLst>
          </p:cNvPr>
          <p:cNvSpPr>
            <a:spLocks noGrp="1"/>
          </p:cNvSpPr>
          <p:nvPr>
            <p:ph type="body" sz="quarter" idx="10"/>
          </p:nvPr>
        </p:nvSpPr>
        <p:spPr>
          <a:xfrm>
            <a:off x="1368001" y="4428000"/>
            <a:ext cx="21334413" cy="8286750"/>
          </a:xfrm>
          <a:prstGeom prst="rect">
            <a:avLst/>
          </a:prstGeom>
        </p:spPr>
        <p:txBody>
          <a:bodyPr/>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40853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4B2C531-0FE1-23AB-282E-8A00F4733ABC}"/>
              </a:ext>
            </a:extLst>
          </p:cNvPr>
          <p:cNvSpPr>
            <a:spLocks noGrp="1"/>
          </p:cNvSpPr>
          <p:nvPr>
            <p:ph type="title"/>
          </p:nvPr>
        </p:nvSpPr>
        <p:spPr>
          <a:xfrm>
            <a:off x="1371602"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2" name="Text Placeholder 7">
            <a:extLst>
              <a:ext uri="{FF2B5EF4-FFF2-40B4-BE49-F238E27FC236}">
                <a16:creationId xmlns:a16="http://schemas.microsoft.com/office/drawing/2014/main" id="{940EB5C4-AC8B-6727-91E6-F830E2B5BEBE}"/>
              </a:ext>
            </a:extLst>
          </p:cNvPr>
          <p:cNvSpPr>
            <a:spLocks noGrp="1"/>
          </p:cNvSpPr>
          <p:nvPr>
            <p:ph type="body" sz="quarter" idx="10"/>
          </p:nvPr>
        </p:nvSpPr>
        <p:spPr>
          <a:xfrm>
            <a:off x="1368001" y="4428000"/>
            <a:ext cx="21334413" cy="8286750"/>
          </a:xfrm>
          <a:prstGeom prst="rect">
            <a:avLst/>
          </a:prstGeom>
        </p:spPr>
        <p:txBody>
          <a:bodyPr numCol="2" spcCol="180000"/>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4406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197031A-F39D-DAB3-81EA-64DB980B0253}"/>
              </a:ext>
            </a:extLst>
          </p:cNvPr>
          <p:cNvSpPr>
            <a:spLocks noGrp="1"/>
          </p:cNvSpPr>
          <p:nvPr>
            <p:ph type="title"/>
          </p:nvPr>
        </p:nvSpPr>
        <p:spPr>
          <a:xfrm>
            <a:off x="1371602"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2" name="Text Placeholder 7">
            <a:extLst>
              <a:ext uri="{FF2B5EF4-FFF2-40B4-BE49-F238E27FC236}">
                <a16:creationId xmlns:a16="http://schemas.microsoft.com/office/drawing/2014/main" id="{28368E83-628D-127A-1DB8-81CCFF86BC14}"/>
              </a:ext>
            </a:extLst>
          </p:cNvPr>
          <p:cNvSpPr>
            <a:spLocks noGrp="1"/>
          </p:cNvSpPr>
          <p:nvPr>
            <p:ph type="body" sz="quarter" idx="10"/>
          </p:nvPr>
        </p:nvSpPr>
        <p:spPr>
          <a:xfrm>
            <a:off x="1368001" y="4428000"/>
            <a:ext cx="21334413" cy="8286750"/>
          </a:xfrm>
          <a:prstGeom prst="rect">
            <a:avLst/>
          </a:prstGeom>
        </p:spPr>
        <p:txBody>
          <a:bodyPr numCol="3" spcCol="180000"/>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14784929"/>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6B286-E981-827E-B43C-13266156305A}"/>
              </a:ext>
            </a:extLst>
          </p:cNvPr>
          <p:cNvSpPr>
            <a:spLocks noGrp="1"/>
          </p:cNvSpPr>
          <p:nvPr>
            <p:ph type="title"/>
          </p:nvPr>
        </p:nvSpPr>
        <p:spPr>
          <a:xfrm>
            <a:off x="1676400" y="730250"/>
            <a:ext cx="21029613" cy="2651125"/>
          </a:xfrm>
          <a:prstGeom prst="rect">
            <a:avLst/>
          </a:prstGeom>
        </p:spPr>
        <p:txBody>
          <a:bodyPr/>
          <a:lstStyle/>
          <a:p>
            <a:r>
              <a:rPr lang="en-US"/>
              <a:t>Click to edit Master title style</a:t>
            </a:r>
          </a:p>
        </p:txBody>
      </p:sp>
      <p:sp>
        <p:nvSpPr>
          <p:cNvPr id="4" name="Content Placeholder 3">
            <a:extLst>
              <a:ext uri="{FF2B5EF4-FFF2-40B4-BE49-F238E27FC236}">
                <a16:creationId xmlns:a16="http://schemas.microsoft.com/office/drawing/2014/main" id="{B6FCF055-27FF-1E42-6E6F-F665F0584503}"/>
              </a:ext>
            </a:extLst>
          </p:cNvPr>
          <p:cNvSpPr>
            <a:spLocks noGrp="1"/>
          </p:cNvSpPr>
          <p:nvPr>
            <p:ph idx="10"/>
          </p:nvPr>
        </p:nvSpPr>
        <p:spPr>
          <a:xfrm>
            <a:off x="1676400" y="3651250"/>
            <a:ext cx="10304463"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3AE04A41-2B2A-E18A-7402-14D5F8CD4F8A}"/>
              </a:ext>
            </a:extLst>
          </p:cNvPr>
          <p:cNvSpPr>
            <a:spLocks noGrp="1"/>
          </p:cNvSpPr>
          <p:nvPr>
            <p:ph idx="11"/>
          </p:nvPr>
        </p:nvSpPr>
        <p:spPr>
          <a:xfrm>
            <a:off x="12399963" y="3651250"/>
            <a:ext cx="10304462"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9301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9"/>
        <p:cNvGrpSpPr/>
        <p:nvPr/>
      </p:nvGrpSpPr>
      <p:grpSpPr>
        <a:xfrm>
          <a:off x="0" y="0"/>
          <a:ext cx="0" cy="0"/>
          <a:chOff x="0" y="0"/>
          <a:chExt cx="0" cy="0"/>
        </a:xfrm>
      </p:grpSpPr>
      <p:sp>
        <p:nvSpPr>
          <p:cNvPr id="40" name="Google Shape;40;p11"/>
          <p:cNvSpPr txBox="1">
            <a:spLocks noGrp="1"/>
          </p:cNvSpPr>
          <p:nvPr>
            <p:ph type="ctrTitle"/>
          </p:nvPr>
        </p:nvSpPr>
        <p:spPr>
          <a:xfrm>
            <a:off x="831168" y="1985534"/>
            <a:ext cx="22719921" cy="5473800"/>
          </a:xfrm>
          <a:prstGeom prst="rect">
            <a:avLst/>
          </a:prstGeom>
          <a:noFill/>
          <a:ln>
            <a:noFill/>
          </a:ln>
        </p:spPr>
        <p:txBody>
          <a:bodyPr spcFirstLastPara="1" wrap="square" lIns="121900" tIns="121900" rIns="121900" bIns="121900" anchor="b" anchorCtr="0">
            <a:noAutofit/>
          </a:bodyPr>
          <a:lstStyle>
            <a:lvl1pPr lvl="0" algn="ctr">
              <a:spcBef>
                <a:spcPts val="0"/>
              </a:spcBef>
              <a:spcAft>
                <a:spcPts val="0"/>
              </a:spcAft>
              <a:buSzPts val="6900"/>
              <a:buChar char="●"/>
              <a:defRPr sz="13799"/>
            </a:lvl1pPr>
            <a:lvl2pPr lvl="1" algn="ctr">
              <a:spcBef>
                <a:spcPts val="0"/>
              </a:spcBef>
              <a:spcAft>
                <a:spcPts val="0"/>
              </a:spcAft>
              <a:buSzPts val="6900"/>
              <a:buChar char="○"/>
              <a:defRPr sz="13799"/>
            </a:lvl2pPr>
            <a:lvl3pPr lvl="2" algn="ctr">
              <a:spcBef>
                <a:spcPts val="0"/>
              </a:spcBef>
              <a:spcAft>
                <a:spcPts val="0"/>
              </a:spcAft>
              <a:buSzPts val="6900"/>
              <a:buChar char="■"/>
              <a:defRPr sz="13799"/>
            </a:lvl3pPr>
            <a:lvl4pPr lvl="3" algn="ctr">
              <a:spcBef>
                <a:spcPts val="0"/>
              </a:spcBef>
              <a:spcAft>
                <a:spcPts val="0"/>
              </a:spcAft>
              <a:buSzPts val="6900"/>
              <a:buChar char="●"/>
              <a:defRPr sz="13799"/>
            </a:lvl4pPr>
            <a:lvl5pPr lvl="4" algn="ctr">
              <a:spcBef>
                <a:spcPts val="0"/>
              </a:spcBef>
              <a:spcAft>
                <a:spcPts val="0"/>
              </a:spcAft>
              <a:buSzPts val="6900"/>
              <a:buChar char="○"/>
              <a:defRPr sz="13799"/>
            </a:lvl5pPr>
            <a:lvl6pPr lvl="5" algn="ctr">
              <a:spcBef>
                <a:spcPts val="0"/>
              </a:spcBef>
              <a:spcAft>
                <a:spcPts val="0"/>
              </a:spcAft>
              <a:buSzPts val="6900"/>
              <a:buChar char="■"/>
              <a:defRPr sz="13799"/>
            </a:lvl6pPr>
            <a:lvl7pPr lvl="6" algn="ctr">
              <a:spcBef>
                <a:spcPts val="0"/>
              </a:spcBef>
              <a:spcAft>
                <a:spcPts val="0"/>
              </a:spcAft>
              <a:buSzPts val="6900"/>
              <a:buChar char="●"/>
              <a:defRPr sz="13799"/>
            </a:lvl7pPr>
            <a:lvl8pPr lvl="7" algn="ctr">
              <a:spcBef>
                <a:spcPts val="0"/>
              </a:spcBef>
              <a:spcAft>
                <a:spcPts val="0"/>
              </a:spcAft>
              <a:buSzPts val="6900"/>
              <a:buChar char="○"/>
              <a:defRPr sz="13799"/>
            </a:lvl8pPr>
            <a:lvl9pPr lvl="8" algn="ctr">
              <a:spcBef>
                <a:spcPts val="0"/>
              </a:spcBef>
              <a:spcAft>
                <a:spcPts val="0"/>
              </a:spcAft>
              <a:buSzPts val="6900"/>
              <a:buChar char="■"/>
              <a:defRPr sz="13799"/>
            </a:lvl9pPr>
          </a:lstStyle>
          <a:p>
            <a:endParaRPr/>
          </a:p>
        </p:txBody>
      </p:sp>
      <p:sp>
        <p:nvSpPr>
          <p:cNvPr id="41" name="Google Shape;41;p11"/>
          <p:cNvSpPr txBox="1">
            <a:spLocks noGrp="1"/>
          </p:cNvSpPr>
          <p:nvPr>
            <p:ph type="subTitle" idx="1"/>
          </p:nvPr>
        </p:nvSpPr>
        <p:spPr>
          <a:xfrm>
            <a:off x="831146" y="7557666"/>
            <a:ext cx="22719921" cy="21138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3700"/>
              <a:buNone/>
              <a:defRPr sz="7400"/>
            </a:lvl1pPr>
            <a:lvl2pPr lvl="1" algn="ctr">
              <a:lnSpc>
                <a:spcPct val="100000"/>
              </a:lnSpc>
              <a:spcBef>
                <a:spcPts val="0"/>
              </a:spcBef>
              <a:spcAft>
                <a:spcPts val="0"/>
              </a:spcAft>
              <a:buSzPts val="3700"/>
              <a:buNone/>
              <a:defRPr sz="7400"/>
            </a:lvl2pPr>
            <a:lvl3pPr lvl="2" algn="ctr">
              <a:lnSpc>
                <a:spcPct val="100000"/>
              </a:lnSpc>
              <a:spcBef>
                <a:spcPts val="0"/>
              </a:spcBef>
              <a:spcAft>
                <a:spcPts val="0"/>
              </a:spcAft>
              <a:buSzPts val="3700"/>
              <a:buNone/>
              <a:defRPr sz="7400"/>
            </a:lvl3pPr>
            <a:lvl4pPr lvl="3" algn="ctr">
              <a:lnSpc>
                <a:spcPct val="100000"/>
              </a:lnSpc>
              <a:spcBef>
                <a:spcPts val="0"/>
              </a:spcBef>
              <a:spcAft>
                <a:spcPts val="0"/>
              </a:spcAft>
              <a:buSzPts val="3700"/>
              <a:buNone/>
              <a:defRPr sz="7400"/>
            </a:lvl4pPr>
            <a:lvl5pPr lvl="4" algn="ctr">
              <a:lnSpc>
                <a:spcPct val="100000"/>
              </a:lnSpc>
              <a:spcBef>
                <a:spcPts val="0"/>
              </a:spcBef>
              <a:spcAft>
                <a:spcPts val="0"/>
              </a:spcAft>
              <a:buSzPts val="3700"/>
              <a:buNone/>
              <a:defRPr sz="7400"/>
            </a:lvl5pPr>
            <a:lvl6pPr lvl="5" algn="ctr">
              <a:lnSpc>
                <a:spcPct val="100000"/>
              </a:lnSpc>
              <a:spcBef>
                <a:spcPts val="0"/>
              </a:spcBef>
              <a:spcAft>
                <a:spcPts val="0"/>
              </a:spcAft>
              <a:buSzPts val="3700"/>
              <a:buNone/>
              <a:defRPr sz="7400"/>
            </a:lvl6pPr>
            <a:lvl7pPr lvl="6" algn="ctr">
              <a:lnSpc>
                <a:spcPct val="100000"/>
              </a:lnSpc>
              <a:spcBef>
                <a:spcPts val="0"/>
              </a:spcBef>
              <a:spcAft>
                <a:spcPts val="0"/>
              </a:spcAft>
              <a:buSzPts val="3700"/>
              <a:buNone/>
              <a:defRPr sz="7400"/>
            </a:lvl7pPr>
            <a:lvl8pPr lvl="7" algn="ctr">
              <a:lnSpc>
                <a:spcPct val="100000"/>
              </a:lnSpc>
              <a:spcBef>
                <a:spcPts val="0"/>
              </a:spcBef>
              <a:spcAft>
                <a:spcPts val="0"/>
              </a:spcAft>
              <a:buSzPts val="3700"/>
              <a:buNone/>
              <a:defRPr sz="7400"/>
            </a:lvl8pPr>
            <a:lvl9pPr lvl="8" algn="ctr">
              <a:lnSpc>
                <a:spcPct val="100000"/>
              </a:lnSpc>
              <a:spcBef>
                <a:spcPts val="0"/>
              </a:spcBef>
              <a:spcAft>
                <a:spcPts val="0"/>
              </a:spcAft>
              <a:buSzPts val="3700"/>
              <a:buNone/>
              <a:defRPr sz="7400"/>
            </a:lvl9pPr>
          </a:lstStyle>
          <a:p>
            <a:endParaRPr/>
          </a:p>
        </p:txBody>
      </p:sp>
      <p:sp>
        <p:nvSpPr>
          <p:cNvPr id="42" name="Google Shape;42;p11"/>
          <p:cNvSpPr txBox="1">
            <a:spLocks noGrp="1"/>
          </p:cNvSpPr>
          <p:nvPr>
            <p:ph type="sldNum" idx="12"/>
          </p:nvPr>
        </p:nvSpPr>
        <p:spPr>
          <a:xfrm>
            <a:off x="22591749" y="12435244"/>
            <a:ext cx="1463305" cy="1049400"/>
          </a:xfrm>
          <a:prstGeom prst="rect">
            <a:avLst/>
          </a:prstGeom>
          <a:noFill/>
          <a:ln>
            <a:noFill/>
          </a:ln>
        </p:spPr>
        <p:txBody>
          <a:bodyPr spcFirstLastPara="1" wrap="square" lIns="121900" tIns="121900" rIns="121900" bIns="121900" anchor="ctr" anchorCtr="0">
            <a:noAutofit/>
          </a:bodyPr>
          <a:lstStyle>
            <a:lvl1pPr lvl="0">
              <a:buNone/>
              <a:defRPr sz="3800"/>
            </a:lvl1pPr>
            <a:lvl2pPr lvl="1">
              <a:buNone/>
              <a:defRPr sz="3800"/>
            </a:lvl2pPr>
            <a:lvl3pPr lvl="2">
              <a:buNone/>
              <a:defRPr sz="3800"/>
            </a:lvl3pPr>
            <a:lvl4pPr lvl="3">
              <a:buNone/>
              <a:defRPr sz="3800"/>
            </a:lvl4pPr>
            <a:lvl5pPr lvl="4">
              <a:buNone/>
              <a:defRPr sz="3800"/>
            </a:lvl5pPr>
            <a:lvl6pPr lvl="5">
              <a:buNone/>
              <a:defRPr sz="3800"/>
            </a:lvl6pPr>
            <a:lvl7pPr lvl="6">
              <a:buNone/>
              <a:defRPr sz="3800"/>
            </a:lvl7pPr>
            <a:lvl8pPr lvl="7">
              <a:buNone/>
              <a:defRPr sz="3800"/>
            </a:lvl8pPr>
            <a:lvl9pPr lvl="8">
              <a:buNone/>
              <a:defRPr sz="3800"/>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10011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
        <p:cNvGrpSpPr/>
        <p:nvPr/>
      </p:nvGrpSpPr>
      <p:grpSpPr>
        <a:xfrm>
          <a:off x="0" y="0"/>
          <a:ext cx="0" cy="0"/>
          <a:chOff x="0" y="0"/>
          <a:chExt cx="0" cy="0"/>
        </a:xfrm>
      </p:grpSpPr>
      <p:sp>
        <p:nvSpPr>
          <p:cNvPr id="44" name="Google Shape;44;p12"/>
          <p:cNvSpPr txBox="1">
            <a:spLocks noGrp="1"/>
          </p:cNvSpPr>
          <p:nvPr>
            <p:ph type="title"/>
          </p:nvPr>
        </p:nvSpPr>
        <p:spPr>
          <a:xfrm>
            <a:off x="831146" y="1886934"/>
            <a:ext cx="22719921" cy="1527000"/>
          </a:xfrm>
          <a:prstGeom prst="rect">
            <a:avLst/>
          </a:prstGeom>
          <a:noFill/>
          <a:ln>
            <a:noFill/>
          </a:ln>
        </p:spPr>
        <p:txBody>
          <a:bodyPr spcFirstLastPara="1" wrap="square" lIns="121900" tIns="121900" rIns="121900" bIns="121900" anchor="ctr" anchorCtr="0">
            <a:noAutofit/>
          </a:bodyPr>
          <a:lstStyle>
            <a:lvl1pPr lvl="0">
              <a:spcBef>
                <a:spcPts val="0"/>
              </a:spcBef>
              <a:spcAft>
                <a:spcPts val="0"/>
              </a:spcAft>
              <a:buSzPts val="1900"/>
              <a:buChar char="●"/>
              <a:defRPr sz="3800"/>
            </a:lvl1pPr>
            <a:lvl2pPr lvl="1">
              <a:spcBef>
                <a:spcPts val="0"/>
              </a:spcBef>
              <a:spcAft>
                <a:spcPts val="0"/>
              </a:spcAft>
              <a:buSzPts val="1900"/>
              <a:buChar char="○"/>
              <a:defRPr sz="3800"/>
            </a:lvl2pPr>
            <a:lvl3pPr lvl="2">
              <a:spcBef>
                <a:spcPts val="0"/>
              </a:spcBef>
              <a:spcAft>
                <a:spcPts val="0"/>
              </a:spcAft>
              <a:buSzPts val="1900"/>
              <a:buChar char="■"/>
              <a:defRPr sz="3800"/>
            </a:lvl3pPr>
            <a:lvl4pPr lvl="3">
              <a:spcBef>
                <a:spcPts val="0"/>
              </a:spcBef>
              <a:spcAft>
                <a:spcPts val="0"/>
              </a:spcAft>
              <a:buSzPts val="1900"/>
              <a:buChar char="●"/>
              <a:defRPr sz="3800"/>
            </a:lvl4pPr>
            <a:lvl5pPr lvl="4">
              <a:spcBef>
                <a:spcPts val="0"/>
              </a:spcBef>
              <a:spcAft>
                <a:spcPts val="0"/>
              </a:spcAft>
              <a:buSzPts val="1900"/>
              <a:buChar char="○"/>
              <a:defRPr sz="3800"/>
            </a:lvl5pPr>
            <a:lvl6pPr lvl="5">
              <a:spcBef>
                <a:spcPts val="0"/>
              </a:spcBef>
              <a:spcAft>
                <a:spcPts val="0"/>
              </a:spcAft>
              <a:buSzPts val="1900"/>
              <a:buChar char="■"/>
              <a:defRPr sz="3800"/>
            </a:lvl6pPr>
            <a:lvl7pPr lvl="6">
              <a:spcBef>
                <a:spcPts val="0"/>
              </a:spcBef>
              <a:spcAft>
                <a:spcPts val="0"/>
              </a:spcAft>
              <a:buSzPts val="1900"/>
              <a:buChar char="●"/>
              <a:defRPr sz="3800"/>
            </a:lvl7pPr>
            <a:lvl8pPr lvl="7">
              <a:spcBef>
                <a:spcPts val="0"/>
              </a:spcBef>
              <a:spcAft>
                <a:spcPts val="0"/>
              </a:spcAft>
              <a:buSzPts val="1900"/>
              <a:buChar char="○"/>
              <a:defRPr sz="3800"/>
            </a:lvl8pPr>
            <a:lvl9pPr lvl="8">
              <a:spcBef>
                <a:spcPts val="0"/>
              </a:spcBef>
              <a:spcAft>
                <a:spcPts val="0"/>
              </a:spcAft>
              <a:buSzPts val="1900"/>
              <a:buChar char="■"/>
              <a:defRPr sz="3800"/>
            </a:lvl9pPr>
          </a:lstStyle>
          <a:p>
            <a:endParaRPr/>
          </a:p>
        </p:txBody>
      </p:sp>
      <p:sp>
        <p:nvSpPr>
          <p:cNvPr id="45" name="Google Shape;45;p12"/>
          <p:cNvSpPr txBox="1">
            <a:spLocks noGrp="1"/>
          </p:cNvSpPr>
          <p:nvPr>
            <p:ph type="body" idx="1"/>
          </p:nvPr>
        </p:nvSpPr>
        <p:spPr>
          <a:xfrm>
            <a:off x="831146" y="3073266"/>
            <a:ext cx="22719921" cy="9110400"/>
          </a:xfrm>
          <a:prstGeom prst="rect">
            <a:avLst/>
          </a:prstGeom>
          <a:noFill/>
          <a:ln>
            <a:noFill/>
          </a:ln>
        </p:spPr>
        <p:txBody>
          <a:bodyPr spcFirstLastPara="1" wrap="square" lIns="121900" tIns="121900" rIns="121900" bIns="121900" anchor="ctr" anchorCtr="0">
            <a:noAutofit/>
          </a:bodyPr>
          <a:lstStyle>
            <a:lvl1pPr marL="914354" lvl="0" indent="-698465">
              <a:spcBef>
                <a:spcPts val="0"/>
              </a:spcBef>
              <a:spcAft>
                <a:spcPts val="0"/>
              </a:spcAft>
              <a:buSzPts val="1900"/>
              <a:buChar char="●"/>
              <a:defRPr sz="3800"/>
            </a:lvl1pPr>
            <a:lvl2pPr marL="1828709" lvl="1" indent="-698465">
              <a:spcBef>
                <a:spcPts val="0"/>
              </a:spcBef>
              <a:spcAft>
                <a:spcPts val="0"/>
              </a:spcAft>
              <a:buSzPts val="1900"/>
              <a:buChar char="○"/>
              <a:defRPr sz="3800"/>
            </a:lvl2pPr>
            <a:lvl3pPr marL="2743063" lvl="2" indent="-698465">
              <a:spcBef>
                <a:spcPts val="0"/>
              </a:spcBef>
              <a:spcAft>
                <a:spcPts val="0"/>
              </a:spcAft>
              <a:buSzPts val="1900"/>
              <a:buChar char="■"/>
              <a:defRPr sz="3800"/>
            </a:lvl3pPr>
            <a:lvl4pPr marL="3657417" lvl="3" indent="-698465">
              <a:spcBef>
                <a:spcPts val="0"/>
              </a:spcBef>
              <a:spcAft>
                <a:spcPts val="0"/>
              </a:spcAft>
              <a:buSzPts val="1900"/>
              <a:buChar char="●"/>
              <a:defRPr sz="3800"/>
            </a:lvl4pPr>
            <a:lvl5pPr marL="4571771" lvl="4" indent="-698465">
              <a:spcBef>
                <a:spcPts val="0"/>
              </a:spcBef>
              <a:spcAft>
                <a:spcPts val="0"/>
              </a:spcAft>
              <a:buSzPts val="1900"/>
              <a:buChar char="○"/>
              <a:defRPr sz="3800"/>
            </a:lvl5pPr>
            <a:lvl6pPr marL="5486126" lvl="5" indent="-698465">
              <a:spcBef>
                <a:spcPts val="0"/>
              </a:spcBef>
              <a:spcAft>
                <a:spcPts val="0"/>
              </a:spcAft>
              <a:buSzPts val="1900"/>
              <a:buChar char="■"/>
              <a:defRPr sz="3800"/>
            </a:lvl6pPr>
            <a:lvl7pPr marL="6400480" lvl="6" indent="-698465">
              <a:spcBef>
                <a:spcPts val="0"/>
              </a:spcBef>
              <a:spcAft>
                <a:spcPts val="0"/>
              </a:spcAft>
              <a:buSzPts val="1900"/>
              <a:buChar char="●"/>
              <a:defRPr sz="3800"/>
            </a:lvl7pPr>
            <a:lvl8pPr marL="7314834" lvl="7" indent="-698465">
              <a:spcBef>
                <a:spcPts val="0"/>
              </a:spcBef>
              <a:spcAft>
                <a:spcPts val="0"/>
              </a:spcAft>
              <a:buSzPts val="1900"/>
              <a:buChar char="○"/>
              <a:defRPr sz="3800"/>
            </a:lvl8pPr>
            <a:lvl9pPr marL="8229189" lvl="8" indent="-698465">
              <a:spcBef>
                <a:spcPts val="0"/>
              </a:spcBef>
              <a:spcAft>
                <a:spcPts val="0"/>
              </a:spcAft>
              <a:buSzPts val="1900"/>
              <a:buChar char="■"/>
              <a:defRPr sz="3800"/>
            </a:lvl9pPr>
          </a:lstStyle>
          <a:p>
            <a:endParaRPr/>
          </a:p>
        </p:txBody>
      </p:sp>
      <p:sp>
        <p:nvSpPr>
          <p:cNvPr id="46" name="Google Shape;46;p12"/>
          <p:cNvSpPr txBox="1">
            <a:spLocks noGrp="1"/>
          </p:cNvSpPr>
          <p:nvPr>
            <p:ph type="sldNum" idx="12"/>
          </p:nvPr>
        </p:nvSpPr>
        <p:spPr>
          <a:xfrm>
            <a:off x="22591749" y="12435244"/>
            <a:ext cx="1463305" cy="1049400"/>
          </a:xfrm>
          <a:prstGeom prst="rect">
            <a:avLst/>
          </a:prstGeom>
          <a:noFill/>
          <a:ln>
            <a:noFill/>
          </a:ln>
        </p:spPr>
        <p:txBody>
          <a:bodyPr spcFirstLastPara="1" wrap="square" lIns="121900" tIns="121900" rIns="121900" bIns="121900" anchor="ctr" anchorCtr="0">
            <a:noAutofit/>
          </a:bodyPr>
          <a:lstStyle>
            <a:lvl1pPr lvl="0">
              <a:buNone/>
              <a:defRPr sz="3800"/>
            </a:lvl1pPr>
            <a:lvl2pPr lvl="1">
              <a:buNone/>
              <a:defRPr sz="3800"/>
            </a:lvl2pPr>
            <a:lvl3pPr lvl="2">
              <a:buNone/>
              <a:defRPr sz="3800"/>
            </a:lvl3pPr>
            <a:lvl4pPr lvl="3">
              <a:buNone/>
              <a:defRPr sz="3800"/>
            </a:lvl4pPr>
            <a:lvl5pPr lvl="4">
              <a:buNone/>
              <a:defRPr sz="3800"/>
            </a:lvl5pPr>
            <a:lvl6pPr lvl="5">
              <a:buNone/>
              <a:defRPr sz="3800"/>
            </a:lvl6pPr>
            <a:lvl7pPr lvl="6">
              <a:buNone/>
              <a:defRPr sz="3800"/>
            </a:lvl7pPr>
            <a:lvl8pPr lvl="7">
              <a:buNone/>
              <a:defRPr sz="3800"/>
            </a:lvl8pPr>
            <a:lvl9pPr lvl="8">
              <a:buNone/>
              <a:defRPr sz="3800"/>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87257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707857"/>
      </p:ext>
    </p:extLst>
  </p:cSld>
  <p:clrMap bg1="lt1" tx1="dk1" bg2="lt2" tx2="dk2" accent1="accent1" accent2="accent2" accent3="accent3" accent4="accent4" accent5="accent5" accent6="accent6" hlink="hlink" folHlink="folHlink"/>
  <p:sldLayoutIdLst>
    <p:sldLayoutId id="2147483668" r:id="rId1"/>
    <p:sldLayoutId id="2147483665" r:id="rId2"/>
    <p:sldLayoutId id="2147483669" r:id="rId3"/>
    <p:sldLayoutId id="2147483666" r:id="rId4"/>
    <p:sldLayoutId id="2147483667" r:id="rId5"/>
    <p:sldLayoutId id="2147483670" r:id="rId6"/>
    <p:sldLayoutId id="2147483671" r:id="rId7"/>
    <p:sldLayoutId id="2147483672" r:id="rId8"/>
  </p:sldLayoutIdLst>
  <p:txStyles>
    <p:titleStyle>
      <a:lvl1pPr algn="l" defTabSz="1828526" rtl="0" eaLnBrk="1" latinLnBrk="0" hangingPunct="1">
        <a:lnSpc>
          <a:spcPct val="90000"/>
        </a:lnSpc>
        <a:spcBef>
          <a:spcPct val="0"/>
        </a:spcBef>
        <a:buNone/>
        <a:defRPr sz="8799" b="1" kern="1200">
          <a:solidFill>
            <a:srgbClr val="08314C"/>
          </a:solidFill>
          <a:latin typeface="Arial" panose="020B0604020202020204" pitchFamily="34" charset="0"/>
          <a:ea typeface="+mj-ea"/>
          <a:cs typeface="Arial" panose="020B0604020202020204" pitchFamily="34" charset="0"/>
        </a:defRPr>
      </a:lvl1pPr>
    </p:titleStyle>
    <p:bodyStyle>
      <a:lvl1pPr marL="457132" indent="-457132" algn="l" defTabSz="1828526" rtl="0" eaLnBrk="1" latinLnBrk="0" hangingPunct="1">
        <a:lnSpc>
          <a:spcPct val="90000"/>
        </a:lnSpc>
        <a:spcBef>
          <a:spcPts val="2000"/>
        </a:spcBef>
        <a:buFont typeface="Arial" panose="020B0604020202020204" pitchFamily="34" charset="0"/>
        <a:buChar char="•"/>
        <a:defRPr sz="5599" kern="1200">
          <a:solidFill>
            <a:srgbClr val="08314C"/>
          </a:solidFill>
          <a:latin typeface="Arial" panose="020B0604020202020204" pitchFamily="34" charset="0"/>
          <a:ea typeface="+mn-ea"/>
          <a:cs typeface="Arial" panose="020B0604020202020204" pitchFamily="34" charset="0"/>
        </a:defRPr>
      </a:lvl1pPr>
      <a:lvl2pPr marL="1371394" indent="-457132" algn="l" defTabSz="1828526"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658" indent="-457132" algn="l" defTabSz="1828526"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199920"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183"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446"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708"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972"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233"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526" rtl="0" eaLnBrk="1" latinLnBrk="0" hangingPunct="1">
        <a:defRPr sz="3600" kern="1200">
          <a:solidFill>
            <a:schemeClr val="tx1"/>
          </a:solidFill>
          <a:latin typeface="+mn-lt"/>
          <a:ea typeface="+mn-ea"/>
          <a:cs typeface="+mn-cs"/>
        </a:defRPr>
      </a:lvl1pPr>
      <a:lvl2pPr marL="914263" algn="l" defTabSz="1828526" rtl="0" eaLnBrk="1" latinLnBrk="0" hangingPunct="1">
        <a:defRPr sz="3600" kern="1200">
          <a:solidFill>
            <a:schemeClr val="tx1"/>
          </a:solidFill>
          <a:latin typeface="+mn-lt"/>
          <a:ea typeface="+mn-ea"/>
          <a:cs typeface="+mn-cs"/>
        </a:defRPr>
      </a:lvl2pPr>
      <a:lvl3pPr marL="1828526" algn="l" defTabSz="1828526" rtl="0" eaLnBrk="1" latinLnBrk="0" hangingPunct="1">
        <a:defRPr sz="3600" kern="1200">
          <a:solidFill>
            <a:schemeClr val="tx1"/>
          </a:solidFill>
          <a:latin typeface="+mn-lt"/>
          <a:ea typeface="+mn-ea"/>
          <a:cs typeface="+mn-cs"/>
        </a:defRPr>
      </a:lvl3pPr>
      <a:lvl4pPr marL="2742788" algn="l" defTabSz="1828526" rtl="0" eaLnBrk="1" latinLnBrk="0" hangingPunct="1">
        <a:defRPr sz="3600" kern="1200">
          <a:solidFill>
            <a:schemeClr val="tx1"/>
          </a:solidFill>
          <a:latin typeface="+mn-lt"/>
          <a:ea typeface="+mn-ea"/>
          <a:cs typeface="+mn-cs"/>
        </a:defRPr>
      </a:lvl4pPr>
      <a:lvl5pPr marL="3657052" algn="l" defTabSz="1828526" rtl="0" eaLnBrk="1" latinLnBrk="0" hangingPunct="1">
        <a:defRPr sz="3600" kern="1200">
          <a:solidFill>
            <a:schemeClr val="tx1"/>
          </a:solidFill>
          <a:latin typeface="+mn-lt"/>
          <a:ea typeface="+mn-ea"/>
          <a:cs typeface="+mn-cs"/>
        </a:defRPr>
      </a:lvl5pPr>
      <a:lvl6pPr marL="4571313" algn="l" defTabSz="1828526" rtl="0" eaLnBrk="1" latinLnBrk="0" hangingPunct="1">
        <a:defRPr sz="3600" kern="1200">
          <a:solidFill>
            <a:schemeClr val="tx1"/>
          </a:solidFill>
          <a:latin typeface="+mn-lt"/>
          <a:ea typeface="+mn-ea"/>
          <a:cs typeface="+mn-cs"/>
        </a:defRPr>
      </a:lvl6pPr>
      <a:lvl7pPr marL="5485578" algn="l" defTabSz="1828526" rtl="0" eaLnBrk="1" latinLnBrk="0" hangingPunct="1">
        <a:defRPr sz="3600" kern="1200">
          <a:solidFill>
            <a:schemeClr val="tx1"/>
          </a:solidFill>
          <a:latin typeface="+mn-lt"/>
          <a:ea typeface="+mn-ea"/>
          <a:cs typeface="+mn-cs"/>
        </a:defRPr>
      </a:lvl7pPr>
      <a:lvl8pPr marL="6399840" algn="l" defTabSz="1828526" rtl="0" eaLnBrk="1" latinLnBrk="0" hangingPunct="1">
        <a:defRPr sz="3600" kern="1200">
          <a:solidFill>
            <a:schemeClr val="tx1"/>
          </a:solidFill>
          <a:latin typeface="+mn-lt"/>
          <a:ea typeface="+mn-ea"/>
          <a:cs typeface="+mn-cs"/>
        </a:defRPr>
      </a:lvl8pPr>
      <a:lvl9pPr marL="7314103" algn="l" defTabSz="1828526"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2.jp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1.jpg"/><Relationship Id="rId5" Type="http://schemas.openxmlformats.org/officeDocument/2006/relationships/image" Target="../media/image14.jp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0.jpg"/><Relationship Id="rId5" Type="http://schemas.openxmlformats.org/officeDocument/2006/relationships/image" Target="../media/image12.jpg"/><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hyperlink" Target="https://plato.stanford.edu/entries/intentionality/"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commonsensemedia.org/sites/default/files/research/report/2024-the-dawn-of-the-ai-era_final-release-for-web.pdf"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commonsensemedia.org/sites/default/files/research/report/2024-the-dawn-of-the-ai-era_final-release-for-web.pdf"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trails.scot/wp-content/uploads/2025/05/Teach_AI_Handbook_Final.pdf" TargetMode="External"/><Relationship Id="rId3" Type="http://schemas.openxmlformats.org/officeDocument/2006/relationships/hyperlink" Target="https://en.wikipedia.org/wiki/ELIZA" TargetMode="External"/><Relationship Id="rId7" Type="http://schemas.openxmlformats.org/officeDocument/2006/relationships/hyperlink" Target="https://arxiv.org/html/2502.15840v1" TargetMode="External"/><Relationship Id="rId2" Type="http://schemas.openxmlformats.org/officeDocument/2006/relationships/hyperlink" Target="https://ml-site.cdn-apple.com/papers/the-illusion-of-thinking.pdf" TargetMode="External"/><Relationship Id="rId1" Type="http://schemas.openxmlformats.org/officeDocument/2006/relationships/slideLayout" Target="../slideLayouts/slideLayout2.xml"/><Relationship Id="rId6" Type="http://schemas.openxmlformats.org/officeDocument/2006/relationships/hyperlink" Target="https://drphilippahardman.substack.com/i/165253932/the-learner-behaviour-data-that-should-change-everything" TargetMode="External"/><Relationship Id="rId5" Type="http://schemas.openxmlformats.org/officeDocument/2006/relationships/hyperlink" Target="https://en.wikipedia.org/wiki/Character.ai" TargetMode="External"/><Relationship Id="rId4" Type="http://schemas.openxmlformats.org/officeDocument/2006/relationships/hyperlink" Target="https://view.commonsense-email.org/?qs=1e9510d963285f8624e17ff50fd978a9a034f7d1bbebaef588a32d8221af4da991cc752aab168499982474d97a084101adafbc5f9aaf029771f322f71c36754773155773346f8b2ab08da90b910cb028190bd974bd4237ec"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ofcom.org.uk/siteassets/resources/documents/research-and-data/media-literacy-research/children/childrens-media-use-and-attitudes-report-2025/childrens-media-literacy-report-2025.pdf?v=396621"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learn.filtered.com/hubfs/The%202025%20Top-100%20Gen%20AI%20Use%20Case%20Report.pdf"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shorts/0sAdTcbK-qs" TargetMode="External"/><Relationship Id="rId2" Type="http://schemas.openxmlformats.org/officeDocument/2006/relationships/hyperlink" Target="https://www.safeaiforchildren.org/ai-companions-risks-for-children/"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view.commonsense-email.org/?qs=1e9510d963285f8624e17ff50fd978a9a034f7d1bbebaef588a32d8221af4da991cc752aab168499982474d97a084101adafbc5f9aaf029771f322f71c36754773155773346f8b2ab08da90b910cb028190bd974bd4237ec" TargetMode="External"/><Relationship Id="rId2" Type="http://schemas.openxmlformats.org/officeDocument/2006/relationships/hyperlink" Target="https://www.safeaiforchildren.org/ai-companions-risks-for-children/"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commonsensemedia.org/ai-ratings/social-ai-companions?gate=riskassessment&amp;j=9849277&amp;sfmc_sub=194913475&amp;l=2048712_HTML&amp;u=248606819&amp;mid=6409703&amp;jb=21006&amp;utm_medium=PANTHEON_STRIPPED&amp;utm_source=PANTHEON_STRIPPED&amp;check_logged_in=1"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6A520-3D5F-D02B-500D-4BDB91B089B7}"/>
              </a:ext>
            </a:extLst>
          </p:cNvPr>
          <p:cNvSpPr txBox="1"/>
          <p:nvPr/>
        </p:nvSpPr>
        <p:spPr>
          <a:xfrm>
            <a:off x="1354138" y="4044191"/>
            <a:ext cx="19811533" cy="3170099"/>
          </a:xfrm>
          <a:prstGeom prst="rect">
            <a:avLst/>
          </a:prstGeom>
          <a:noFill/>
        </p:spPr>
        <p:txBody>
          <a:bodyPr wrap="square" lIns="91440" tIns="45720" rIns="91440" bIns="45720" rtlCol="0" anchor="t">
            <a:spAutoFit/>
          </a:bodyPr>
          <a:lstStyle/>
          <a:p>
            <a:r>
              <a:rPr lang="en-US" sz="10000" b="1" dirty="0">
                <a:solidFill>
                  <a:srgbClr val="0088CE"/>
                </a:solidFill>
                <a:latin typeface="Arial"/>
                <a:cs typeface="Arial"/>
              </a:rPr>
              <a:t>Combatting Anthropomorphism in AI Use</a:t>
            </a:r>
            <a:endParaRPr lang="en-US" dirty="0"/>
          </a:p>
        </p:txBody>
      </p:sp>
      <p:sp>
        <p:nvSpPr>
          <p:cNvPr id="3" name="TextBox 2">
            <a:extLst>
              <a:ext uri="{FF2B5EF4-FFF2-40B4-BE49-F238E27FC236}">
                <a16:creationId xmlns:a16="http://schemas.microsoft.com/office/drawing/2014/main" id="{6C14C7F7-D8CD-0AA7-D52B-DAC1FBA97DDE}"/>
              </a:ext>
            </a:extLst>
          </p:cNvPr>
          <p:cNvSpPr txBox="1"/>
          <p:nvPr/>
        </p:nvSpPr>
        <p:spPr>
          <a:xfrm>
            <a:off x="1354138" y="9893281"/>
            <a:ext cx="21637625" cy="2308324"/>
          </a:xfrm>
          <a:prstGeom prst="rect">
            <a:avLst/>
          </a:prstGeom>
          <a:noFill/>
        </p:spPr>
        <p:txBody>
          <a:bodyPr wrap="square" lIns="91440" tIns="45720" rIns="91440" bIns="45720" rtlCol="0" anchor="t">
            <a:spAutoFit/>
          </a:bodyPr>
          <a:lstStyle/>
          <a:p>
            <a:r>
              <a:rPr lang="en-US" sz="7200" dirty="0">
                <a:solidFill>
                  <a:srgbClr val="0088CE"/>
                </a:solidFill>
                <a:latin typeface="Arial"/>
                <a:cs typeface="Arial"/>
              </a:rPr>
              <a:t>Phil Bagge Computing Inspector </a:t>
            </a:r>
            <a:br>
              <a:rPr lang="en-US" sz="7200" dirty="0">
                <a:solidFill>
                  <a:srgbClr val="0088CE"/>
                </a:solidFill>
                <a:latin typeface="Arial"/>
                <a:cs typeface="Arial"/>
              </a:rPr>
            </a:br>
            <a:r>
              <a:rPr lang="en-US" sz="7200" dirty="0">
                <a:solidFill>
                  <a:srgbClr val="0088CE"/>
                </a:solidFill>
                <a:latin typeface="Arial"/>
                <a:cs typeface="Arial"/>
              </a:rPr>
              <a:t>&amp; Secondary Computing Teacher</a:t>
            </a:r>
            <a:endParaRPr lang="en-US" sz="7200" dirty="0">
              <a:solidFill>
                <a:srgbClr val="0088C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9714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2BAACD05-5A7C-D652-E459-D35C3F8FEF36}"/>
            </a:ext>
          </a:extLst>
        </p:cNvPr>
        <p:cNvGrpSpPr/>
        <p:nvPr/>
      </p:nvGrpSpPr>
      <p:grpSpPr>
        <a:xfrm>
          <a:off x="0" y="0"/>
          <a:ext cx="0" cy="0"/>
          <a:chOff x="0" y="0"/>
          <a:chExt cx="0" cy="0"/>
        </a:xfrm>
      </p:grpSpPr>
      <p:sp>
        <p:nvSpPr>
          <p:cNvPr id="76" name="Google Shape;76;p18">
            <a:extLst>
              <a:ext uri="{FF2B5EF4-FFF2-40B4-BE49-F238E27FC236}">
                <a16:creationId xmlns:a16="http://schemas.microsoft.com/office/drawing/2014/main" id="{A7F23512-C2C9-50B9-05AD-23E58C718EFA}"/>
              </a:ext>
            </a:extLst>
          </p:cNvPr>
          <p:cNvSpPr txBox="1">
            <a:spLocks noGrp="1"/>
          </p:cNvSpPr>
          <p:nvPr>
            <p:ph type="ctrTitle"/>
          </p:nvPr>
        </p:nvSpPr>
        <p:spPr>
          <a:xfrm>
            <a:off x="1108228" y="2647675"/>
            <a:ext cx="22315547" cy="6262410"/>
          </a:xfrm>
          <a:prstGeom prst="rect">
            <a:avLst/>
          </a:prstGeom>
          <a:noFill/>
          <a:ln>
            <a:noFill/>
          </a:ln>
        </p:spPr>
        <p:txBody>
          <a:bodyPr spcFirstLastPara="1" wrap="square" lIns="243784" tIns="243784" rIns="243784" bIns="243784" anchor="b" anchorCtr="0">
            <a:normAutofit/>
          </a:bodyPr>
          <a:lstStyle/>
          <a:p>
            <a:pPr>
              <a:lnSpc>
                <a:spcPct val="100000"/>
              </a:lnSpc>
              <a:buNone/>
            </a:pPr>
            <a:r>
              <a:rPr lang="en-GB" dirty="0"/>
              <a:t>How does a </a:t>
            </a:r>
            <a:r>
              <a:rPr lang="en-GB" dirty="0">
                <a:solidFill>
                  <a:srgbClr val="0088CE"/>
                </a:solidFill>
              </a:rPr>
              <a:t>Large Language Model </a:t>
            </a:r>
            <a:r>
              <a:rPr lang="en-GB" dirty="0"/>
              <a:t>AI work?</a:t>
            </a:r>
            <a:endParaRPr dirty="0"/>
          </a:p>
        </p:txBody>
      </p:sp>
      <p:pic>
        <p:nvPicPr>
          <p:cNvPr id="2" name="Google Shape;310;p36" title="Copilot-Logo.jpg">
            <a:extLst>
              <a:ext uri="{FF2B5EF4-FFF2-40B4-BE49-F238E27FC236}">
                <a16:creationId xmlns:a16="http://schemas.microsoft.com/office/drawing/2014/main" id="{D5B08CFD-B6F0-9825-54E7-34DE8D0B814F}"/>
              </a:ext>
            </a:extLst>
          </p:cNvPr>
          <p:cNvPicPr preferRelativeResize="0"/>
          <p:nvPr/>
        </p:nvPicPr>
        <p:blipFill rotWithShape="1">
          <a:blip r:embed="rId3">
            <a:alphaModFix/>
          </a:blip>
          <a:srcRect l="19616" r="19707"/>
          <a:stretch/>
        </p:blipFill>
        <p:spPr>
          <a:xfrm>
            <a:off x="19546472" y="10031457"/>
            <a:ext cx="2887485" cy="2676940"/>
          </a:xfrm>
          <a:prstGeom prst="rect">
            <a:avLst/>
          </a:prstGeom>
          <a:noFill/>
          <a:ln>
            <a:noFill/>
          </a:ln>
        </p:spPr>
      </p:pic>
      <p:pic>
        <p:nvPicPr>
          <p:cNvPr id="3" name="Google Shape;318;p36" descr="File:Gemini language model logo.png - Wikipedia">
            <a:extLst>
              <a:ext uri="{FF2B5EF4-FFF2-40B4-BE49-F238E27FC236}">
                <a16:creationId xmlns:a16="http://schemas.microsoft.com/office/drawing/2014/main" id="{4DE099CD-CBDF-318D-8FC0-267C56BE1135}"/>
              </a:ext>
            </a:extLst>
          </p:cNvPr>
          <p:cNvPicPr preferRelativeResize="0"/>
          <p:nvPr/>
        </p:nvPicPr>
        <p:blipFill>
          <a:blip r:embed="rId4">
            <a:alphaModFix/>
          </a:blip>
          <a:stretch>
            <a:fillRect/>
          </a:stretch>
        </p:blipFill>
        <p:spPr>
          <a:xfrm>
            <a:off x="6183286" y="10740324"/>
            <a:ext cx="5340500" cy="1968073"/>
          </a:xfrm>
          <a:prstGeom prst="rect">
            <a:avLst/>
          </a:prstGeom>
          <a:noFill/>
          <a:ln>
            <a:noFill/>
          </a:ln>
        </p:spPr>
      </p:pic>
      <p:pic>
        <p:nvPicPr>
          <p:cNvPr id="4" name="Google Shape;319;p36" descr="File:ChatGPT logo.svg - Wikipedia">
            <a:extLst>
              <a:ext uri="{FF2B5EF4-FFF2-40B4-BE49-F238E27FC236}">
                <a16:creationId xmlns:a16="http://schemas.microsoft.com/office/drawing/2014/main" id="{14C27817-0672-AC84-3E7B-0E91319AF4CB}"/>
              </a:ext>
            </a:extLst>
          </p:cNvPr>
          <p:cNvPicPr preferRelativeResize="0"/>
          <p:nvPr/>
        </p:nvPicPr>
        <p:blipFill>
          <a:blip r:embed="rId5">
            <a:alphaModFix/>
          </a:blip>
          <a:stretch>
            <a:fillRect/>
          </a:stretch>
        </p:blipFill>
        <p:spPr>
          <a:xfrm>
            <a:off x="11924215" y="10031457"/>
            <a:ext cx="2887484" cy="2676940"/>
          </a:xfrm>
          <a:prstGeom prst="rect">
            <a:avLst/>
          </a:prstGeom>
          <a:noFill/>
          <a:ln>
            <a:noFill/>
          </a:ln>
        </p:spPr>
      </p:pic>
      <p:pic>
        <p:nvPicPr>
          <p:cNvPr id="5" name="Google Shape;320;p36" descr="File:Claude AI logo.svg - Wikimedia Commons">
            <a:extLst>
              <a:ext uri="{FF2B5EF4-FFF2-40B4-BE49-F238E27FC236}">
                <a16:creationId xmlns:a16="http://schemas.microsoft.com/office/drawing/2014/main" id="{4BA182F9-8A0B-F0BA-7502-E6B8F6957BAF}"/>
              </a:ext>
            </a:extLst>
          </p:cNvPr>
          <p:cNvPicPr preferRelativeResize="0"/>
          <p:nvPr/>
        </p:nvPicPr>
        <p:blipFill>
          <a:blip r:embed="rId6">
            <a:alphaModFix/>
          </a:blip>
          <a:stretch>
            <a:fillRect/>
          </a:stretch>
        </p:blipFill>
        <p:spPr>
          <a:xfrm>
            <a:off x="537468" y="11533801"/>
            <a:ext cx="5340509" cy="1147375"/>
          </a:xfrm>
          <a:prstGeom prst="rect">
            <a:avLst/>
          </a:prstGeom>
          <a:noFill/>
          <a:ln>
            <a:noFill/>
          </a:ln>
        </p:spPr>
      </p:pic>
      <p:sp>
        <p:nvSpPr>
          <p:cNvPr id="6" name="Google Shape;321;p36">
            <a:extLst>
              <a:ext uri="{FF2B5EF4-FFF2-40B4-BE49-F238E27FC236}">
                <a16:creationId xmlns:a16="http://schemas.microsoft.com/office/drawing/2014/main" id="{68F59AAA-1F64-7211-D04E-733215807F78}"/>
              </a:ext>
            </a:extLst>
          </p:cNvPr>
          <p:cNvSpPr txBox="1"/>
          <p:nvPr/>
        </p:nvSpPr>
        <p:spPr>
          <a:xfrm>
            <a:off x="14877041" y="12225326"/>
            <a:ext cx="6409339" cy="9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b="1" dirty="0"/>
              <a:t>ChatGPT  					</a:t>
            </a:r>
            <a:r>
              <a:rPr lang="en-GB" sz="2000" dirty="0"/>
              <a:t>Microsoft Copilot</a:t>
            </a:r>
            <a:endParaRPr sz="2000" dirty="0"/>
          </a:p>
        </p:txBody>
      </p:sp>
    </p:spTree>
    <p:extLst>
      <p:ext uri="{BB962C8B-B14F-4D97-AF65-F5344CB8AC3E}">
        <p14:creationId xmlns:p14="http://schemas.microsoft.com/office/powerpoint/2010/main" val="1046902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9"/>
          <p:cNvSpPr txBox="1">
            <a:spLocks noGrp="1"/>
          </p:cNvSpPr>
          <p:nvPr>
            <p:ph type="ctrTitle"/>
          </p:nvPr>
        </p:nvSpPr>
        <p:spPr>
          <a:xfrm>
            <a:off x="1108228" y="2647674"/>
            <a:ext cx="22083962" cy="7297925"/>
          </a:xfrm>
          <a:prstGeom prst="rect">
            <a:avLst/>
          </a:prstGeom>
          <a:noFill/>
          <a:ln>
            <a:noFill/>
          </a:ln>
        </p:spPr>
        <p:txBody>
          <a:bodyPr spcFirstLastPara="1" wrap="square" lIns="243784" tIns="243784" rIns="243784" bIns="243784" anchor="b" anchorCtr="0">
            <a:normAutofit/>
          </a:bodyPr>
          <a:lstStyle/>
          <a:p>
            <a:pPr>
              <a:lnSpc>
                <a:spcPct val="100000"/>
              </a:lnSpc>
              <a:buNone/>
            </a:pPr>
            <a:r>
              <a:rPr lang="en-GB" dirty="0">
                <a:highlight>
                  <a:srgbClr val="FFF2CC"/>
                </a:highlight>
              </a:rPr>
              <a:t>How does a</a:t>
            </a:r>
            <a:r>
              <a:rPr lang="en-GB" dirty="0"/>
              <a:t> </a:t>
            </a:r>
            <a:r>
              <a:rPr lang="en-GB" strike="sngStrike" dirty="0">
                <a:solidFill>
                  <a:srgbClr val="0088CE"/>
                </a:solidFill>
              </a:rPr>
              <a:t>Large</a:t>
            </a:r>
            <a:r>
              <a:rPr lang="en-GB" dirty="0">
                <a:solidFill>
                  <a:srgbClr val="0088CE"/>
                </a:solidFill>
              </a:rPr>
              <a:t> </a:t>
            </a:r>
            <a:r>
              <a:rPr lang="en-GB" dirty="0">
                <a:solidFill>
                  <a:srgbClr val="0088CE"/>
                </a:solidFill>
                <a:highlight>
                  <a:srgbClr val="FFF2CC"/>
                </a:highlight>
              </a:rPr>
              <a:t>Language Model </a:t>
            </a:r>
            <a:r>
              <a:rPr lang="en-GB" dirty="0">
                <a:highlight>
                  <a:srgbClr val="FFF2CC"/>
                </a:highlight>
              </a:rPr>
              <a:t>AI work?</a:t>
            </a:r>
            <a:endParaRPr dirty="0">
              <a:highlight>
                <a:srgbClr val="FFF2CC"/>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20"/>
          <p:cNvSpPr txBox="1">
            <a:spLocks noGrp="1"/>
          </p:cNvSpPr>
          <p:nvPr>
            <p:ph type="title"/>
          </p:nvPr>
        </p:nvSpPr>
        <p:spPr>
          <a:xfrm>
            <a:off x="728402" y="1493369"/>
            <a:ext cx="22216658" cy="1655872"/>
          </a:xfrm>
          <a:prstGeom prst="rect">
            <a:avLst/>
          </a:prstGeom>
          <a:noFill/>
          <a:ln>
            <a:noFill/>
          </a:ln>
        </p:spPr>
        <p:txBody>
          <a:bodyPr spcFirstLastPara="1" wrap="square" lIns="243784" tIns="243784" rIns="243784" bIns="243784" anchor="t" anchorCtr="0">
            <a:noAutofit/>
          </a:bodyPr>
          <a:lstStyle/>
          <a:p>
            <a:pPr>
              <a:lnSpc>
                <a:spcPct val="100000"/>
              </a:lnSpc>
              <a:buSzPts val="4100"/>
              <a:buNone/>
            </a:pPr>
            <a:r>
              <a:rPr lang="en-GB" sz="7200" dirty="0"/>
              <a:t>I have a parrot listening to my conversations</a:t>
            </a:r>
            <a:r>
              <a:rPr lang="en-GB" sz="5000" dirty="0"/>
              <a:t> </a:t>
            </a:r>
            <a:endParaRPr sz="5000" dirty="0"/>
          </a:p>
        </p:txBody>
      </p:sp>
      <p:pic>
        <p:nvPicPr>
          <p:cNvPr id="87" name="Google Shape;87;p20" descr="A parrot sitting on a branch transparentvbackground"/>
          <p:cNvPicPr preferRelativeResize="0"/>
          <p:nvPr/>
        </p:nvPicPr>
        <p:blipFill rotWithShape="1">
          <a:blip r:embed="rId3">
            <a:alphaModFix/>
          </a:blip>
          <a:srcRect/>
          <a:stretch/>
        </p:blipFill>
        <p:spPr>
          <a:xfrm>
            <a:off x="16474394" y="5062684"/>
            <a:ext cx="7908011" cy="7908011"/>
          </a:xfrm>
          <a:prstGeom prst="rect">
            <a:avLst/>
          </a:prstGeom>
          <a:noFill/>
          <a:ln>
            <a:noFill/>
          </a:ln>
        </p:spPr>
      </p:pic>
      <p:sp>
        <p:nvSpPr>
          <p:cNvPr id="88" name="Google Shape;88;p20"/>
          <p:cNvSpPr/>
          <p:nvPr/>
        </p:nvSpPr>
        <p:spPr>
          <a:xfrm>
            <a:off x="552898" y="8250909"/>
            <a:ext cx="6579772" cy="3444376"/>
          </a:xfrm>
          <a:prstGeom prst="wedgeRoundRectCallout">
            <a:avLst>
              <a:gd name="adj1" fmla="val 45506"/>
              <a:gd name="adj2" fmla="val 90311"/>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243784" tIns="243784" rIns="243784" bIns="243784" anchor="ctr" anchorCtr="0">
            <a:noAutofit/>
          </a:bodyPr>
          <a:lstStyle/>
          <a:p>
            <a:pPr algn="ctr">
              <a:buClr>
                <a:srgbClr val="000000"/>
              </a:buClr>
              <a:buSzPts val="3700"/>
            </a:pPr>
            <a:r>
              <a:rPr lang="en-GB" sz="7400" dirty="0">
                <a:solidFill>
                  <a:srgbClr val="000000"/>
                </a:solidFill>
                <a:latin typeface="Arial"/>
                <a:ea typeface="Arial"/>
                <a:cs typeface="Arial"/>
                <a:sym typeface="Arial"/>
              </a:rPr>
              <a:t>I would love a </a:t>
            </a:r>
            <a:r>
              <a:rPr lang="en-GB" sz="7400" b="1" dirty="0">
                <a:solidFill>
                  <a:srgbClr val="000000"/>
                </a:solidFill>
                <a:latin typeface="Arial"/>
                <a:ea typeface="Arial"/>
                <a:cs typeface="Arial"/>
                <a:sym typeface="Arial"/>
              </a:rPr>
              <a:t>cup of</a:t>
            </a:r>
            <a:r>
              <a:rPr lang="en-GB" sz="7400" dirty="0">
                <a:solidFill>
                  <a:srgbClr val="000000"/>
                </a:solidFill>
                <a:latin typeface="Arial"/>
                <a:ea typeface="Arial"/>
                <a:cs typeface="Arial"/>
                <a:sym typeface="Arial"/>
              </a:rPr>
              <a:t> </a:t>
            </a:r>
            <a:r>
              <a:rPr lang="en-GB" sz="7400" dirty="0">
                <a:solidFill>
                  <a:srgbClr val="0088CE"/>
                </a:solidFill>
                <a:latin typeface="Arial"/>
                <a:ea typeface="Arial"/>
                <a:cs typeface="Arial"/>
                <a:sym typeface="Arial"/>
              </a:rPr>
              <a:t>tea</a:t>
            </a:r>
            <a:endParaRPr sz="7400" dirty="0">
              <a:solidFill>
                <a:srgbClr val="0088CE"/>
              </a:solidFill>
              <a:latin typeface="Arial"/>
              <a:ea typeface="Arial"/>
              <a:cs typeface="Arial"/>
              <a:sym typeface="Arial"/>
            </a:endParaRPr>
          </a:p>
        </p:txBody>
      </p:sp>
      <p:sp>
        <p:nvSpPr>
          <p:cNvPr id="89" name="Google Shape;89;p20"/>
          <p:cNvSpPr/>
          <p:nvPr/>
        </p:nvSpPr>
        <p:spPr>
          <a:xfrm>
            <a:off x="7353321" y="3149241"/>
            <a:ext cx="6579772" cy="4975476"/>
          </a:xfrm>
          <a:prstGeom prst="wedgeRoundRectCallout">
            <a:avLst>
              <a:gd name="adj1" fmla="val -58238"/>
              <a:gd name="adj2" fmla="val 148121"/>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243784" tIns="243784" rIns="243784" bIns="243784" anchor="ctr" anchorCtr="0">
            <a:noAutofit/>
          </a:bodyPr>
          <a:lstStyle/>
          <a:p>
            <a:pPr algn="ctr">
              <a:buClr>
                <a:srgbClr val="000000"/>
              </a:buClr>
              <a:buSzPts val="3700"/>
            </a:pPr>
            <a:r>
              <a:rPr lang="en-GB" sz="7400" dirty="0">
                <a:solidFill>
                  <a:srgbClr val="000000"/>
                </a:solidFill>
                <a:latin typeface="Arial"/>
                <a:ea typeface="Arial"/>
                <a:cs typeface="Arial"/>
                <a:sym typeface="Arial"/>
              </a:rPr>
              <a:t>A </a:t>
            </a:r>
            <a:r>
              <a:rPr lang="en-GB" sz="7400" b="1" dirty="0">
                <a:solidFill>
                  <a:srgbClr val="000000"/>
                </a:solidFill>
                <a:latin typeface="Arial"/>
                <a:ea typeface="Arial"/>
                <a:cs typeface="Arial"/>
                <a:sym typeface="Arial"/>
              </a:rPr>
              <a:t>cup of</a:t>
            </a:r>
            <a:r>
              <a:rPr lang="en-GB" sz="7400" dirty="0">
                <a:solidFill>
                  <a:srgbClr val="000000"/>
                </a:solidFill>
                <a:latin typeface="Arial"/>
                <a:ea typeface="Arial"/>
                <a:cs typeface="Arial"/>
                <a:sym typeface="Arial"/>
              </a:rPr>
              <a:t> </a:t>
            </a:r>
            <a:r>
              <a:rPr lang="en-GB" sz="7400" dirty="0">
                <a:solidFill>
                  <a:srgbClr val="0088CE"/>
                </a:solidFill>
                <a:latin typeface="Arial"/>
                <a:ea typeface="Arial"/>
                <a:cs typeface="Arial"/>
                <a:sym typeface="Arial"/>
              </a:rPr>
              <a:t>tea</a:t>
            </a:r>
            <a:r>
              <a:rPr lang="en-GB" sz="7400" dirty="0">
                <a:solidFill>
                  <a:srgbClr val="000000"/>
                </a:solidFill>
                <a:latin typeface="Arial"/>
                <a:ea typeface="Arial"/>
                <a:cs typeface="Arial"/>
                <a:sym typeface="Arial"/>
              </a:rPr>
              <a:t> would be great</a:t>
            </a:r>
            <a:endParaRPr sz="7400" dirty="0">
              <a:solidFill>
                <a:srgbClr val="000000"/>
              </a:solidFill>
              <a:latin typeface="Arial"/>
              <a:ea typeface="Arial"/>
              <a:cs typeface="Arial"/>
              <a:sym typeface="Arial"/>
            </a:endParaRPr>
          </a:p>
        </p:txBody>
      </p:sp>
      <p:sp>
        <p:nvSpPr>
          <p:cNvPr id="90" name="Google Shape;90;p20"/>
          <p:cNvSpPr/>
          <p:nvPr/>
        </p:nvSpPr>
        <p:spPr>
          <a:xfrm>
            <a:off x="10504950" y="8534257"/>
            <a:ext cx="4701294" cy="3444376"/>
          </a:xfrm>
          <a:prstGeom prst="wedgeRoundRectCallout">
            <a:avLst>
              <a:gd name="adj1" fmla="val -132391"/>
              <a:gd name="adj2" fmla="val 82829"/>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243784" tIns="243784" rIns="243784" bIns="243784" anchor="ctr" anchorCtr="0">
            <a:noAutofit/>
          </a:bodyPr>
          <a:lstStyle/>
          <a:p>
            <a:pPr algn="ctr">
              <a:buClr>
                <a:srgbClr val="000000"/>
              </a:buClr>
              <a:buSzPts val="3700"/>
            </a:pPr>
            <a:r>
              <a:rPr lang="en-GB" sz="7400" dirty="0">
                <a:solidFill>
                  <a:srgbClr val="000000"/>
                </a:solidFill>
                <a:latin typeface="Arial"/>
                <a:ea typeface="Arial"/>
                <a:cs typeface="Arial"/>
                <a:sym typeface="Arial"/>
              </a:rPr>
              <a:t>A </a:t>
            </a:r>
            <a:r>
              <a:rPr lang="en-GB" sz="7400" b="1" dirty="0">
                <a:solidFill>
                  <a:srgbClr val="000000"/>
                </a:solidFill>
                <a:latin typeface="Arial"/>
                <a:ea typeface="Arial"/>
                <a:cs typeface="Arial"/>
                <a:sym typeface="Arial"/>
              </a:rPr>
              <a:t>glass</a:t>
            </a:r>
            <a:r>
              <a:rPr lang="en-GB" sz="7400" dirty="0">
                <a:solidFill>
                  <a:srgbClr val="000000"/>
                </a:solidFill>
                <a:latin typeface="Arial"/>
                <a:ea typeface="Arial"/>
                <a:cs typeface="Arial"/>
                <a:sym typeface="Arial"/>
              </a:rPr>
              <a:t> </a:t>
            </a:r>
            <a:r>
              <a:rPr lang="en-GB" sz="7400" b="1" dirty="0">
                <a:solidFill>
                  <a:srgbClr val="000000"/>
                </a:solidFill>
                <a:latin typeface="Arial"/>
                <a:ea typeface="Arial"/>
                <a:cs typeface="Arial"/>
                <a:sym typeface="Arial"/>
              </a:rPr>
              <a:t>of</a:t>
            </a:r>
            <a:r>
              <a:rPr lang="en-GB" sz="7400" dirty="0">
                <a:solidFill>
                  <a:srgbClr val="000000"/>
                </a:solidFill>
                <a:latin typeface="Arial"/>
                <a:ea typeface="Arial"/>
                <a:cs typeface="Arial"/>
                <a:sym typeface="Arial"/>
              </a:rPr>
              <a:t> </a:t>
            </a:r>
            <a:r>
              <a:rPr lang="en-GB" sz="7400" dirty="0">
                <a:solidFill>
                  <a:srgbClr val="0088CE"/>
                </a:solidFill>
                <a:latin typeface="Arial"/>
                <a:ea typeface="Arial"/>
                <a:cs typeface="Arial"/>
                <a:sym typeface="Arial"/>
              </a:rPr>
              <a:t>beer</a:t>
            </a:r>
            <a:r>
              <a:rPr lang="en-GB" sz="7400" dirty="0">
                <a:solidFill>
                  <a:srgbClr val="000000"/>
                </a:solidFill>
                <a:latin typeface="Arial"/>
                <a:ea typeface="Arial"/>
                <a:cs typeface="Arial"/>
                <a:sym typeface="Arial"/>
              </a:rPr>
              <a:t> </a:t>
            </a:r>
            <a:endParaRPr sz="7400" dirty="0">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1108178" y="2516183"/>
            <a:ext cx="21852977" cy="2810817"/>
          </a:xfrm>
          <a:prstGeom prst="rect">
            <a:avLst/>
          </a:prstGeom>
          <a:noFill/>
          <a:ln>
            <a:noFill/>
          </a:ln>
        </p:spPr>
        <p:txBody>
          <a:bodyPr spcFirstLastPara="1" wrap="square" lIns="243784" tIns="243784" rIns="243784" bIns="243784" anchor="t" anchorCtr="0">
            <a:noAutofit/>
          </a:bodyPr>
          <a:lstStyle/>
          <a:p>
            <a:pPr>
              <a:lnSpc>
                <a:spcPct val="100000"/>
              </a:lnSpc>
              <a:buSzPts val="4100"/>
              <a:buNone/>
            </a:pPr>
            <a:r>
              <a:rPr lang="en-GB" sz="8000" dirty="0"/>
              <a:t>The parrot has learnt the most </a:t>
            </a:r>
            <a:r>
              <a:rPr lang="en-GB" sz="8000" dirty="0">
                <a:solidFill>
                  <a:srgbClr val="0088CE"/>
                </a:solidFill>
              </a:rPr>
              <a:t>probable </a:t>
            </a:r>
            <a:r>
              <a:rPr lang="en-GB" sz="8000" dirty="0"/>
              <a:t>sounds I will use</a:t>
            </a:r>
            <a:endParaRPr sz="8000" dirty="0"/>
          </a:p>
        </p:txBody>
      </p:sp>
      <p:pic>
        <p:nvPicPr>
          <p:cNvPr id="96" name="Google Shape;96;p21" descr="A parrot sitting on a branch transparentvbackground"/>
          <p:cNvPicPr preferRelativeResize="0"/>
          <p:nvPr/>
        </p:nvPicPr>
        <p:blipFill rotWithShape="1">
          <a:blip r:embed="rId3">
            <a:alphaModFix/>
          </a:blip>
          <a:srcRect/>
          <a:stretch/>
        </p:blipFill>
        <p:spPr>
          <a:xfrm flipH="1">
            <a:off x="25" y="5036986"/>
            <a:ext cx="7908011" cy="7908011"/>
          </a:xfrm>
          <a:prstGeom prst="rect">
            <a:avLst/>
          </a:prstGeom>
          <a:noFill/>
          <a:ln>
            <a:noFill/>
          </a:ln>
        </p:spPr>
      </p:pic>
      <p:sp>
        <p:nvSpPr>
          <p:cNvPr id="97" name="Google Shape;97;p21"/>
          <p:cNvSpPr/>
          <p:nvPr/>
        </p:nvSpPr>
        <p:spPr>
          <a:xfrm>
            <a:off x="10202886" y="6151462"/>
            <a:ext cx="6166998" cy="3444376"/>
          </a:xfrm>
          <a:prstGeom prst="wedgeRoundRectCallout">
            <a:avLst>
              <a:gd name="adj1" fmla="val 39103"/>
              <a:gd name="adj2" fmla="val 149772"/>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243784" tIns="243784" rIns="243784" bIns="243784" anchor="ctr" anchorCtr="0">
            <a:noAutofit/>
          </a:bodyPr>
          <a:lstStyle/>
          <a:p>
            <a:pPr algn="ctr">
              <a:buClr>
                <a:srgbClr val="000000"/>
              </a:buClr>
              <a:buSzPts val="3700"/>
            </a:pPr>
            <a:r>
              <a:rPr lang="en-GB" sz="7400" dirty="0">
                <a:solidFill>
                  <a:srgbClr val="000000"/>
                </a:solidFill>
                <a:latin typeface="Arial"/>
                <a:ea typeface="Arial"/>
                <a:cs typeface="Arial"/>
                <a:sym typeface="Arial"/>
              </a:rPr>
              <a:t>Mmm I would love a </a:t>
            </a:r>
            <a:r>
              <a:rPr lang="en-GB" sz="7400" b="1" dirty="0">
                <a:solidFill>
                  <a:srgbClr val="0088CE"/>
                </a:solidFill>
                <a:latin typeface="Arial"/>
                <a:ea typeface="Arial"/>
                <a:cs typeface="Arial"/>
                <a:sym typeface="Arial"/>
              </a:rPr>
              <a:t>cup of</a:t>
            </a:r>
            <a:r>
              <a:rPr lang="en-GB" sz="7400" dirty="0">
                <a:solidFill>
                  <a:srgbClr val="0088CE"/>
                </a:solidFill>
                <a:latin typeface="Arial"/>
                <a:ea typeface="Arial"/>
                <a:cs typeface="Arial"/>
                <a:sym typeface="Arial"/>
              </a:rPr>
              <a:t> </a:t>
            </a:r>
            <a:r>
              <a:rPr lang="en-GB" sz="7400" dirty="0">
                <a:solidFill>
                  <a:srgbClr val="000000"/>
                </a:solidFill>
                <a:latin typeface="Arial"/>
                <a:ea typeface="Arial"/>
                <a:cs typeface="Arial"/>
                <a:sym typeface="Arial"/>
              </a:rPr>
              <a:t>….</a:t>
            </a:r>
            <a:endParaRPr sz="7400" dirty="0">
              <a:solidFill>
                <a:srgbClr val="000000"/>
              </a:solidFill>
              <a:latin typeface="Arial"/>
              <a:ea typeface="Arial"/>
              <a:cs typeface="Arial"/>
              <a:sym typeface="Arial"/>
            </a:endParaRPr>
          </a:p>
        </p:txBody>
      </p:sp>
      <p:sp>
        <p:nvSpPr>
          <p:cNvPr id="98" name="Google Shape;98;p21"/>
          <p:cNvSpPr/>
          <p:nvPr/>
        </p:nvSpPr>
        <p:spPr>
          <a:xfrm>
            <a:off x="10331311" y="10248745"/>
            <a:ext cx="2663827" cy="1737487"/>
          </a:xfrm>
          <a:prstGeom prst="wedgeRoundRectCallout">
            <a:avLst>
              <a:gd name="adj1" fmla="val -300733"/>
              <a:gd name="adj2" fmla="val -259344"/>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243784" tIns="243784" rIns="243784" bIns="243784" anchor="ctr" anchorCtr="0">
            <a:noAutofit/>
          </a:bodyPr>
          <a:lstStyle/>
          <a:p>
            <a:pPr algn="ctr">
              <a:buClr>
                <a:srgbClr val="000000"/>
              </a:buClr>
              <a:buSzPts val="3700"/>
            </a:pPr>
            <a:r>
              <a:rPr lang="en-GB" sz="7400" dirty="0">
                <a:solidFill>
                  <a:srgbClr val="0088CE"/>
                </a:solidFill>
                <a:latin typeface="Arial"/>
                <a:ea typeface="Arial"/>
                <a:cs typeface="Arial"/>
                <a:sym typeface="Arial"/>
              </a:rPr>
              <a:t>tea</a:t>
            </a:r>
            <a:endParaRPr sz="7400" dirty="0">
              <a:solidFill>
                <a:srgbClr val="0088CE"/>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2"/>
          <p:cNvSpPr txBox="1">
            <a:spLocks noGrp="1"/>
          </p:cNvSpPr>
          <p:nvPr>
            <p:ph type="title"/>
          </p:nvPr>
        </p:nvSpPr>
        <p:spPr>
          <a:xfrm>
            <a:off x="831246" y="2112893"/>
            <a:ext cx="22719921" cy="2744821"/>
          </a:xfrm>
          <a:prstGeom prst="rect">
            <a:avLst/>
          </a:prstGeom>
          <a:noFill/>
          <a:ln>
            <a:noFill/>
          </a:ln>
        </p:spPr>
        <p:txBody>
          <a:bodyPr spcFirstLastPara="1" wrap="square" lIns="243784" tIns="243784" rIns="243784" bIns="243784" anchor="t" anchorCtr="0">
            <a:normAutofit/>
          </a:bodyPr>
          <a:lstStyle/>
          <a:p>
            <a:pPr>
              <a:lnSpc>
                <a:spcPct val="100000"/>
              </a:lnSpc>
              <a:buSzPts val="4100"/>
              <a:buNone/>
            </a:pPr>
            <a:r>
              <a:rPr lang="en-GB" sz="7000" dirty="0"/>
              <a:t>It chooses a sound based on how many times that sound has appeared in that context before</a:t>
            </a:r>
            <a:endParaRPr sz="7000" dirty="0"/>
          </a:p>
        </p:txBody>
      </p:sp>
      <p:pic>
        <p:nvPicPr>
          <p:cNvPr id="104" name="Google Shape;104;p22" descr="A parrot sitting on a branch transparentvbackground"/>
          <p:cNvPicPr preferRelativeResize="0"/>
          <p:nvPr/>
        </p:nvPicPr>
        <p:blipFill rotWithShape="1">
          <a:blip r:embed="rId3">
            <a:alphaModFix/>
          </a:blip>
          <a:srcRect/>
          <a:stretch/>
        </p:blipFill>
        <p:spPr>
          <a:xfrm flipH="1">
            <a:off x="16474402" y="5062734"/>
            <a:ext cx="7908011" cy="7908011"/>
          </a:xfrm>
          <a:prstGeom prst="rect">
            <a:avLst/>
          </a:prstGeom>
          <a:noFill/>
          <a:ln>
            <a:noFill/>
          </a:ln>
        </p:spPr>
      </p:pic>
      <p:sp>
        <p:nvSpPr>
          <p:cNvPr id="105" name="Google Shape;105;p22"/>
          <p:cNvSpPr/>
          <p:nvPr/>
        </p:nvSpPr>
        <p:spPr>
          <a:xfrm>
            <a:off x="15884299" y="5337299"/>
            <a:ext cx="2663827" cy="1737487"/>
          </a:xfrm>
          <a:prstGeom prst="wedgeRoundRectCallout">
            <a:avLst>
              <a:gd name="adj1" fmla="val 104982"/>
              <a:gd name="adj2" fmla="val 17421"/>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243784" tIns="243784" rIns="243784" bIns="243784" anchor="ctr" anchorCtr="0">
            <a:noAutofit/>
          </a:bodyPr>
          <a:lstStyle/>
          <a:p>
            <a:pPr algn="ctr">
              <a:buClr>
                <a:srgbClr val="000000"/>
              </a:buClr>
              <a:buSzPts val="3700"/>
            </a:pPr>
            <a:r>
              <a:rPr lang="en-GB" sz="7400" dirty="0">
                <a:solidFill>
                  <a:srgbClr val="0088CE"/>
                </a:solidFill>
                <a:latin typeface="Arial"/>
                <a:ea typeface="Arial"/>
                <a:cs typeface="Arial"/>
                <a:sym typeface="Arial"/>
              </a:rPr>
              <a:t>tea</a:t>
            </a:r>
            <a:endParaRPr sz="7400" dirty="0">
              <a:solidFill>
                <a:srgbClr val="0088CE"/>
              </a:solidFill>
              <a:latin typeface="Arial"/>
              <a:ea typeface="Arial"/>
              <a:cs typeface="Arial"/>
              <a:sym typeface="Arial"/>
            </a:endParaRPr>
          </a:p>
        </p:txBody>
      </p:sp>
      <p:sp>
        <p:nvSpPr>
          <p:cNvPr id="106" name="Google Shape;106;p22"/>
          <p:cNvSpPr txBox="1"/>
          <p:nvPr/>
        </p:nvSpPr>
        <p:spPr>
          <a:xfrm>
            <a:off x="15884299" y="7254774"/>
            <a:ext cx="2663827" cy="1526901"/>
          </a:xfrm>
          <a:prstGeom prst="rect">
            <a:avLst/>
          </a:prstGeom>
          <a:noFill/>
          <a:ln>
            <a:noFill/>
          </a:ln>
        </p:spPr>
        <p:txBody>
          <a:bodyPr spcFirstLastPara="1" wrap="square" lIns="243784" tIns="243784" rIns="243784" bIns="243784" anchor="t" anchorCtr="0">
            <a:noAutofit/>
          </a:bodyPr>
          <a:lstStyle/>
          <a:p>
            <a:pPr>
              <a:buClr>
                <a:srgbClr val="000000"/>
              </a:buClr>
              <a:buSzPts val="3700"/>
            </a:pPr>
            <a:r>
              <a:rPr lang="en-GB" sz="7400">
                <a:solidFill>
                  <a:schemeClr val="dk2"/>
                </a:solidFill>
                <a:latin typeface="Arial"/>
                <a:ea typeface="Arial"/>
                <a:cs typeface="Arial"/>
                <a:sym typeface="Arial"/>
              </a:rPr>
              <a:t>beer</a:t>
            </a:r>
            <a:endParaRPr sz="7400">
              <a:solidFill>
                <a:schemeClr val="dk2"/>
              </a:solidFill>
              <a:latin typeface="Arial"/>
              <a:ea typeface="Arial"/>
              <a:cs typeface="Arial"/>
              <a:sym typeface="Arial"/>
            </a:endParaRPr>
          </a:p>
        </p:txBody>
      </p:sp>
      <p:sp>
        <p:nvSpPr>
          <p:cNvPr id="107" name="Google Shape;107;p22"/>
          <p:cNvSpPr/>
          <p:nvPr/>
        </p:nvSpPr>
        <p:spPr>
          <a:xfrm>
            <a:off x="3622298" y="5528352"/>
            <a:ext cx="6166998" cy="3444376"/>
          </a:xfrm>
          <a:prstGeom prst="wedgeRoundRectCallout">
            <a:avLst>
              <a:gd name="adj1" fmla="val 58767"/>
              <a:gd name="adj2" fmla="val 170845"/>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243784" tIns="243784" rIns="243784" bIns="243784" anchor="ctr" anchorCtr="0">
            <a:noAutofit/>
          </a:bodyPr>
          <a:lstStyle/>
          <a:p>
            <a:pPr algn="ctr">
              <a:buClr>
                <a:srgbClr val="000000"/>
              </a:buClr>
              <a:buSzPts val="3700"/>
            </a:pPr>
            <a:r>
              <a:rPr lang="en-GB" sz="7400" dirty="0">
                <a:solidFill>
                  <a:srgbClr val="000000"/>
                </a:solidFill>
                <a:latin typeface="Arial"/>
                <a:ea typeface="Arial"/>
                <a:cs typeface="Arial"/>
                <a:sym typeface="Arial"/>
              </a:rPr>
              <a:t>Mmm I would love a </a:t>
            </a:r>
            <a:r>
              <a:rPr lang="en-GB" sz="7400" b="1" dirty="0">
                <a:solidFill>
                  <a:srgbClr val="0088CE"/>
                </a:solidFill>
                <a:latin typeface="Arial"/>
                <a:ea typeface="Arial"/>
                <a:cs typeface="Arial"/>
                <a:sym typeface="Arial"/>
              </a:rPr>
              <a:t>cup of</a:t>
            </a:r>
            <a:r>
              <a:rPr lang="en-GB" sz="7400" dirty="0">
                <a:solidFill>
                  <a:srgbClr val="0088CE"/>
                </a:solidFill>
                <a:latin typeface="Arial"/>
                <a:ea typeface="Arial"/>
                <a:cs typeface="Arial"/>
                <a:sym typeface="Arial"/>
              </a:rPr>
              <a:t> </a:t>
            </a:r>
            <a:r>
              <a:rPr lang="en-GB" sz="7400" dirty="0">
                <a:solidFill>
                  <a:srgbClr val="000000"/>
                </a:solidFill>
                <a:latin typeface="Arial"/>
                <a:ea typeface="Arial"/>
                <a:cs typeface="Arial"/>
                <a:sym typeface="Arial"/>
              </a:rPr>
              <a:t>….</a:t>
            </a:r>
            <a:endParaRPr sz="7400" dirty="0">
              <a:solidFill>
                <a:srgbClr val="000000"/>
              </a:solidFill>
              <a:latin typeface="Arial"/>
              <a:ea typeface="Arial"/>
              <a:cs typeface="Arial"/>
              <a:sym typeface="Arial"/>
            </a:endParaRPr>
          </a:p>
        </p:txBody>
      </p:sp>
      <p:sp>
        <p:nvSpPr>
          <p:cNvPr id="108" name="Google Shape;108;p22"/>
          <p:cNvSpPr txBox="1"/>
          <p:nvPr/>
        </p:nvSpPr>
        <p:spPr>
          <a:xfrm>
            <a:off x="12472188" y="5734073"/>
            <a:ext cx="3040602" cy="1520901"/>
          </a:xfrm>
          <a:prstGeom prst="rect">
            <a:avLst/>
          </a:prstGeom>
          <a:noFill/>
          <a:ln>
            <a:noFill/>
          </a:ln>
        </p:spPr>
        <p:txBody>
          <a:bodyPr spcFirstLastPara="1" wrap="square" lIns="243784" tIns="243784" rIns="243784" bIns="243784" anchor="t" anchorCtr="0">
            <a:noAutofit/>
          </a:bodyPr>
          <a:lstStyle/>
          <a:p>
            <a:pPr>
              <a:buClr>
                <a:srgbClr val="000000"/>
              </a:buClr>
              <a:buSzPts val="2400"/>
            </a:pPr>
            <a:r>
              <a:rPr lang="en-GB" sz="4800">
                <a:solidFill>
                  <a:schemeClr val="dk2"/>
                </a:solidFill>
                <a:latin typeface="Arial"/>
                <a:ea typeface="Arial"/>
                <a:cs typeface="Arial"/>
                <a:sym typeface="Arial"/>
              </a:rPr>
              <a:t>(cup of)</a:t>
            </a:r>
            <a:endParaRPr sz="4800">
              <a:solidFill>
                <a:schemeClr val="dk2"/>
              </a:solidFill>
              <a:latin typeface="Arial"/>
              <a:ea typeface="Arial"/>
              <a:cs typeface="Arial"/>
              <a:sym typeface="Arial"/>
            </a:endParaRPr>
          </a:p>
        </p:txBody>
      </p:sp>
      <p:sp>
        <p:nvSpPr>
          <p:cNvPr id="109" name="Google Shape;109;p22"/>
          <p:cNvSpPr txBox="1"/>
          <p:nvPr/>
        </p:nvSpPr>
        <p:spPr>
          <a:xfrm>
            <a:off x="12364395" y="7452227"/>
            <a:ext cx="3040602" cy="1520901"/>
          </a:xfrm>
          <a:prstGeom prst="rect">
            <a:avLst/>
          </a:prstGeom>
          <a:noFill/>
          <a:ln>
            <a:noFill/>
          </a:ln>
        </p:spPr>
        <p:txBody>
          <a:bodyPr spcFirstLastPara="1" wrap="square" lIns="243784" tIns="243784" rIns="243784" bIns="243784" anchor="t" anchorCtr="0">
            <a:noAutofit/>
          </a:bodyPr>
          <a:lstStyle/>
          <a:p>
            <a:pPr>
              <a:buClr>
                <a:srgbClr val="000000"/>
              </a:buClr>
              <a:buSzPts val="2400"/>
            </a:pPr>
            <a:r>
              <a:rPr lang="en-GB" sz="4800">
                <a:solidFill>
                  <a:schemeClr val="dk2"/>
                </a:solidFill>
                <a:latin typeface="Arial"/>
                <a:ea typeface="Arial"/>
                <a:cs typeface="Arial"/>
                <a:sym typeface="Arial"/>
              </a:rPr>
              <a:t>(glass of)</a:t>
            </a:r>
            <a:endParaRPr sz="4800">
              <a:solidFill>
                <a:schemeClr val="dk2"/>
              </a:solidFill>
              <a:latin typeface="Arial"/>
              <a:ea typeface="Arial"/>
              <a:cs typeface="Arial"/>
              <a:sym typeface="Arial"/>
            </a:endParaRPr>
          </a:p>
        </p:txBody>
      </p:sp>
      <p:pic>
        <p:nvPicPr>
          <p:cNvPr id="110" name="Google Shape;110;p22" descr="a green tick on a transparent bacground"/>
          <p:cNvPicPr preferRelativeResize="0"/>
          <p:nvPr/>
        </p:nvPicPr>
        <p:blipFill rotWithShape="1">
          <a:blip r:embed="rId4">
            <a:alphaModFix/>
          </a:blip>
          <a:srcRect/>
          <a:stretch/>
        </p:blipFill>
        <p:spPr>
          <a:xfrm>
            <a:off x="10255167" y="4857731"/>
            <a:ext cx="2217062" cy="2217062"/>
          </a:xfrm>
          <a:prstGeom prst="rect">
            <a:avLst/>
          </a:prstGeom>
          <a:noFill/>
          <a:ln>
            <a:noFill/>
          </a:ln>
        </p:spPr>
      </p:pic>
      <p:pic>
        <p:nvPicPr>
          <p:cNvPr id="111" name="Google Shape;111;p22" descr="a red x on a transparent bacground"/>
          <p:cNvPicPr preferRelativeResize="0"/>
          <p:nvPr/>
        </p:nvPicPr>
        <p:blipFill rotWithShape="1">
          <a:blip r:embed="rId5">
            <a:alphaModFix/>
          </a:blip>
          <a:srcRect/>
          <a:stretch/>
        </p:blipFill>
        <p:spPr>
          <a:xfrm>
            <a:off x="10494951" y="7343835"/>
            <a:ext cx="1737493" cy="173749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1339712" y="1311744"/>
            <a:ext cx="21702987" cy="3595566"/>
          </a:xfrm>
          <a:prstGeom prst="rect">
            <a:avLst/>
          </a:prstGeom>
          <a:noFill/>
          <a:ln>
            <a:noFill/>
          </a:ln>
        </p:spPr>
        <p:txBody>
          <a:bodyPr spcFirstLastPara="1" wrap="square" lIns="243784" tIns="243784" rIns="243784" bIns="243784" anchor="t" anchorCtr="0">
            <a:noAutofit/>
          </a:bodyPr>
          <a:lstStyle/>
          <a:p>
            <a:pPr algn="ctr">
              <a:lnSpc>
                <a:spcPct val="100000"/>
              </a:lnSpc>
              <a:buSzPts val="4100"/>
              <a:buNone/>
            </a:pPr>
            <a:r>
              <a:rPr lang="en-GB" sz="7200" dirty="0"/>
              <a:t>A parrot does not understand what tea is or what a cup is. It just knows that the </a:t>
            </a:r>
            <a:r>
              <a:rPr lang="en-GB" sz="7200" dirty="0">
                <a:solidFill>
                  <a:srgbClr val="0088CE"/>
                </a:solidFill>
              </a:rPr>
              <a:t>tea</a:t>
            </a:r>
            <a:r>
              <a:rPr lang="en-GB" sz="7200" dirty="0"/>
              <a:t> sound often goes after the </a:t>
            </a:r>
            <a:r>
              <a:rPr lang="en-GB" sz="7200" dirty="0">
                <a:solidFill>
                  <a:srgbClr val="0088CE"/>
                </a:solidFill>
              </a:rPr>
              <a:t>cup of </a:t>
            </a:r>
            <a:r>
              <a:rPr lang="en-GB" sz="7200" dirty="0"/>
              <a:t>sound</a:t>
            </a:r>
            <a:endParaRPr sz="7200" dirty="0"/>
          </a:p>
        </p:txBody>
      </p:sp>
      <p:pic>
        <p:nvPicPr>
          <p:cNvPr id="130" name="Google Shape;130;p24" descr="A parrot sitting on a branch transparentvbackground"/>
          <p:cNvPicPr preferRelativeResize="0"/>
          <p:nvPr/>
        </p:nvPicPr>
        <p:blipFill rotWithShape="1">
          <a:blip r:embed="rId3">
            <a:alphaModFix/>
          </a:blip>
          <a:srcRect/>
          <a:stretch/>
        </p:blipFill>
        <p:spPr>
          <a:xfrm flipH="1">
            <a:off x="25" y="5017737"/>
            <a:ext cx="7908011" cy="7908011"/>
          </a:xfrm>
          <a:prstGeom prst="rect">
            <a:avLst/>
          </a:prstGeom>
          <a:noFill/>
          <a:ln>
            <a:noFill/>
          </a:ln>
        </p:spPr>
      </p:pic>
      <p:sp>
        <p:nvSpPr>
          <p:cNvPr id="131" name="Google Shape;131;p24"/>
          <p:cNvSpPr/>
          <p:nvPr/>
        </p:nvSpPr>
        <p:spPr>
          <a:xfrm>
            <a:off x="6455129" y="5495655"/>
            <a:ext cx="2663827" cy="1737487"/>
          </a:xfrm>
          <a:prstGeom prst="wedgeRoundRectCallout">
            <a:avLst>
              <a:gd name="adj1" fmla="val -158114"/>
              <a:gd name="adj2" fmla="val 6827"/>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243784" tIns="243784" rIns="243784" bIns="243784" anchor="ctr" anchorCtr="0">
            <a:noAutofit/>
          </a:bodyPr>
          <a:lstStyle/>
          <a:p>
            <a:pPr algn="ctr">
              <a:buClr>
                <a:srgbClr val="000000"/>
              </a:buClr>
              <a:buSzPts val="3700"/>
            </a:pPr>
            <a:r>
              <a:rPr lang="en-GB" sz="7400">
                <a:solidFill>
                  <a:srgbClr val="000000"/>
                </a:solidFill>
                <a:latin typeface="Arial"/>
                <a:ea typeface="Arial"/>
                <a:cs typeface="Arial"/>
                <a:sym typeface="Arial"/>
              </a:rPr>
              <a:t>tea</a:t>
            </a:r>
            <a:endParaRPr sz="7400">
              <a:solidFill>
                <a:srgbClr val="000000"/>
              </a:solidFill>
              <a:latin typeface="Arial"/>
              <a:ea typeface="Arial"/>
              <a:cs typeface="Arial"/>
              <a:sym typeface="Arial"/>
            </a:endParaRPr>
          </a:p>
        </p:txBody>
      </p:sp>
      <p:pic>
        <p:nvPicPr>
          <p:cNvPr id="132" name="Google Shape;132;p24" descr="a cup of tea a saucer with steam rising"/>
          <p:cNvPicPr preferRelativeResize="0"/>
          <p:nvPr/>
        </p:nvPicPr>
        <p:blipFill rotWithShape="1">
          <a:blip r:embed="rId4">
            <a:alphaModFix/>
          </a:blip>
          <a:srcRect l="11847" t="42309" r="13313" b="8692"/>
          <a:stretch/>
        </p:blipFill>
        <p:spPr>
          <a:xfrm>
            <a:off x="10287865" y="5120448"/>
            <a:ext cx="4612502" cy="3019865"/>
          </a:xfrm>
          <a:prstGeom prst="rect">
            <a:avLst/>
          </a:prstGeom>
          <a:noFill/>
          <a:ln>
            <a:noFill/>
          </a:ln>
        </p:spPr>
      </p:pic>
      <p:pic>
        <p:nvPicPr>
          <p:cNvPr id="133" name="Google Shape;133;p24" descr="a sound wave"/>
          <p:cNvPicPr preferRelativeResize="0"/>
          <p:nvPr/>
        </p:nvPicPr>
        <p:blipFill rotWithShape="1">
          <a:blip r:embed="rId5">
            <a:alphaModFix/>
          </a:blip>
          <a:srcRect t="27139" b="28119"/>
          <a:stretch/>
        </p:blipFill>
        <p:spPr>
          <a:xfrm>
            <a:off x="8837890" y="8409833"/>
            <a:ext cx="8279925" cy="3704355"/>
          </a:xfrm>
          <a:prstGeom prst="rect">
            <a:avLst/>
          </a:prstGeom>
          <a:noFill/>
          <a:ln>
            <a:noFill/>
          </a:ln>
        </p:spPr>
      </p:pic>
      <p:pic>
        <p:nvPicPr>
          <p:cNvPr id="134" name="Google Shape;134;p24" descr="a green tick on a transparent bacground"/>
          <p:cNvPicPr preferRelativeResize="0"/>
          <p:nvPr/>
        </p:nvPicPr>
        <p:blipFill rotWithShape="1">
          <a:blip r:embed="rId6">
            <a:alphaModFix/>
          </a:blip>
          <a:srcRect/>
          <a:stretch/>
        </p:blipFill>
        <p:spPr>
          <a:xfrm>
            <a:off x="17117820" y="9153485"/>
            <a:ext cx="2217062" cy="2217062"/>
          </a:xfrm>
          <a:prstGeom prst="rect">
            <a:avLst/>
          </a:prstGeom>
          <a:noFill/>
          <a:ln>
            <a:noFill/>
          </a:ln>
        </p:spPr>
      </p:pic>
      <p:pic>
        <p:nvPicPr>
          <p:cNvPr id="135" name="Google Shape;135;p24" descr="a red x on a transparent bacground"/>
          <p:cNvPicPr preferRelativeResize="0"/>
          <p:nvPr/>
        </p:nvPicPr>
        <p:blipFill rotWithShape="1">
          <a:blip r:embed="rId7">
            <a:alphaModFix/>
          </a:blip>
          <a:srcRect/>
          <a:stretch/>
        </p:blipFill>
        <p:spPr>
          <a:xfrm>
            <a:off x="15033022" y="5761640"/>
            <a:ext cx="1737493" cy="173749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7"/>
          <p:cNvSpPr txBox="1">
            <a:spLocks noGrp="1"/>
          </p:cNvSpPr>
          <p:nvPr>
            <p:ph type="ctrTitle"/>
          </p:nvPr>
        </p:nvSpPr>
        <p:spPr>
          <a:xfrm>
            <a:off x="1108227" y="2647674"/>
            <a:ext cx="22227953" cy="7297925"/>
          </a:xfrm>
          <a:prstGeom prst="rect">
            <a:avLst/>
          </a:prstGeom>
          <a:noFill/>
          <a:ln>
            <a:noFill/>
          </a:ln>
        </p:spPr>
        <p:txBody>
          <a:bodyPr spcFirstLastPara="1" wrap="square" lIns="243784" tIns="243784" rIns="243784" bIns="243784" anchor="b" anchorCtr="0">
            <a:normAutofit/>
          </a:bodyPr>
          <a:lstStyle/>
          <a:p>
            <a:pPr>
              <a:lnSpc>
                <a:spcPct val="100000"/>
              </a:lnSpc>
              <a:buNone/>
            </a:pPr>
            <a:r>
              <a:rPr lang="en-GB" dirty="0"/>
              <a:t>How does a </a:t>
            </a:r>
            <a:r>
              <a:rPr lang="en-GB" b="1" dirty="0">
                <a:solidFill>
                  <a:srgbClr val="0088CE"/>
                </a:solidFill>
                <a:highlight>
                  <a:srgbClr val="FFF2CC"/>
                </a:highlight>
              </a:rPr>
              <a:t>Large</a:t>
            </a:r>
            <a:r>
              <a:rPr lang="en-GB" dirty="0">
                <a:solidFill>
                  <a:srgbClr val="0088CE"/>
                </a:solidFill>
              </a:rPr>
              <a:t> Language Model </a:t>
            </a:r>
            <a:r>
              <a:rPr lang="en-GB" dirty="0"/>
              <a:t>AI work?</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2" name="Picture 1" descr="A parrot with a cape on a branch&#10;&#10;AI-generated content may be incorrect.">
            <a:extLst>
              <a:ext uri="{FF2B5EF4-FFF2-40B4-BE49-F238E27FC236}">
                <a16:creationId xmlns:a16="http://schemas.microsoft.com/office/drawing/2014/main" id="{F269F9B8-5561-F60E-8635-9222CEAF0E15}"/>
              </a:ext>
            </a:extLst>
          </p:cNvPr>
          <p:cNvPicPr>
            <a:picLocks noChangeAspect="1"/>
          </p:cNvPicPr>
          <p:nvPr/>
        </p:nvPicPr>
        <p:blipFill>
          <a:blip r:embed="rId3"/>
          <a:stretch>
            <a:fillRect/>
          </a:stretch>
        </p:blipFill>
        <p:spPr>
          <a:xfrm>
            <a:off x="11412960" y="373273"/>
            <a:ext cx="12969453" cy="12969453"/>
          </a:xfrm>
          <a:prstGeom prst="rect">
            <a:avLst/>
          </a:prstGeom>
        </p:spPr>
      </p:pic>
      <p:sp>
        <p:nvSpPr>
          <p:cNvPr id="165" name="Google Shape;165;p28"/>
          <p:cNvSpPr txBox="1">
            <a:spLocks noGrp="1"/>
          </p:cNvSpPr>
          <p:nvPr>
            <p:ph type="title"/>
          </p:nvPr>
        </p:nvSpPr>
        <p:spPr>
          <a:xfrm>
            <a:off x="1723587" y="2312166"/>
            <a:ext cx="9417587" cy="9457784"/>
          </a:xfrm>
          <a:prstGeom prst="rect">
            <a:avLst/>
          </a:prstGeom>
          <a:noFill/>
          <a:ln>
            <a:noFill/>
          </a:ln>
        </p:spPr>
        <p:txBody>
          <a:bodyPr spcFirstLastPara="1" wrap="square" lIns="243784" tIns="243784" rIns="243784" bIns="243784" anchor="t" anchorCtr="0">
            <a:noAutofit/>
          </a:bodyPr>
          <a:lstStyle/>
          <a:p>
            <a:pPr>
              <a:lnSpc>
                <a:spcPct val="100000"/>
              </a:lnSpc>
              <a:buSzPts val="3700"/>
              <a:buNone/>
            </a:pPr>
            <a:r>
              <a:rPr lang="en-GB" sz="9600" dirty="0"/>
              <a:t>Our </a:t>
            </a:r>
            <a:r>
              <a:rPr lang="en-GB" sz="12599" dirty="0">
                <a:solidFill>
                  <a:srgbClr val="0088CE"/>
                </a:solidFill>
              </a:rPr>
              <a:t>super</a:t>
            </a:r>
            <a:r>
              <a:rPr lang="en-GB" sz="9600" dirty="0">
                <a:solidFill>
                  <a:srgbClr val="FF0000"/>
                </a:solidFill>
              </a:rPr>
              <a:t> </a:t>
            </a:r>
            <a:r>
              <a:rPr lang="en-GB" sz="9600" dirty="0"/>
              <a:t>parrot can listen to lots of sounds from around</a:t>
            </a:r>
            <a:br>
              <a:rPr lang="en-GB" sz="9600" dirty="0"/>
            </a:br>
            <a:r>
              <a:rPr lang="en-GB" sz="9600" dirty="0"/>
              <a:t>the world</a:t>
            </a:r>
            <a:endParaRPr sz="9600" dirty="0"/>
          </a:p>
        </p:txBody>
      </p:sp>
      <p:pic>
        <p:nvPicPr>
          <p:cNvPr id="167" name="Google Shape;167;p28" descr="a town viewed from above"/>
          <p:cNvPicPr preferRelativeResize="0"/>
          <p:nvPr/>
        </p:nvPicPr>
        <p:blipFill rotWithShape="1">
          <a:blip r:embed="rId4">
            <a:alphaModFix/>
          </a:blip>
          <a:srcRect/>
          <a:stretch/>
        </p:blipFill>
        <p:spPr>
          <a:xfrm>
            <a:off x="20332553" y="1604543"/>
            <a:ext cx="3988670" cy="3988670"/>
          </a:xfrm>
          <a:prstGeom prst="rect">
            <a:avLst/>
          </a:prstGeom>
          <a:noFill/>
          <a:ln>
            <a:noFill/>
          </a:ln>
        </p:spPr>
      </p:pic>
      <p:pic>
        <p:nvPicPr>
          <p:cNvPr id="168" name="Google Shape;168;p28" descr="a town viewed from above"/>
          <p:cNvPicPr preferRelativeResize="0"/>
          <p:nvPr/>
        </p:nvPicPr>
        <p:blipFill rotWithShape="1">
          <a:blip r:embed="rId5">
            <a:alphaModFix/>
          </a:blip>
          <a:srcRect/>
          <a:stretch/>
        </p:blipFill>
        <p:spPr>
          <a:xfrm>
            <a:off x="19963135" y="6682863"/>
            <a:ext cx="4111062" cy="4111062"/>
          </a:xfrm>
          <a:prstGeom prst="rect">
            <a:avLst/>
          </a:prstGeom>
          <a:noFill/>
          <a:ln>
            <a:noFill/>
          </a:ln>
        </p:spPr>
      </p:pic>
      <p:pic>
        <p:nvPicPr>
          <p:cNvPr id="169" name="Google Shape;169;p28" descr="a town viewed from above"/>
          <p:cNvPicPr preferRelativeResize="0"/>
          <p:nvPr/>
        </p:nvPicPr>
        <p:blipFill rotWithShape="1">
          <a:blip r:embed="rId6">
            <a:alphaModFix/>
          </a:blip>
          <a:srcRect/>
          <a:stretch/>
        </p:blipFill>
        <p:spPr>
          <a:xfrm>
            <a:off x="9339090" y="9081355"/>
            <a:ext cx="3988692" cy="3988692"/>
          </a:xfrm>
          <a:prstGeom prst="rect">
            <a:avLst/>
          </a:prstGeom>
          <a:noFill/>
          <a:ln>
            <a:noFill/>
          </a:ln>
        </p:spPr>
      </p:pic>
      <p:pic>
        <p:nvPicPr>
          <p:cNvPr id="170" name="Google Shape;170;p28" descr="a city viewed from above"/>
          <p:cNvPicPr preferRelativeResize="0"/>
          <p:nvPr/>
        </p:nvPicPr>
        <p:blipFill rotWithShape="1">
          <a:blip r:embed="rId7">
            <a:alphaModFix/>
          </a:blip>
          <a:srcRect/>
          <a:stretch/>
        </p:blipFill>
        <p:spPr>
          <a:xfrm>
            <a:off x="15136831" y="9319841"/>
            <a:ext cx="4395716" cy="439571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6" name="Google Shape;186;p30"/>
          <p:cNvSpPr/>
          <p:nvPr/>
        </p:nvSpPr>
        <p:spPr>
          <a:xfrm>
            <a:off x="12191206" y="3456721"/>
            <a:ext cx="6166998" cy="4538105"/>
          </a:xfrm>
          <a:prstGeom prst="wedgeRoundRectCallout">
            <a:avLst>
              <a:gd name="adj1" fmla="val 47813"/>
              <a:gd name="adj2" fmla="val 160963"/>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243784" tIns="243784" rIns="243784" bIns="243784" anchor="ctr" anchorCtr="0">
            <a:noAutofit/>
          </a:bodyPr>
          <a:lstStyle/>
          <a:p>
            <a:pPr algn="ctr">
              <a:buClr>
                <a:srgbClr val="000000"/>
              </a:buClr>
              <a:buSzPts val="3700"/>
            </a:pPr>
            <a:r>
              <a:rPr lang="en-GB" sz="7400">
                <a:solidFill>
                  <a:srgbClr val="000000"/>
                </a:solidFill>
                <a:latin typeface="Arial"/>
                <a:ea typeface="Arial"/>
                <a:cs typeface="Arial"/>
                <a:sym typeface="Arial"/>
              </a:rPr>
              <a:t>What is the longest river in the world?</a:t>
            </a:r>
            <a:endParaRPr sz="7400">
              <a:solidFill>
                <a:srgbClr val="000000"/>
              </a:solidFill>
              <a:latin typeface="Arial"/>
              <a:ea typeface="Arial"/>
              <a:cs typeface="Arial"/>
              <a:sym typeface="Arial"/>
            </a:endParaRPr>
          </a:p>
        </p:txBody>
      </p:sp>
      <p:pic>
        <p:nvPicPr>
          <p:cNvPr id="188" name="Google Shape;188;p30" descr="Nile river in Egypt"/>
          <p:cNvPicPr preferRelativeResize="0"/>
          <p:nvPr/>
        </p:nvPicPr>
        <p:blipFill rotWithShape="1">
          <a:blip r:embed="rId3">
            <a:alphaModFix/>
          </a:blip>
          <a:srcRect/>
          <a:stretch/>
        </p:blipFill>
        <p:spPr>
          <a:xfrm>
            <a:off x="18713302" y="5847907"/>
            <a:ext cx="5181349" cy="5668263"/>
          </a:xfrm>
          <a:prstGeom prst="rect">
            <a:avLst/>
          </a:prstGeom>
          <a:noFill/>
          <a:ln>
            <a:noFill/>
          </a:ln>
        </p:spPr>
      </p:pic>
      <p:pic>
        <p:nvPicPr>
          <p:cNvPr id="2" name="Picture 1" descr="A parrot with a cape on a branch&#10;&#10;AI-generated content may be incorrect.">
            <a:extLst>
              <a:ext uri="{FF2B5EF4-FFF2-40B4-BE49-F238E27FC236}">
                <a16:creationId xmlns:a16="http://schemas.microsoft.com/office/drawing/2014/main" id="{E3B8D811-CE09-B6ED-2D3B-97B6B151A843}"/>
              </a:ext>
            </a:extLst>
          </p:cNvPr>
          <p:cNvPicPr>
            <a:picLocks noChangeAspect="1"/>
          </p:cNvPicPr>
          <p:nvPr/>
        </p:nvPicPr>
        <p:blipFill>
          <a:blip r:embed="rId4"/>
          <a:stretch>
            <a:fillRect/>
          </a:stretch>
        </p:blipFill>
        <p:spPr>
          <a:xfrm flipH="1">
            <a:off x="0" y="6630593"/>
            <a:ext cx="7218373" cy="7218373"/>
          </a:xfrm>
          <a:prstGeom prst="rect">
            <a:avLst/>
          </a:prstGeom>
        </p:spPr>
      </p:pic>
      <p:sp>
        <p:nvSpPr>
          <p:cNvPr id="5" name="Google Shape;175;p29">
            <a:extLst>
              <a:ext uri="{FF2B5EF4-FFF2-40B4-BE49-F238E27FC236}">
                <a16:creationId xmlns:a16="http://schemas.microsoft.com/office/drawing/2014/main" id="{1ABDF7C7-C710-122B-96F9-C361DA48CAD7}"/>
              </a:ext>
            </a:extLst>
          </p:cNvPr>
          <p:cNvSpPr txBox="1">
            <a:spLocks noGrp="1"/>
          </p:cNvSpPr>
          <p:nvPr>
            <p:ph type="title"/>
          </p:nvPr>
        </p:nvSpPr>
        <p:spPr>
          <a:xfrm>
            <a:off x="1362116" y="1699736"/>
            <a:ext cx="11122675" cy="3513971"/>
          </a:xfrm>
          <a:prstGeom prst="rect">
            <a:avLst/>
          </a:prstGeom>
          <a:noFill/>
          <a:ln>
            <a:noFill/>
          </a:ln>
        </p:spPr>
        <p:txBody>
          <a:bodyPr spcFirstLastPara="1" wrap="square" lIns="243784" tIns="243784" rIns="243784" bIns="243784" anchor="t" anchorCtr="0">
            <a:noAutofit/>
          </a:bodyPr>
          <a:lstStyle/>
          <a:p>
            <a:pPr>
              <a:lnSpc>
                <a:spcPct val="100000"/>
              </a:lnSpc>
              <a:buSzPts val="4100"/>
              <a:buNone/>
            </a:pPr>
            <a:r>
              <a:rPr lang="en-GB" sz="7400" dirty="0"/>
              <a:t>Because it has listened in geography lessons it can now answer </a:t>
            </a:r>
            <a:r>
              <a:rPr lang="en-GB" sz="7400" dirty="0">
                <a:solidFill>
                  <a:srgbClr val="0088CE"/>
                </a:solidFill>
              </a:rPr>
              <a:t>Geography</a:t>
            </a:r>
            <a:r>
              <a:rPr lang="en-GB" sz="7400" dirty="0"/>
              <a:t> questions</a:t>
            </a:r>
            <a:endParaRPr sz="7400" dirty="0"/>
          </a:p>
        </p:txBody>
      </p:sp>
      <p:sp>
        <p:nvSpPr>
          <p:cNvPr id="187" name="Google Shape;187;p30"/>
          <p:cNvSpPr/>
          <p:nvPr/>
        </p:nvSpPr>
        <p:spPr>
          <a:xfrm>
            <a:off x="9245664" y="8502293"/>
            <a:ext cx="2663827" cy="1737487"/>
          </a:xfrm>
          <a:prstGeom prst="wedgeRoundRectCallout">
            <a:avLst>
              <a:gd name="adj1" fmla="val -273661"/>
              <a:gd name="adj2" fmla="val -7365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243784" tIns="243784" rIns="243784" bIns="243784" anchor="ctr" anchorCtr="0">
            <a:noAutofit/>
          </a:bodyPr>
          <a:lstStyle/>
          <a:p>
            <a:pPr algn="ctr">
              <a:buClr>
                <a:srgbClr val="000000"/>
              </a:buClr>
              <a:buSzPts val="3700"/>
            </a:pPr>
            <a:r>
              <a:rPr lang="en-GB" sz="7400" dirty="0">
                <a:solidFill>
                  <a:srgbClr val="000000"/>
                </a:solidFill>
                <a:latin typeface="Arial"/>
                <a:ea typeface="Arial"/>
                <a:cs typeface="Arial"/>
                <a:sym typeface="Arial"/>
              </a:rPr>
              <a:t>Nile</a:t>
            </a:r>
            <a:endParaRPr sz="7400" dirty="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8">
          <a:extLst>
            <a:ext uri="{FF2B5EF4-FFF2-40B4-BE49-F238E27FC236}">
              <a16:creationId xmlns:a16="http://schemas.microsoft.com/office/drawing/2014/main" id="{AF5B9887-DB9D-5899-8007-2FEE6A26CC01}"/>
            </a:ext>
          </a:extLst>
        </p:cNvPr>
        <p:cNvGrpSpPr/>
        <p:nvPr/>
      </p:nvGrpSpPr>
      <p:grpSpPr>
        <a:xfrm>
          <a:off x="0" y="0"/>
          <a:ext cx="0" cy="0"/>
          <a:chOff x="0" y="0"/>
          <a:chExt cx="0" cy="0"/>
        </a:xfrm>
      </p:grpSpPr>
      <p:sp>
        <p:nvSpPr>
          <p:cNvPr id="129" name="Google Shape;129;p24">
            <a:extLst>
              <a:ext uri="{FF2B5EF4-FFF2-40B4-BE49-F238E27FC236}">
                <a16:creationId xmlns:a16="http://schemas.microsoft.com/office/drawing/2014/main" id="{7E17C293-D0DF-5472-41F1-C3C0E7ACB765}"/>
              </a:ext>
            </a:extLst>
          </p:cNvPr>
          <p:cNvSpPr txBox="1">
            <a:spLocks noGrp="1"/>
          </p:cNvSpPr>
          <p:nvPr>
            <p:ph type="title"/>
          </p:nvPr>
        </p:nvSpPr>
        <p:spPr>
          <a:xfrm>
            <a:off x="595424" y="1311744"/>
            <a:ext cx="23136446" cy="3595566"/>
          </a:xfrm>
          <a:prstGeom prst="rect">
            <a:avLst/>
          </a:prstGeom>
          <a:noFill/>
          <a:ln>
            <a:noFill/>
          </a:ln>
        </p:spPr>
        <p:txBody>
          <a:bodyPr spcFirstLastPara="1" wrap="square" lIns="243784" tIns="243784" rIns="243784" bIns="243784" anchor="t" anchorCtr="0">
            <a:noAutofit/>
          </a:bodyPr>
          <a:lstStyle/>
          <a:p>
            <a:pPr algn="ctr">
              <a:lnSpc>
                <a:spcPct val="100000"/>
              </a:lnSpc>
              <a:buSzPts val="4100"/>
              <a:buNone/>
            </a:pPr>
            <a:r>
              <a:rPr lang="en-GB" sz="7200" dirty="0"/>
              <a:t>Super Parrot does not understand what a river is or even what longest means. It just know that the sounds </a:t>
            </a:r>
            <a:r>
              <a:rPr lang="en-GB" sz="7200" dirty="0">
                <a:solidFill>
                  <a:srgbClr val="0088CE"/>
                </a:solidFill>
              </a:rPr>
              <a:t>longest river </a:t>
            </a:r>
            <a:r>
              <a:rPr lang="en-GB" sz="7200" dirty="0"/>
              <a:t>is related to the sound </a:t>
            </a:r>
            <a:r>
              <a:rPr lang="en-GB" sz="7200" dirty="0">
                <a:solidFill>
                  <a:srgbClr val="0088CE"/>
                </a:solidFill>
              </a:rPr>
              <a:t>Nile</a:t>
            </a:r>
            <a:endParaRPr sz="7200" dirty="0">
              <a:solidFill>
                <a:srgbClr val="0088CE"/>
              </a:solidFill>
            </a:endParaRPr>
          </a:p>
        </p:txBody>
      </p:sp>
      <p:pic>
        <p:nvPicPr>
          <p:cNvPr id="133" name="Google Shape;133;p24" descr="a sound wave">
            <a:extLst>
              <a:ext uri="{FF2B5EF4-FFF2-40B4-BE49-F238E27FC236}">
                <a16:creationId xmlns:a16="http://schemas.microsoft.com/office/drawing/2014/main" id="{976BB0B2-D97A-8539-C1A4-C2D52F4B2986}"/>
              </a:ext>
            </a:extLst>
          </p:cNvPr>
          <p:cNvPicPr preferRelativeResize="0"/>
          <p:nvPr/>
        </p:nvPicPr>
        <p:blipFill rotWithShape="1">
          <a:blip r:embed="rId3">
            <a:alphaModFix/>
          </a:blip>
          <a:srcRect t="27139" b="28119"/>
          <a:stretch/>
        </p:blipFill>
        <p:spPr>
          <a:xfrm>
            <a:off x="8837890" y="8409833"/>
            <a:ext cx="8279925" cy="3704355"/>
          </a:xfrm>
          <a:prstGeom prst="rect">
            <a:avLst/>
          </a:prstGeom>
          <a:noFill/>
          <a:ln>
            <a:noFill/>
          </a:ln>
        </p:spPr>
      </p:pic>
      <p:pic>
        <p:nvPicPr>
          <p:cNvPr id="134" name="Google Shape;134;p24" descr="a green tick on a transparent bacground">
            <a:extLst>
              <a:ext uri="{FF2B5EF4-FFF2-40B4-BE49-F238E27FC236}">
                <a16:creationId xmlns:a16="http://schemas.microsoft.com/office/drawing/2014/main" id="{BF48E42D-237F-711B-E93A-37274CA0B8FC}"/>
              </a:ext>
            </a:extLst>
          </p:cNvPr>
          <p:cNvPicPr preferRelativeResize="0"/>
          <p:nvPr/>
        </p:nvPicPr>
        <p:blipFill rotWithShape="1">
          <a:blip r:embed="rId4">
            <a:alphaModFix/>
          </a:blip>
          <a:srcRect/>
          <a:stretch/>
        </p:blipFill>
        <p:spPr>
          <a:xfrm>
            <a:off x="17117820" y="9153485"/>
            <a:ext cx="2217062" cy="2217062"/>
          </a:xfrm>
          <a:prstGeom prst="rect">
            <a:avLst/>
          </a:prstGeom>
          <a:noFill/>
          <a:ln>
            <a:noFill/>
          </a:ln>
        </p:spPr>
      </p:pic>
      <p:pic>
        <p:nvPicPr>
          <p:cNvPr id="135" name="Google Shape;135;p24" descr="a red x on a transparent bacground">
            <a:extLst>
              <a:ext uri="{FF2B5EF4-FFF2-40B4-BE49-F238E27FC236}">
                <a16:creationId xmlns:a16="http://schemas.microsoft.com/office/drawing/2014/main" id="{B8C84418-54EB-36E4-8353-82CC6D834077}"/>
              </a:ext>
            </a:extLst>
          </p:cNvPr>
          <p:cNvPicPr preferRelativeResize="0"/>
          <p:nvPr/>
        </p:nvPicPr>
        <p:blipFill rotWithShape="1">
          <a:blip r:embed="rId5">
            <a:alphaModFix/>
          </a:blip>
          <a:srcRect/>
          <a:stretch/>
        </p:blipFill>
        <p:spPr>
          <a:xfrm>
            <a:off x="16249068" y="5690849"/>
            <a:ext cx="1737493" cy="1737493"/>
          </a:xfrm>
          <a:prstGeom prst="rect">
            <a:avLst/>
          </a:prstGeom>
          <a:noFill/>
          <a:ln>
            <a:noFill/>
          </a:ln>
        </p:spPr>
      </p:pic>
      <p:pic>
        <p:nvPicPr>
          <p:cNvPr id="2" name="Google Shape;188;p30" descr="Nile river in Egypt">
            <a:extLst>
              <a:ext uri="{FF2B5EF4-FFF2-40B4-BE49-F238E27FC236}">
                <a16:creationId xmlns:a16="http://schemas.microsoft.com/office/drawing/2014/main" id="{612532E6-B2C2-BE28-BA48-1E26F97D68BA}"/>
              </a:ext>
            </a:extLst>
          </p:cNvPr>
          <p:cNvPicPr preferRelativeResize="0"/>
          <p:nvPr/>
        </p:nvPicPr>
        <p:blipFill rotWithShape="1">
          <a:blip r:embed="rId6">
            <a:alphaModFix/>
          </a:blip>
          <a:srcRect t="17820" b="28345"/>
          <a:stretch/>
        </p:blipFill>
        <p:spPr>
          <a:xfrm>
            <a:off x="9903131" y="5132799"/>
            <a:ext cx="5846982" cy="3051544"/>
          </a:xfrm>
          <a:prstGeom prst="rect">
            <a:avLst/>
          </a:prstGeom>
          <a:noFill/>
          <a:ln>
            <a:noFill/>
          </a:ln>
        </p:spPr>
      </p:pic>
      <p:pic>
        <p:nvPicPr>
          <p:cNvPr id="3" name="Picture 2" descr="A parrot with a cape on a branch&#10;&#10;AI-generated content may be incorrect.">
            <a:extLst>
              <a:ext uri="{FF2B5EF4-FFF2-40B4-BE49-F238E27FC236}">
                <a16:creationId xmlns:a16="http://schemas.microsoft.com/office/drawing/2014/main" id="{5ACC9E82-FCAD-ECE0-9159-3A1D651EFAA6}"/>
              </a:ext>
            </a:extLst>
          </p:cNvPr>
          <p:cNvPicPr>
            <a:picLocks noChangeAspect="1"/>
          </p:cNvPicPr>
          <p:nvPr/>
        </p:nvPicPr>
        <p:blipFill>
          <a:blip r:embed="rId7"/>
          <a:stretch>
            <a:fillRect/>
          </a:stretch>
        </p:blipFill>
        <p:spPr>
          <a:xfrm flipH="1">
            <a:off x="0" y="6630593"/>
            <a:ext cx="7218373" cy="7218373"/>
          </a:xfrm>
          <a:prstGeom prst="rect">
            <a:avLst/>
          </a:prstGeom>
        </p:spPr>
      </p:pic>
      <p:sp>
        <p:nvSpPr>
          <p:cNvPr id="131" name="Google Shape;131;p24">
            <a:extLst>
              <a:ext uri="{FF2B5EF4-FFF2-40B4-BE49-F238E27FC236}">
                <a16:creationId xmlns:a16="http://schemas.microsoft.com/office/drawing/2014/main" id="{80C09D9C-4C15-CB9B-D487-E4181AD2BF72}"/>
              </a:ext>
            </a:extLst>
          </p:cNvPr>
          <p:cNvSpPr/>
          <p:nvPr/>
        </p:nvSpPr>
        <p:spPr>
          <a:xfrm>
            <a:off x="6455129" y="5495655"/>
            <a:ext cx="2663827" cy="1737487"/>
          </a:xfrm>
          <a:prstGeom prst="wedgeRoundRectCallout">
            <a:avLst>
              <a:gd name="adj1" fmla="val -173282"/>
              <a:gd name="adj2" fmla="val 108411"/>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243784" tIns="243784" rIns="243784" bIns="243784" anchor="ctr" anchorCtr="0">
            <a:noAutofit/>
          </a:bodyPr>
          <a:lstStyle/>
          <a:p>
            <a:pPr algn="ctr">
              <a:buClr>
                <a:srgbClr val="000000"/>
              </a:buClr>
              <a:buSzPts val="3700"/>
            </a:pPr>
            <a:r>
              <a:rPr lang="en-GB" sz="7400" dirty="0">
                <a:solidFill>
                  <a:srgbClr val="0088CE"/>
                </a:solidFill>
                <a:latin typeface="Arial"/>
                <a:ea typeface="Arial"/>
                <a:cs typeface="Arial"/>
                <a:sym typeface="Arial"/>
              </a:rPr>
              <a:t>Nile</a:t>
            </a:r>
            <a:endParaRPr sz="7400" dirty="0">
              <a:solidFill>
                <a:srgbClr val="0088CE"/>
              </a:solidFill>
              <a:latin typeface="Arial"/>
              <a:ea typeface="Arial"/>
              <a:cs typeface="Arial"/>
              <a:sym typeface="Arial"/>
            </a:endParaRPr>
          </a:p>
        </p:txBody>
      </p:sp>
    </p:spTree>
    <p:extLst>
      <p:ext uri="{BB962C8B-B14F-4D97-AF65-F5344CB8AC3E}">
        <p14:creationId xmlns:p14="http://schemas.microsoft.com/office/powerpoint/2010/main" val="4237270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903C9450-FE04-2730-17E3-CD4636AA5093}"/>
            </a:ext>
          </a:extLst>
        </p:cNvPr>
        <p:cNvGrpSpPr/>
        <p:nvPr/>
      </p:nvGrpSpPr>
      <p:grpSpPr>
        <a:xfrm>
          <a:off x="0" y="0"/>
          <a:ext cx="0" cy="0"/>
          <a:chOff x="0" y="0"/>
          <a:chExt cx="0" cy="0"/>
        </a:xfrm>
      </p:grpSpPr>
      <p:sp>
        <p:nvSpPr>
          <p:cNvPr id="76" name="Google Shape;76;p18">
            <a:extLst>
              <a:ext uri="{FF2B5EF4-FFF2-40B4-BE49-F238E27FC236}">
                <a16:creationId xmlns:a16="http://schemas.microsoft.com/office/drawing/2014/main" id="{43E700C5-E4EF-3DA6-5116-667C1F4CBB74}"/>
              </a:ext>
            </a:extLst>
          </p:cNvPr>
          <p:cNvSpPr txBox="1">
            <a:spLocks noGrp="1"/>
          </p:cNvSpPr>
          <p:nvPr>
            <p:ph type="ctrTitle"/>
          </p:nvPr>
        </p:nvSpPr>
        <p:spPr>
          <a:xfrm>
            <a:off x="1033432" y="382773"/>
            <a:ext cx="22315547" cy="11665792"/>
          </a:xfrm>
          <a:prstGeom prst="rect">
            <a:avLst/>
          </a:prstGeom>
          <a:noFill/>
          <a:ln>
            <a:noFill/>
          </a:ln>
        </p:spPr>
        <p:txBody>
          <a:bodyPr spcFirstLastPara="1" wrap="square" lIns="243784" tIns="243784" rIns="243784" bIns="243784" anchor="b" anchorCtr="0">
            <a:normAutofit/>
          </a:bodyPr>
          <a:lstStyle/>
          <a:p>
            <a:pPr>
              <a:lnSpc>
                <a:spcPct val="100000"/>
              </a:lnSpc>
              <a:buNone/>
            </a:pPr>
            <a:r>
              <a:rPr lang="en-GB" dirty="0">
                <a:solidFill>
                  <a:srgbClr val="429AD6"/>
                </a:solidFill>
              </a:rPr>
              <a:t>The attribution of human characteristics or behaviour to a god, animal, or </a:t>
            </a:r>
            <a:r>
              <a:rPr lang="en-GB" dirty="0">
                <a:solidFill>
                  <a:srgbClr val="8A358C"/>
                </a:solidFill>
              </a:rPr>
              <a:t>object such as AI</a:t>
            </a:r>
            <a:endParaRPr dirty="0">
              <a:solidFill>
                <a:srgbClr val="8A358C"/>
              </a:solidFill>
            </a:endParaRPr>
          </a:p>
        </p:txBody>
      </p:sp>
    </p:spTree>
    <p:extLst>
      <p:ext uri="{BB962C8B-B14F-4D97-AF65-F5344CB8AC3E}">
        <p14:creationId xmlns:p14="http://schemas.microsoft.com/office/powerpoint/2010/main" val="990735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8">
          <a:extLst>
            <a:ext uri="{FF2B5EF4-FFF2-40B4-BE49-F238E27FC236}">
              <a16:creationId xmlns:a16="http://schemas.microsoft.com/office/drawing/2014/main" id="{7DB35512-42FB-3606-D257-EA51747ACF08}"/>
            </a:ext>
          </a:extLst>
        </p:cNvPr>
        <p:cNvGrpSpPr/>
        <p:nvPr/>
      </p:nvGrpSpPr>
      <p:grpSpPr>
        <a:xfrm>
          <a:off x="0" y="0"/>
          <a:ext cx="0" cy="0"/>
          <a:chOff x="0" y="0"/>
          <a:chExt cx="0" cy="0"/>
        </a:xfrm>
      </p:grpSpPr>
      <p:sp>
        <p:nvSpPr>
          <p:cNvPr id="129" name="Google Shape;129;p24">
            <a:extLst>
              <a:ext uri="{FF2B5EF4-FFF2-40B4-BE49-F238E27FC236}">
                <a16:creationId xmlns:a16="http://schemas.microsoft.com/office/drawing/2014/main" id="{F0FB48F9-D034-F644-02A1-20988C07897A}"/>
              </a:ext>
            </a:extLst>
          </p:cNvPr>
          <p:cNvSpPr txBox="1">
            <a:spLocks noGrp="1"/>
          </p:cNvSpPr>
          <p:nvPr>
            <p:ph type="title"/>
          </p:nvPr>
        </p:nvSpPr>
        <p:spPr>
          <a:xfrm>
            <a:off x="622983" y="3749946"/>
            <a:ext cx="23136446" cy="6216107"/>
          </a:xfrm>
          <a:prstGeom prst="rect">
            <a:avLst/>
          </a:prstGeom>
          <a:noFill/>
          <a:ln>
            <a:noFill/>
          </a:ln>
        </p:spPr>
        <p:txBody>
          <a:bodyPr spcFirstLastPara="1" wrap="square" lIns="243784" tIns="243784" rIns="243784" bIns="243784" anchor="t" anchorCtr="0">
            <a:noAutofit/>
          </a:bodyPr>
          <a:lstStyle/>
          <a:p>
            <a:pPr algn="ctr">
              <a:lnSpc>
                <a:spcPct val="100000"/>
              </a:lnSpc>
              <a:buSzPts val="4100"/>
              <a:buNone/>
            </a:pPr>
            <a:r>
              <a:rPr lang="en-GB" sz="7200" dirty="0"/>
              <a:t>A Large language model (ChatGPT, Copilot, Gemini etc) don’t work with sounds they work with </a:t>
            </a:r>
            <a:r>
              <a:rPr lang="en-GB" sz="7200" dirty="0">
                <a:solidFill>
                  <a:srgbClr val="0088CE"/>
                </a:solidFill>
              </a:rPr>
              <a:t>words</a:t>
            </a:r>
            <a:r>
              <a:rPr lang="en-GB" sz="7200" dirty="0"/>
              <a:t>.</a:t>
            </a:r>
            <a:br>
              <a:rPr lang="en-GB" sz="7200" dirty="0"/>
            </a:br>
            <a:br>
              <a:rPr lang="en-GB" sz="7200" dirty="0"/>
            </a:br>
            <a:r>
              <a:rPr lang="en-GB" sz="7200" dirty="0"/>
              <a:t>Which </a:t>
            </a:r>
            <a:r>
              <a:rPr lang="en-GB" sz="7200" dirty="0">
                <a:solidFill>
                  <a:srgbClr val="0088CE"/>
                </a:solidFill>
              </a:rPr>
              <a:t>words</a:t>
            </a:r>
            <a:r>
              <a:rPr lang="en-GB" sz="7200" dirty="0"/>
              <a:t> are statistically more likely to go next to other words</a:t>
            </a:r>
            <a:br>
              <a:rPr lang="en-GB" sz="7200" dirty="0"/>
            </a:br>
            <a:br>
              <a:rPr lang="en-GB" sz="7200" dirty="0"/>
            </a:br>
            <a:r>
              <a:rPr lang="en-GB" sz="7200" dirty="0">
                <a:solidFill>
                  <a:srgbClr val="0088CE"/>
                </a:solidFill>
              </a:rPr>
              <a:t>Longest river </a:t>
            </a:r>
            <a:r>
              <a:rPr lang="en-GB" sz="7200" dirty="0"/>
              <a:t>in the world is the </a:t>
            </a:r>
            <a:r>
              <a:rPr lang="en-GB" sz="7200" dirty="0">
                <a:solidFill>
                  <a:srgbClr val="0088CE"/>
                </a:solidFill>
              </a:rPr>
              <a:t>Nile</a:t>
            </a:r>
            <a:r>
              <a:rPr lang="en-GB" sz="7200" dirty="0"/>
              <a:t>. </a:t>
            </a:r>
            <a:endParaRPr sz="7200" dirty="0">
              <a:solidFill>
                <a:srgbClr val="0088CE"/>
              </a:solidFill>
            </a:endParaRPr>
          </a:p>
        </p:txBody>
      </p:sp>
    </p:spTree>
    <p:extLst>
      <p:ext uri="{BB962C8B-B14F-4D97-AF65-F5344CB8AC3E}">
        <p14:creationId xmlns:p14="http://schemas.microsoft.com/office/powerpoint/2010/main" val="1411748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2"/>
          <p:cNvSpPr txBox="1">
            <a:spLocks noGrp="1"/>
          </p:cNvSpPr>
          <p:nvPr>
            <p:ph type="title"/>
          </p:nvPr>
        </p:nvSpPr>
        <p:spPr>
          <a:xfrm>
            <a:off x="1079629" y="1854910"/>
            <a:ext cx="22719921" cy="3435976"/>
          </a:xfrm>
          <a:prstGeom prst="rect">
            <a:avLst/>
          </a:prstGeom>
          <a:noFill/>
          <a:ln>
            <a:noFill/>
          </a:ln>
        </p:spPr>
        <p:txBody>
          <a:bodyPr spcFirstLastPara="1" wrap="square" lIns="243784" tIns="243784" rIns="243784" bIns="243784" anchor="t" anchorCtr="0">
            <a:normAutofit/>
          </a:bodyPr>
          <a:lstStyle/>
          <a:p>
            <a:pPr>
              <a:lnSpc>
                <a:spcPct val="100000"/>
              </a:lnSpc>
              <a:buSzPts val="4100"/>
              <a:buNone/>
            </a:pPr>
            <a:r>
              <a:rPr lang="en-GB" sz="6000" dirty="0"/>
              <a:t>A Large Language Model AI does </a:t>
            </a:r>
            <a:r>
              <a:rPr lang="en-GB" sz="6000" dirty="0">
                <a:solidFill>
                  <a:srgbClr val="0088CE"/>
                </a:solidFill>
              </a:rPr>
              <a:t>NOT understand </a:t>
            </a:r>
            <a:r>
              <a:rPr lang="en-GB" sz="6000" dirty="0"/>
              <a:t>what the Nile is or what a river is. It just knows that the </a:t>
            </a:r>
            <a:r>
              <a:rPr lang="en-GB" sz="6000" dirty="0">
                <a:solidFill>
                  <a:srgbClr val="0088CE"/>
                </a:solidFill>
              </a:rPr>
              <a:t>Nile</a:t>
            </a:r>
            <a:r>
              <a:rPr lang="en-GB" sz="6000" dirty="0"/>
              <a:t> word is associated with the word's </a:t>
            </a:r>
            <a:r>
              <a:rPr lang="en-GB" sz="6000" dirty="0">
                <a:solidFill>
                  <a:srgbClr val="0088CE"/>
                </a:solidFill>
              </a:rPr>
              <a:t>longest river </a:t>
            </a:r>
            <a:r>
              <a:rPr lang="en-GB" sz="6000" dirty="0"/>
              <a:t>in the world.</a:t>
            </a:r>
            <a:endParaRPr sz="6000" dirty="0"/>
          </a:p>
        </p:txBody>
      </p:sp>
      <p:pic>
        <p:nvPicPr>
          <p:cNvPr id="202" name="Google Shape;202;p32" descr="AI"/>
          <p:cNvPicPr preferRelativeResize="0"/>
          <p:nvPr/>
        </p:nvPicPr>
        <p:blipFill rotWithShape="1">
          <a:blip r:embed="rId3">
            <a:alphaModFix/>
          </a:blip>
          <a:srcRect/>
          <a:stretch/>
        </p:blipFill>
        <p:spPr>
          <a:xfrm>
            <a:off x="4515006" y="6740574"/>
            <a:ext cx="6183329" cy="6183329"/>
          </a:xfrm>
          <a:prstGeom prst="rect">
            <a:avLst/>
          </a:prstGeom>
          <a:noFill/>
          <a:ln>
            <a:noFill/>
          </a:ln>
        </p:spPr>
      </p:pic>
      <p:sp>
        <p:nvSpPr>
          <p:cNvPr id="203" name="Google Shape;203;p32"/>
          <p:cNvSpPr/>
          <p:nvPr/>
        </p:nvSpPr>
        <p:spPr>
          <a:xfrm>
            <a:off x="10260997" y="10887072"/>
            <a:ext cx="2663827" cy="1737487"/>
          </a:xfrm>
          <a:prstGeom prst="wedgeRoundRectCallout">
            <a:avLst>
              <a:gd name="adj1" fmla="val -134184"/>
              <a:gd name="adj2" fmla="val -93568"/>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243784" tIns="243784" rIns="243784" bIns="243784" anchor="ctr" anchorCtr="0">
            <a:noAutofit/>
          </a:bodyPr>
          <a:lstStyle/>
          <a:p>
            <a:pPr algn="ctr">
              <a:buClr>
                <a:srgbClr val="000000"/>
              </a:buClr>
              <a:buSzPts val="3700"/>
            </a:pPr>
            <a:r>
              <a:rPr lang="en-GB" sz="7400">
                <a:solidFill>
                  <a:srgbClr val="000000"/>
                </a:solidFill>
                <a:latin typeface="Arial"/>
                <a:ea typeface="Arial"/>
                <a:cs typeface="Arial"/>
                <a:sym typeface="Arial"/>
              </a:rPr>
              <a:t>Nile</a:t>
            </a:r>
            <a:endParaRPr sz="7400">
              <a:solidFill>
                <a:srgbClr val="000000"/>
              </a:solidFill>
              <a:latin typeface="Arial"/>
              <a:ea typeface="Arial"/>
              <a:cs typeface="Arial"/>
              <a:sym typeface="Arial"/>
            </a:endParaRPr>
          </a:p>
        </p:txBody>
      </p:sp>
      <p:sp>
        <p:nvSpPr>
          <p:cNvPr id="204" name="Google Shape;204;p32"/>
          <p:cNvSpPr/>
          <p:nvPr/>
        </p:nvSpPr>
        <p:spPr>
          <a:xfrm>
            <a:off x="12924824" y="5062851"/>
            <a:ext cx="6166998" cy="4538105"/>
          </a:xfrm>
          <a:prstGeom prst="wedgeRoundRectCallout">
            <a:avLst>
              <a:gd name="adj1" fmla="val -28356"/>
              <a:gd name="adj2" fmla="val 123915"/>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243784" tIns="243784" rIns="243784" bIns="243784" anchor="ctr" anchorCtr="0">
            <a:noAutofit/>
          </a:bodyPr>
          <a:lstStyle/>
          <a:p>
            <a:pPr algn="ctr">
              <a:buClr>
                <a:srgbClr val="000000"/>
              </a:buClr>
              <a:buSzPts val="3700"/>
            </a:pPr>
            <a:r>
              <a:rPr lang="en-GB" sz="7400">
                <a:solidFill>
                  <a:srgbClr val="000000"/>
                </a:solidFill>
                <a:latin typeface="Arial"/>
                <a:ea typeface="Arial"/>
                <a:cs typeface="Arial"/>
                <a:sym typeface="Arial"/>
              </a:rPr>
              <a:t>What is the longest river in the world?</a:t>
            </a:r>
            <a:endParaRPr sz="740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3"/>
          <p:cNvSpPr txBox="1">
            <a:spLocks noGrp="1"/>
          </p:cNvSpPr>
          <p:nvPr>
            <p:ph type="title"/>
          </p:nvPr>
        </p:nvSpPr>
        <p:spPr>
          <a:xfrm>
            <a:off x="727352" y="1588093"/>
            <a:ext cx="15406997" cy="1723088"/>
          </a:xfrm>
          <a:prstGeom prst="rect">
            <a:avLst/>
          </a:prstGeom>
          <a:noFill/>
          <a:ln>
            <a:noFill/>
          </a:ln>
        </p:spPr>
        <p:txBody>
          <a:bodyPr spcFirstLastPara="1" wrap="square" lIns="243784" tIns="243784" rIns="243784" bIns="243784" anchor="t" anchorCtr="0">
            <a:noAutofit/>
          </a:bodyPr>
          <a:lstStyle/>
          <a:p>
            <a:pPr>
              <a:lnSpc>
                <a:spcPct val="100000"/>
              </a:lnSpc>
              <a:buSzPts val="3700"/>
              <a:buNone/>
            </a:pPr>
            <a:r>
              <a:rPr lang="en-GB" sz="8200"/>
              <a:t>Stochastic Parrot </a:t>
            </a:r>
            <a:endParaRPr sz="8200"/>
          </a:p>
        </p:txBody>
      </p:sp>
      <p:pic>
        <p:nvPicPr>
          <p:cNvPr id="210" name="Google Shape;210;p33" descr="A parrot sitting on a branch transparentvbackground"/>
          <p:cNvPicPr preferRelativeResize="0"/>
          <p:nvPr/>
        </p:nvPicPr>
        <p:blipFill rotWithShape="1">
          <a:blip r:embed="rId3">
            <a:alphaModFix/>
          </a:blip>
          <a:srcRect/>
          <a:stretch/>
        </p:blipFill>
        <p:spPr>
          <a:xfrm flipH="1">
            <a:off x="25" y="4961941"/>
            <a:ext cx="7908011" cy="7908011"/>
          </a:xfrm>
          <a:prstGeom prst="rect">
            <a:avLst/>
          </a:prstGeom>
          <a:noFill/>
          <a:ln>
            <a:noFill/>
          </a:ln>
        </p:spPr>
      </p:pic>
      <p:sp>
        <p:nvSpPr>
          <p:cNvPr id="211" name="Google Shape;211;p33"/>
          <p:cNvSpPr txBox="1"/>
          <p:nvPr/>
        </p:nvSpPr>
        <p:spPr>
          <a:xfrm>
            <a:off x="8635437" y="5482024"/>
            <a:ext cx="14915629" cy="7386524"/>
          </a:xfrm>
          <a:prstGeom prst="rect">
            <a:avLst/>
          </a:prstGeom>
          <a:solidFill>
            <a:srgbClr val="EFEFEF"/>
          </a:solidFill>
          <a:ln>
            <a:noFill/>
          </a:ln>
        </p:spPr>
        <p:txBody>
          <a:bodyPr spcFirstLastPara="1" wrap="square" lIns="243784" tIns="243784" rIns="243784" bIns="243784" anchor="t" anchorCtr="0">
            <a:spAutoFit/>
          </a:bodyPr>
          <a:lstStyle/>
          <a:p>
            <a:pPr algn="just">
              <a:buClr>
                <a:srgbClr val="000000"/>
              </a:buClr>
              <a:buSzPts val="3200"/>
            </a:pPr>
            <a:r>
              <a:rPr lang="en-GB" sz="6400">
                <a:solidFill>
                  <a:srgbClr val="001D35"/>
                </a:solidFill>
                <a:latin typeface="Arial"/>
                <a:ea typeface="Arial"/>
                <a:cs typeface="Arial"/>
                <a:sym typeface="Arial"/>
              </a:rPr>
              <a:t>LLM are like parrots that mimic speech, they can produce plausible text by statistically linking words and sentences together </a:t>
            </a:r>
            <a:r>
              <a:rPr lang="en-GB" sz="6400" b="1">
                <a:solidFill>
                  <a:srgbClr val="001D35"/>
                </a:solidFill>
                <a:latin typeface="Arial"/>
                <a:ea typeface="Arial"/>
                <a:cs typeface="Arial"/>
                <a:sym typeface="Arial"/>
              </a:rPr>
              <a:t>without</a:t>
            </a:r>
            <a:r>
              <a:rPr lang="en-GB" sz="6400">
                <a:solidFill>
                  <a:srgbClr val="001D35"/>
                </a:solidFill>
                <a:latin typeface="Arial"/>
                <a:ea typeface="Arial"/>
                <a:cs typeface="Arial"/>
                <a:sym typeface="Arial"/>
              </a:rPr>
              <a:t> understanding  meaning. They excel at recognising patterns but don’t understand the meaning behind the text.</a:t>
            </a:r>
            <a:endParaRPr sz="6400">
              <a:solidFill>
                <a:srgbClr val="000000"/>
              </a:solidFill>
              <a:latin typeface="Arial"/>
              <a:ea typeface="Arial"/>
              <a:cs typeface="Arial"/>
              <a:sym typeface="Arial"/>
            </a:endParaRPr>
          </a:p>
        </p:txBody>
      </p:sp>
      <p:sp>
        <p:nvSpPr>
          <p:cNvPr id="212" name="Google Shape;212;p33"/>
          <p:cNvSpPr txBox="1"/>
          <p:nvPr/>
        </p:nvSpPr>
        <p:spPr>
          <a:xfrm>
            <a:off x="4878382" y="3536574"/>
            <a:ext cx="4974276" cy="1199922"/>
          </a:xfrm>
          <a:prstGeom prst="rect">
            <a:avLst/>
          </a:prstGeom>
          <a:solidFill>
            <a:srgbClr val="EAD1DC"/>
          </a:solidFill>
          <a:ln>
            <a:noFill/>
          </a:ln>
        </p:spPr>
        <p:txBody>
          <a:bodyPr spcFirstLastPara="1" wrap="square" lIns="243784" tIns="243784" rIns="243784" bIns="243784" anchor="t" anchorCtr="0">
            <a:noAutofit/>
          </a:bodyPr>
          <a:lstStyle/>
          <a:p>
            <a:pPr>
              <a:buClr>
                <a:srgbClr val="000000"/>
              </a:buClr>
              <a:buSzPts val="2400"/>
            </a:pPr>
            <a:r>
              <a:rPr lang="en-GB" sz="4800">
                <a:solidFill>
                  <a:schemeClr val="dk2"/>
                </a:solidFill>
                <a:latin typeface="Arial"/>
                <a:ea typeface="Arial"/>
                <a:cs typeface="Arial"/>
                <a:sym typeface="Arial"/>
              </a:rPr>
              <a:t>Emily M Blender</a:t>
            </a:r>
            <a:endParaRPr sz="4800">
              <a:solidFill>
                <a:schemeClr val="dk2"/>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0">
          <a:extLst>
            <a:ext uri="{FF2B5EF4-FFF2-40B4-BE49-F238E27FC236}">
              <a16:creationId xmlns:a16="http://schemas.microsoft.com/office/drawing/2014/main" id="{87A92F28-F94A-0091-CD27-E8976AF79900}"/>
            </a:ext>
          </a:extLst>
        </p:cNvPr>
        <p:cNvGrpSpPr/>
        <p:nvPr/>
      </p:nvGrpSpPr>
      <p:grpSpPr>
        <a:xfrm>
          <a:off x="0" y="0"/>
          <a:ext cx="0" cy="0"/>
          <a:chOff x="0" y="0"/>
          <a:chExt cx="0" cy="0"/>
        </a:xfrm>
      </p:grpSpPr>
      <p:sp>
        <p:nvSpPr>
          <p:cNvPr id="201" name="Google Shape;201;p32">
            <a:extLst>
              <a:ext uri="{FF2B5EF4-FFF2-40B4-BE49-F238E27FC236}">
                <a16:creationId xmlns:a16="http://schemas.microsoft.com/office/drawing/2014/main" id="{778FB5F5-59ED-8CD2-D8EC-D6965AFFD05E}"/>
              </a:ext>
            </a:extLst>
          </p:cNvPr>
          <p:cNvSpPr txBox="1">
            <a:spLocks noGrp="1"/>
          </p:cNvSpPr>
          <p:nvPr>
            <p:ph type="title"/>
          </p:nvPr>
        </p:nvSpPr>
        <p:spPr>
          <a:xfrm>
            <a:off x="1079629" y="1854910"/>
            <a:ext cx="22719921" cy="3435976"/>
          </a:xfrm>
          <a:prstGeom prst="rect">
            <a:avLst/>
          </a:prstGeom>
          <a:noFill/>
          <a:ln>
            <a:noFill/>
          </a:ln>
        </p:spPr>
        <p:txBody>
          <a:bodyPr spcFirstLastPara="1" wrap="square" lIns="243784" tIns="243784" rIns="243784" bIns="243784" anchor="t" anchorCtr="0">
            <a:normAutofit/>
          </a:bodyPr>
          <a:lstStyle/>
          <a:p>
            <a:pPr>
              <a:lnSpc>
                <a:spcPct val="100000"/>
              </a:lnSpc>
              <a:buSzPts val="4100"/>
              <a:buNone/>
            </a:pPr>
            <a:r>
              <a:rPr lang="en-GB" sz="6000" dirty="0">
                <a:solidFill>
                  <a:schemeClr val="bg1">
                    <a:lumMod val="75000"/>
                  </a:schemeClr>
                </a:solidFill>
              </a:rPr>
              <a:t>A Large Language Model AI does NOT understand what the Nile is or what a river is. It just knows that the Nile word is associated with the word's longest river in the world.</a:t>
            </a:r>
            <a:endParaRPr sz="6000" dirty="0">
              <a:solidFill>
                <a:schemeClr val="bg1">
                  <a:lumMod val="75000"/>
                </a:schemeClr>
              </a:solidFill>
            </a:endParaRPr>
          </a:p>
        </p:txBody>
      </p:sp>
      <p:pic>
        <p:nvPicPr>
          <p:cNvPr id="202" name="Google Shape;202;p32" descr="AI">
            <a:extLst>
              <a:ext uri="{FF2B5EF4-FFF2-40B4-BE49-F238E27FC236}">
                <a16:creationId xmlns:a16="http://schemas.microsoft.com/office/drawing/2014/main" id="{A25F2266-0943-73DA-CBEF-D649D60F15BE}"/>
              </a:ext>
            </a:extLst>
          </p:cNvPr>
          <p:cNvPicPr preferRelativeResize="0"/>
          <p:nvPr/>
        </p:nvPicPr>
        <p:blipFill rotWithShape="1">
          <a:blip r:embed="rId3">
            <a:alphaModFix/>
          </a:blip>
          <a:srcRect/>
          <a:stretch/>
        </p:blipFill>
        <p:spPr>
          <a:xfrm>
            <a:off x="1325239" y="5677761"/>
            <a:ext cx="6183329" cy="6183329"/>
          </a:xfrm>
          <a:prstGeom prst="rect">
            <a:avLst/>
          </a:prstGeom>
          <a:noFill/>
          <a:ln>
            <a:noFill/>
          </a:ln>
        </p:spPr>
      </p:pic>
      <p:sp>
        <p:nvSpPr>
          <p:cNvPr id="2" name="TextBox 1">
            <a:extLst>
              <a:ext uri="{FF2B5EF4-FFF2-40B4-BE49-F238E27FC236}">
                <a16:creationId xmlns:a16="http://schemas.microsoft.com/office/drawing/2014/main" id="{D33A5F7B-B2F5-B4F2-3CA0-0F967246C9A7}"/>
              </a:ext>
            </a:extLst>
          </p:cNvPr>
          <p:cNvSpPr txBox="1"/>
          <p:nvPr/>
        </p:nvSpPr>
        <p:spPr>
          <a:xfrm>
            <a:off x="8078841" y="7640285"/>
            <a:ext cx="14785044" cy="1754326"/>
          </a:xfrm>
          <a:prstGeom prst="rect">
            <a:avLst/>
          </a:prstGeom>
          <a:noFill/>
        </p:spPr>
        <p:txBody>
          <a:bodyPr wrap="square" rtlCol="0">
            <a:spAutoFit/>
          </a:bodyPr>
          <a:lstStyle/>
          <a:p>
            <a:r>
              <a:rPr lang="en-GB" sz="5400" dirty="0"/>
              <a:t>AI lack intentionality –The power of a mind to represent or stand for things</a:t>
            </a:r>
          </a:p>
        </p:txBody>
      </p:sp>
      <p:sp>
        <p:nvSpPr>
          <p:cNvPr id="4" name="TextBox 3">
            <a:extLst>
              <a:ext uri="{FF2B5EF4-FFF2-40B4-BE49-F238E27FC236}">
                <a16:creationId xmlns:a16="http://schemas.microsoft.com/office/drawing/2014/main" id="{146336C3-3B10-CB9A-7431-566505B3AF6C}"/>
              </a:ext>
            </a:extLst>
          </p:cNvPr>
          <p:cNvSpPr txBox="1"/>
          <p:nvPr/>
        </p:nvSpPr>
        <p:spPr>
          <a:xfrm>
            <a:off x="14369902" y="11744010"/>
            <a:ext cx="8493983" cy="861774"/>
          </a:xfrm>
          <a:prstGeom prst="rect">
            <a:avLst/>
          </a:prstGeom>
          <a:noFill/>
        </p:spPr>
        <p:txBody>
          <a:bodyPr wrap="square">
            <a:spAutoFit/>
          </a:bodyPr>
          <a:lstStyle/>
          <a:p>
            <a:r>
              <a:rPr lang="en-GB" sz="3200" dirty="0">
                <a:hlinkClick r:id="rId4"/>
              </a:rPr>
              <a:t>https://plato.stanford.edu/entries/intentionality</a:t>
            </a:r>
            <a:r>
              <a:rPr lang="en-GB" dirty="0">
                <a:hlinkClick r:id="rId4"/>
              </a:rPr>
              <a:t>/</a:t>
            </a:r>
            <a:endParaRPr lang="en-GB" dirty="0"/>
          </a:p>
          <a:p>
            <a:endParaRPr lang="en-GB" dirty="0"/>
          </a:p>
        </p:txBody>
      </p:sp>
    </p:spTree>
    <p:extLst>
      <p:ext uri="{BB962C8B-B14F-4D97-AF65-F5344CB8AC3E}">
        <p14:creationId xmlns:p14="http://schemas.microsoft.com/office/powerpoint/2010/main" val="1703034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CB68ED-A0BA-7AE5-0E3C-1E18B78D6D66}"/>
              </a:ext>
            </a:extLst>
          </p:cNvPr>
          <p:cNvSpPr>
            <a:spLocks noGrp="1"/>
          </p:cNvSpPr>
          <p:nvPr>
            <p:ph type="body" sz="quarter" idx="10"/>
          </p:nvPr>
        </p:nvSpPr>
        <p:spPr>
          <a:xfrm>
            <a:off x="1392043" y="835985"/>
            <a:ext cx="21598325" cy="2970471"/>
          </a:xfrm>
        </p:spPr>
        <p:txBody>
          <a:bodyPr/>
          <a:lstStyle/>
          <a:p>
            <a:pPr marL="0" indent="0">
              <a:buNone/>
            </a:pPr>
            <a:r>
              <a:rPr lang="en-GB" dirty="0"/>
              <a:t>Teens who have had class discussions or lessons on generative AI are more likely to have a more balanced view of gen AI in learning and education</a:t>
            </a:r>
          </a:p>
        </p:txBody>
      </p:sp>
      <p:pic>
        <p:nvPicPr>
          <p:cNvPr id="5" name="Picture 4">
            <a:extLst>
              <a:ext uri="{FF2B5EF4-FFF2-40B4-BE49-F238E27FC236}">
                <a16:creationId xmlns:a16="http://schemas.microsoft.com/office/drawing/2014/main" id="{A2D84CB8-52BA-F66F-52EF-A0CA739AED03}"/>
              </a:ext>
            </a:extLst>
          </p:cNvPr>
          <p:cNvPicPr>
            <a:picLocks noChangeAspect="1"/>
          </p:cNvPicPr>
          <p:nvPr/>
        </p:nvPicPr>
        <p:blipFill>
          <a:blip r:embed="rId2"/>
          <a:srcRect b="51372"/>
          <a:stretch/>
        </p:blipFill>
        <p:spPr>
          <a:xfrm>
            <a:off x="3742595" y="3232298"/>
            <a:ext cx="20639818" cy="9909544"/>
          </a:xfrm>
          <a:prstGeom prst="rect">
            <a:avLst/>
          </a:prstGeom>
        </p:spPr>
      </p:pic>
      <p:sp>
        <p:nvSpPr>
          <p:cNvPr id="7" name="TextBox 6">
            <a:extLst>
              <a:ext uri="{FF2B5EF4-FFF2-40B4-BE49-F238E27FC236}">
                <a16:creationId xmlns:a16="http://schemas.microsoft.com/office/drawing/2014/main" id="{46B5D5AE-6034-039B-10C9-7BA96D5A8249}"/>
              </a:ext>
            </a:extLst>
          </p:cNvPr>
          <p:cNvSpPr txBox="1"/>
          <p:nvPr/>
        </p:nvSpPr>
        <p:spPr>
          <a:xfrm>
            <a:off x="18876876" y="2521619"/>
            <a:ext cx="4905208" cy="923330"/>
          </a:xfrm>
          <a:prstGeom prst="rect">
            <a:avLst/>
          </a:prstGeom>
          <a:noFill/>
        </p:spPr>
        <p:txBody>
          <a:bodyPr wrap="square">
            <a:spAutoFit/>
          </a:bodyPr>
          <a:lstStyle/>
          <a:p>
            <a:r>
              <a:rPr lang="en-GB" dirty="0">
                <a:hlinkClick r:id="rId3"/>
              </a:rPr>
              <a:t>The Dawn of the AI Era: Teens, Parents, and the Adoption of Generative AI at Home and School 2024</a:t>
            </a:r>
            <a:endParaRPr lang="en-GB" dirty="0"/>
          </a:p>
        </p:txBody>
      </p:sp>
      <p:pic>
        <p:nvPicPr>
          <p:cNvPr id="2" name="Picture 1">
            <a:extLst>
              <a:ext uri="{FF2B5EF4-FFF2-40B4-BE49-F238E27FC236}">
                <a16:creationId xmlns:a16="http://schemas.microsoft.com/office/drawing/2014/main" id="{233DBFD7-482F-4490-E638-81BC3EB6C0AC}"/>
              </a:ext>
            </a:extLst>
          </p:cNvPr>
          <p:cNvPicPr>
            <a:picLocks noChangeAspect="1"/>
          </p:cNvPicPr>
          <p:nvPr/>
        </p:nvPicPr>
        <p:blipFill>
          <a:blip r:embed="rId2"/>
          <a:srcRect t="96734" b="448"/>
          <a:stretch>
            <a:fillRect/>
          </a:stretch>
        </p:blipFill>
        <p:spPr>
          <a:xfrm>
            <a:off x="3742595" y="13141842"/>
            <a:ext cx="20639818" cy="574158"/>
          </a:xfrm>
          <a:prstGeom prst="rect">
            <a:avLst/>
          </a:prstGeom>
        </p:spPr>
      </p:pic>
    </p:spTree>
    <p:extLst>
      <p:ext uri="{BB962C8B-B14F-4D97-AF65-F5344CB8AC3E}">
        <p14:creationId xmlns:p14="http://schemas.microsoft.com/office/powerpoint/2010/main" val="2464774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153A8-35C5-60D0-5E53-3E92E4237E3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7822CFD-8D76-59E7-1DA7-0829572EC0EE}"/>
              </a:ext>
            </a:extLst>
          </p:cNvPr>
          <p:cNvSpPr>
            <a:spLocks noGrp="1"/>
          </p:cNvSpPr>
          <p:nvPr>
            <p:ph type="body" sz="quarter" idx="10"/>
          </p:nvPr>
        </p:nvSpPr>
        <p:spPr>
          <a:xfrm>
            <a:off x="1392043" y="835985"/>
            <a:ext cx="21598325" cy="2970471"/>
          </a:xfrm>
        </p:spPr>
        <p:txBody>
          <a:bodyPr/>
          <a:lstStyle/>
          <a:p>
            <a:pPr marL="0" indent="0">
              <a:buNone/>
            </a:pPr>
            <a:r>
              <a:rPr lang="en-GB" dirty="0"/>
              <a:t>Teens who have had class discussions or lessons on generative AI are more likely to have a more balanced view of gen AI in learning and education</a:t>
            </a:r>
          </a:p>
        </p:txBody>
      </p:sp>
      <p:pic>
        <p:nvPicPr>
          <p:cNvPr id="5" name="Picture 4">
            <a:extLst>
              <a:ext uri="{FF2B5EF4-FFF2-40B4-BE49-F238E27FC236}">
                <a16:creationId xmlns:a16="http://schemas.microsoft.com/office/drawing/2014/main" id="{8F2EB484-37A7-CDC6-E5DF-8830A13E792D}"/>
              </a:ext>
            </a:extLst>
          </p:cNvPr>
          <p:cNvPicPr>
            <a:picLocks noChangeAspect="1"/>
          </p:cNvPicPr>
          <p:nvPr/>
        </p:nvPicPr>
        <p:blipFill>
          <a:blip r:embed="rId2"/>
          <a:srcRect t="48940" b="448"/>
          <a:stretch/>
        </p:blipFill>
        <p:spPr>
          <a:xfrm>
            <a:off x="3742595" y="3402419"/>
            <a:ext cx="20639818" cy="10313581"/>
          </a:xfrm>
          <a:prstGeom prst="rect">
            <a:avLst/>
          </a:prstGeom>
        </p:spPr>
      </p:pic>
      <p:sp>
        <p:nvSpPr>
          <p:cNvPr id="7" name="TextBox 6">
            <a:extLst>
              <a:ext uri="{FF2B5EF4-FFF2-40B4-BE49-F238E27FC236}">
                <a16:creationId xmlns:a16="http://schemas.microsoft.com/office/drawing/2014/main" id="{6570722D-B328-116B-9E68-D0E01F424A48}"/>
              </a:ext>
            </a:extLst>
          </p:cNvPr>
          <p:cNvSpPr txBox="1"/>
          <p:nvPr/>
        </p:nvSpPr>
        <p:spPr>
          <a:xfrm>
            <a:off x="19230699" y="11956685"/>
            <a:ext cx="4905208" cy="923330"/>
          </a:xfrm>
          <a:prstGeom prst="rect">
            <a:avLst/>
          </a:prstGeom>
          <a:noFill/>
        </p:spPr>
        <p:txBody>
          <a:bodyPr wrap="square">
            <a:spAutoFit/>
          </a:bodyPr>
          <a:lstStyle/>
          <a:p>
            <a:r>
              <a:rPr lang="en-GB" dirty="0">
                <a:hlinkClick r:id="rId3"/>
              </a:rPr>
              <a:t>The Dawn of the AI Era: Teens, Parents, and the Adoption of Generative AI at Home and School 2024</a:t>
            </a:r>
            <a:endParaRPr lang="en-GB" dirty="0"/>
          </a:p>
        </p:txBody>
      </p:sp>
    </p:spTree>
    <p:extLst>
      <p:ext uri="{BB962C8B-B14F-4D97-AF65-F5344CB8AC3E}">
        <p14:creationId xmlns:p14="http://schemas.microsoft.com/office/powerpoint/2010/main" val="1585920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993D1B-B4F4-6ECC-618D-69E347BCDA75}"/>
              </a:ext>
            </a:extLst>
          </p:cNvPr>
          <p:cNvSpPr>
            <a:spLocks noGrp="1"/>
          </p:cNvSpPr>
          <p:nvPr>
            <p:ph type="title"/>
          </p:nvPr>
        </p:nvSpPr>
        <p:spPr>
          <a:xfrm>
            <a:off x="1371602" y="730250"/>
            <a:ext cx="21334522" cy="7393024"/>
          </a:xfrm>
        </p:spPr>
        <p:txBody>
          <a:bodyPr>
            <a:normAutofit/>
          </a:bodyPr>
          <a:lstStyle/>
          <a:p>
            <a:r>
              <a:rPr lang="en-GB" dirty="0"/>
              <a:t>Knowing how AI work helps young people to ask critical questions and makes them less vulnerable to believing AI has human like traits.</a:t>
            </a:r>
            <a:br>
              <a:rPr lang="en-GB" dirty="0"/>
            </a:br>
            <a:br>
              <a:rPr lang="en-GB" dirty="0"/>
            </a:br>
            <a:r>
              <a:rPr lang="en-GB" dirty="0"/>
              <a:t>They can treat it as a tool</a:t>
            </a:r>
          </a:p>
        </p:txBody>
      </p:sp>
      <p:sp>
        <p:nvSpPr>
          <p:cNvPr id="5" name="Text Placeholder 4">
            <a:extLst>
              <a:ext uri="{FF2B5EF4-FFF2-40B4-BE49-F238E27FC236}">
                <a16:creationId xmlns:a16="http://schemas.microsoft.com/office/drawing/2014/main" id="{82AB0009-E828-0518-50D1-5718A000BC3C}"/>
              </a:ext>
            </a:extLst>
          </p:cNvPr>
          <p:cNvSpPr>
            <a:spLocks noGrp="1"/>
          </p:cNvSpPr>
          <p:nvPr>
            <p:ph type="body" sz="quarter" idx="10"/>
          </p:nvPr>
        </p:nvSpPr>
        <p:spPr>
          <a:xfrm>
            <a:off x="1368001" y="9080204"/>
            <a:ext cx="21334413" cy="3634545"/>
          </a:xfrm>
        </p:spPr>
        <p:txBody>
          <a:bodyPr/>
          <a:lstStyle/>
          <a:p>
            <a:pPr marL="0" indent="0">
              <a:buNone/>
            </a:pPr>
            <a:r>
              <a:rPr lang="en-GB" dirty="0"/>
              <a:t>HIAS Resources on the Computing Moodle</a:t>
            </a:r>
          </a:p>
          <a:p>
            <a:r>
              <a:rPr lang="en-GB" dirty="0"/>
              <a:t>UKS2 How LLMs work</a:t>
            </a:r>
          </a:p>
          <a:p>
            <a:r>
              <a:rPr lang="en-GB" dirty="0"/>
              <a:t>KS3 Module on how AI work</a:t>
            </a:r>
          </a:p>
        </p:txBody>
      </p:sp>
    </p:spTree>
    <p:extLst>
      <p:ext uri="{BB962C8B-B14F-4D97-AF65-F5344CB8AC3E}">
        <p14:creationId xmlns:p14="http://schemas.microsoft.com/office/powerpoint/2010/main" val="3060248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39E78-C2D5-A0F5-BD41-77A424B62F0B}"/>
              </a:ext>
            </a:extLst>
          </p:cNvPr>
          <p:cNvSpPr>
            <a:spLocks noGrp="1"/>
          </p:cNvSpPr>
          <p:nvPr>
            <p:ph type="title"/>
          </p:nvPr>
        </p:nvSpPr>
        <p:spPr/>
        <p:txBody>
          <a:bodyPr/>
          <a:lstStyle/>
          <a:p>
            <a:r>
              <a:rPr lang="en-GB" dirty="0"/>
              <a:t>Interesting Articles</a:t>
            </a:r>
          </a:p>
        </p:txBody>
      </p:sp>
      <p:sp>
        <p:nvSpPr>
          <p:cNvPr id="3" name="Text Placeholder 2">
            <a:extLst>
              <a:ext uri="{FF2B5EF4-FFF2-40B4-BE49-F238E27FC236}">
                <a16:creationId xmlns:a16="http://schemas.microsoft.com/office/drawing/2014/main" id="{73E8AB1A-0BBE-AAA6-01C5-C2E171BA4D99}"/>
              </a:ext>
            </a:extLst>
          </p:cNvPr>
          <p:cNvSpPr>
            <a:spLocks noGrp="1"/>
          </p:cNvSpPr>
          <p:nvPr>
            <p:ph type="body" sz="quarter" idx="10"/>
          </p:nvPr>
        </p:nvSpPr>
        <p:spPr>
          <a:xfrm>
            <a:off x="1371711" y="3152093"/>
            <a:ext cx="21334413" cy="8286750"/>
          </a:xfrm>
        </p:spPr>
        <p:txBody>
          <a:bodyPr/>
          <a:lstStyle/>
          <a:p>
            <a:r>
              <a:rPr lang="en-GB" dirty="0">
                <a:hlinkClick r:id="rId2"/>
              </a:rPr>
              <a:t>The illusion of thinking</a:t>
            </a:r>
            <a:r>
              <a:rPr lang="en-GB" dirty="0"/>
              <a:t> (Apple Research)</a:t>
            </a:r>
          </a:p>
          <a:p>
            <a:r>
              <a:rPr lang="en-GB" dirty="0">
                <a:hlinkClick r:id="rId3"/>
              </a:rPr>
              <a:t>Eliza a therapy chatbot </a:t>
            </a:r>
            <a:r>
              <a:rPr lang="en-GB" dirty="0"/>
              <a:t>developed in 1964 and abandoned once its creator noticed that people attributed human like feelings to it</a:t>
            </a:r>
          </a:p>
          <a:p>
            <a:r>
              <a:rPr lang="en-GB" dirty="0">
                <a:hlinkClick r:id="rId4"/>
              </a:rPr>
              <a:t>Common Sense Media Chatbots Advice</a:t>
            </a:r>
            <a:endParaRPr lang="en-GB" dirty="0"/>
          </a:p>
          <a:p>
            <a:r>
              <a:rPr lang="en-GB" dirty="0">
                <a:hlinkClick r:id="rId5"/>
              </a:rPr>
              <a:t>Character.AI</a:t>
            </a:r>
            <a:endParaRPr lang="en-GB" dirty="0"/>
          </a:p>
          <a:p>
            <a:r>
              <a:rPr lang="en-GB" dirty="0">
                <a:hlinkClick r:id="rId6"/>
              </a:rPr>
              <a:t>Users adapting university lectures using AI </a:t>
            </a:r>
            <a:endParaRPr lang="en-GB" dirty="0"/>
          </a:p>
          <a:p>
            <a:r>
              <a:rPr lang="en-GB" dirty="0">
                <a:hlinkClick r:id="rId7"/>
              </a:rPr>
              <a:t>AI struggles to maintain long term coherence</a:t>
            </a:r>
            <a:endParaRPr lang="en-GB" dirty="0"/>
          </a:p>
          <a:p>
            <a:r>
              <a:rPr lang="en-GB" dirty="0">
                <a:hlinkClick r:id="rId8"/>
              </a:rPr>
              <a:t>AI Guide for teachers in Scotland</a:t>
            </a:r>
            <a:endParaRPr lang="en-GB" dirty="0"/>
          </a:p>
        </p:txBody>
      </p:sp>
    </p:spTree>
    <p:extLst>
      <p:ext uri="{BB962C8B-B14F-4D97-AF65-F5344CB8AC3E}">
        <p14:creationId xmlns:p14="http://schemas.microsoft.com/office/powerpoint/2010/main" val="2942875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D02DF6AE-27E0-ACBB-E149-54E8C14C2FD0}"/>
            </a:ext>
          </a:extLst>
        </p:cNvPr>
        <p:cNvGrpSpPr/>
        <p:nvPr/>
      </p:nvGrpSpPr>
      <p:grpSpPr>
        <a:xfrm>
          <a:off x="0" y="0"/>
          <a:ext cx="0" cy="0"/>
          <a:chOff x="0" y="0"/>
          <a:chExt cx="0" cy="0"/>
        </a:xfrm>
      </p:grpSpPr>
      <p:sp>
        <p:nvSpPr>
          <p:cNvPr id="76" name="Google Shape;76;p18">
            <a:extLst>
              <a:ext uri="{FF2B5EF4-FFF2-40B4-BE49-F238E27FC236}">
                <a16:creationId xmlns:a16="http://schemas.microsoft.com/office/drawing/2014/main" id="{E66F6636-4431-CD06-8AEE-9F7DDA6D7CC2}"/>
              </a:ext>
            </a:extLst>
          </p:cNvPr>
          <p:cNvSpPr txBox="1">
            <a:spLocks noGrp="1"/>
          </p:cNvSpPr>
          <p:nvPr>
            <p:ph type="ctrTitle"/>
          </p:nvPr>
        </p:nvSpPr>
        <p:spPr>
          <a:xfrm>
            <a:off x="1033432" y="1990165"/>
            <a:ext cx="22315547" cy="6537147"/>
          </a:xfrm>
          <a:prstGeom prst="rect">
            <a:avLst/>
          </a:prstGeom>
          <a:noFill/>
          <a:ln>
            <a:noFill/>
          </a:ln>
        </p:spPr>
        <p:txBody>
          <a:bodyPr spcFirstLastPara="1" wrap="square" lIns="243784" tIns="243784" rIns="243784" bIns="243784" anchor="b" anchorCtr="0">
            <a:normAutofit fontScale="90000"/>
          </a:bodyPr>
          <a:lstStyle/>
          <a:p>
            <a:pPr>
              <a:lnSpc>
                <a:spcPct val="100000"/>
              </a:lnSpc>
              <a:buNone/>
            </a:pPr>
            <a:r>
              <a:rPr lang="en-GB" dirty="0">
                <a:solidFill>
                  <a:srgbClr val="429AD6"/>
                </a:solidFill>
              </a:rPr>
              <a:t>Why is anthropomorphism a problem with AI?</a:t>
            </a:r>
            <a:endParaRPr dirty="0">
              <a:solidFill>
                <a:srgbClr val="8A358C"/>
              </a:solidFill>
            </a:endParaRPr>
          </a:p>
        </p:txBody>
      </p:sp>
    </p:spTree>
    <p:extLst>
      <p:ext uri="{BB962C8B-B14F-4D97-AF65-F5344CB8AC3E}">
        <p14:creationId xmlns:p14="http://schemas.microsoft.com/office/powerpoint/2010/main" val="3382494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34C775-1C2A-6237-EFEB-7039D3AC848C}"/>
              </a:ext>
            </a:extLst>
          </p:cNvPr>
          <p:cNvPicPr>
            <a:picLocks noChangeAspect="1"/>
          </p:cNvPicPr>
          <p:nvPr/>
        </p:nvPicPr>
        <p:blipFill>
          <a:blip r:embed="rId2"/>
          <a:srcRect b="28414"/>
          <a:stretch>
            <a:fillRect/>
          </a:stretch>
        </p:blipFill>
        <p:spPr>
          <a:xfrm>
            <a:off x="736247" y="1954083"/>
            <a:ext cx="22909917" cy="7381302"/>
          </a:xfrm>
          <a:prstGeom prst="rect">
            <a:avLst/>
          </a:prstGeom>
        </p:spPr>
      </p:pic>
      <p:sp>
        <p:nvSpPr>
          <p:cNvPr id="5" name="TextBox 4">
            <a:extLst>
              <a:ext uri="{FF2B5EF4-FFF2-40B4-BE49-F238E27FC236}">
                <a16:creationId xmlns:a16="http://schemas.microsoft.com/office/drawing/2014/main" id="{61FBB8A6-4092-AE7C-D6CF-A20079E86F2D}"/>
              </a:ext>
            </a:extLst>
          </p:cNvPr>
          <p:cNvSpPr txBox="1"/>
          <p:nvPr/>
        </p:nvSpPr>
        <p:spPr>
          <a:xfrm>
            <a:off x="20534863" y="9514211"/>
            <a:ext cx="2664296" cy="369332"/>
          </a:xfrm>
          <a:prstGeom prst="rect">
            <a:avLst/>
          </a:prstGeom>
          <a:noFill/>
        </p:spPr>
        <p:txBody>
          <a:bodyPr wrap="square" rtlCol="0">
            <a:spAutoFit/>
          </a:bodyPr>
          <a:lstStyle/>
          <a:p>
            <a:r>
              <a:rPr lang="en-GB" dirty="0">
                <a:hlinkClick r:id="rId3"/>
              </a:rPr>
              <a:t>OFCOM 2025 Report</a:t>
            </a:r>
            <a:endParaRPr lang="en-GB" dirty="0"/>
          </a:p>
        </p:txBody>
      </p:sp>
      <p:sp>
        <p:nvSpPr>
          <p:cNvPr id="8" name="TextBox 7">
            <a:extLst>
              <a:ext uri="{FF2B5EF4-FFF2-40B4-BE49-F238E27FC236}">
                <a16:creationId xmlns:a16="http://schemas.microsoft.com/office/drawing/2014/main" id="{1BA641E1-8E28-946C-F83A-A8C27884CCF9}"/>
              </a:ext>
            </a:extLst>
          </p:cNvPr>
          <p:cNvSpPr txBox="1"/>
          <p:nvPr/>
        </p:nvSpPr>
        <p:spPr>
          <a:xfrm>
            <a:off x="972878" y="10171170"/>
            <a:ext cx="14571921" cy="1323439"/>
          </a:xfrm>
          <a:prstGeom prst="rect">
            <a:avLst/>
          </a:prstGeom>
          <a:noFill/>
        </p:spPr>
        <p:txBody>
          <a:bodyPr wrap="square">
            <a:spAutoFit/>
          </a:bodyPr>
          <a:lstStyle/>
          <a:p>
            <a:r>
              <a:rPr lang="en-GB" sz="4000" dirty="0">
                <a:solidFill>
                  <a:srgbClr val="7030A0"/>
                </a:solidFill>
              </a:rPr>
              <a:t>Generative AI </a:t>
            </a:r>
            <a:r>
              <a:rPr lang="en-GB" sz="4000" dirty="0"/>
              <a:t>such as ChatGPT, Gemini &amp; Copilot &amp;</a:t>
            </a:r>
          </a:p>
          <a:p>
            <a:r>
              <a:rPr lang="en-GB" sz="4000" dirty="0">
                <a:solidFill>
                  <a:srgbClr val="7030A0"/>
                </a:solidFill>
              </a:rPr>
              <a:t>Social AI Companions </a:t>
            </a:r>
            <a:r>
              <a:rPr lang="en-GB" sz="4000" dirty="0"/>
              <a:t>such as Character.AI &amp; Nomi</a:t>
            </a:r>
          </a:p>
        </p:txBody>
      </p:sp>
    </p:spTree>
    <p:extLst>
      <p:ext uri="{BB962C8B-B14F-4D97-AF65-F5344CB8AC3E}">
        <p14:creationId xmlns:p14="http://schemas.microsoft.com/office/powerpoint/2010/main" val="1195349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D493FFC-CF3B-7FA7-0E25-8A9885394B70}"/>
              </a:ext>
            </a:extLst>
          </p:cNvPr>
          <p:cNvSpPr txBox="1"/>
          <p:nvPr/>
        </p:nvSpPr>
        <p:spPr>
          <a:xfrm>
            <a:off x="20302869" y="11797675"/>
            <a:ext cx="3811772" cy="923330"/>
          </a:xfrm>
          <a:prstGeom prst="rect">
            <a:avLst/>
          </a:prstGeom>
          <a:noFill/>
        </p:spPr>
        <p:txBody>
          <a:bodyPr wrap="square">
            <a:spAutoFit/>
          </a:bodyPr>
          <a:lstStyle/>
          <a:p>
            <a:r>
              <a:rPr lang="en-GB" dirty="0">
                <a:hlinkClick r:id="rId2"/>
              </a:rPr>
              <a:t>How People are Really Using</a:t>
            </a:r>
          </a:p>
          <a:p>
            <a:r>
              <a:rPr lang="en-GB" dirty="0">
                <a:hlinkClick r:id="rId2"/>
              </a:rPr>
              <a:t>Generative AI Now</a:t>
            </a:r>
          </a:p>
          <a:p>
            <a:r>
              <a:rPr lang="en-GB" dirty="0">
                <a:hlinkClick r:id="rId2"/>
              </a:rPr>
              <a:t>Marc Zao-Sanders*, March 2025</a:t>
            </a:r>
            <a:endParaRPr lang="en-GB" dirty="0"/>
          </a:p>
        </p:txBody>
      </p:sp>
      <p:pic>
        <p:nvPicPr>
          <p:cNvPr id="13" name="Picture 12" descr="A screenshot of a black background&#10;&#10;AI-generated content may be incorrect.">
            <a:extLst>
              <a:ext uri="{FF2B5EF4-FFF2-40B4-BE49-F238E27FC236}">
                <a16:creationId xmlns:a16="http://schemas.microsoft.com/office/drawing/2014/main" id="{73F53191-F34E-A8B8-F42B-C99FD3B3F256}"/>
              </a:ext>
            </a:extLst>
          </p:cNvPr>
          <p:cNvPicPr>
            <a:picLocks noChangeAspect="1"/>
          </p:cNvPicPr>
          <p:nvPr/>
        </p:nvPicPr>
        <p:blipFill>
          <a:blip r:embed="rId3"/>
          <a:srcRect b="7149"/>
          <a:stretch>
            <a:fillRect/>
          </a:stretch>
        </p:blipFill>
        <p:spPr>
          <a:xfrm>
            <a:off x="711762" y="83077"/>
            <a:ext cx="22958888" cy="11991044"/>
          </a:xfrm>
          <a:prstGeom prst="rect">
            <a:avLst/>
          </a:prstGeom>
        </p:spPr>
      </p:pic>
    </p:spTree>
    <p:extLst>
      <p:ext uri="{BB962C8B-B14F-4D97-AF65-F5344CB8AC3E}">
        <p14:creationId xmlns:p14="http://schemas.microsoft.com/office/powerpoint/2010/main" val="659715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A8CA9-DCA0-EBA4-AD28-5C05224BAD5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4EB479-B9CB-EB15-BB05-7A1DBEF03DD9}"/>
              </a:ext>
            </a:extLst>
          </p:cNvPr>
          <p:cNvSpPr>
            <a:spLocks noGrp="1"/>
          </p:cNvSpPr>
          <p:nvPr>
            <p:ph type="title"/>
          </p:nvPr>
        </p:nvSpPr>
        <p:spPr/>
        <p:txBody>
          <a:bodyPr/>
          <a:lstStyle/>
          <a:p>
            <a:r>
              <a:rPr lang="en-GB" dirty="0"/>
              <a:t>Therapy / Companionship / Purpose</a:t>
            </a:r>
          </a:p>
        </p:txBody>
      </p:sp>
      <p:sp>
        <p:nvSpPr>
          <p:cNvPr id="5" name="Text Placeholder 4">
            <a:extLst>
              <a:ext uri="{FF2B5EF4-FFF2-40B4-BE49-F238E27FC236}">
                <a16:creationId xmlns:a16="http://schemas.microsoft.com/office/drawing/2014/main" id="{73C8CB94-5B51-D4F4-6186-64016E2B2BBF}"/>
              </a:ext>
            </a:extLst>
          </p:cNvPr>
          <p:cNvSpPr>
            <a:spLocks noGrp="1"/>
          </p:cNvSpPr>
          <p:nvPr>
            <p:ph type="body" sz="quarter" idx="10"/>
          </p:nvPr>
        </p:nvSpPr>
        <p:spPr/>
        <p:txBody>
          <a:bodyPr/>
          <a:lstStyle/>
          <a:p>
            <a:r>
              <a:rPr lang="en-GB" dirty="0"/>
              <a:t>Relationship bots often say comforting phrases like “I’ll always be here,” but this isn’t real empathy.</a:t>
            </a:r>
          </a:p>
          <a:p>
            <a:r>
              <a:rPr lang="en-GB" dirty="0"/>
              <a:t>Responses are designed to build emotional attachment and keep users engaged.</a:t>
            </a:r>
          </a:p>
          <a:p>
            <a:r>
              <a:rPr lang="en-GB" dirty="0"/>
              <a:t>Young people are drawn to them as they offer simple, judgment-free “friendship.”</a:t>
            </a:r>
          </a:p>
          <a:p>
            <a:r>
              <a:rPr lang="en-GB" dirty="0"/>
              <a:t>Large language model AI are not emotionally safe or designed for young people’s wellbeing.</a:t>
            </a:r>
          </a:p>
        </p:txBody>
      </p:sp>
      <p:sp>
        <p:nvSpPr>
          <p:cNvPr id="6" name="TextBox 5">
            <a:extLst>
              <a:ext uri="{FF2B5EF4-FFF2-40B4-BE49-F238E27FC236}">
                <a16:creationId xmlns:a16="http://schemas.microsoft.com/office/drawing/2014/main" id="{A856450D-AC88-B8C8-D921-C1E479D28CD0}"/>
              </a:ext>
            </a:extLst>
          </p:cNvPr>
          <p:cNvSpPr txBox="1"/>
          <p:nvPr/>
        </p:nvSpPr>
        <p:spPr>
          <a:xfrm>
            <a:off x="20494358" y="12099851"/>
            <a:ext cx="4416111" cy="369332"/>
          </a:xfrm>
          <a:prstGeom prst="rect">
            <a:avLst/>
          </a:prstGeom>
          <a:noFill/>
        </p:spPr>
        <p:txBody>
          <a:bodyPr wrap="square" rtlCol="0">
            <a:spAutoFit/>
          </a:bodyPr>
          <a:lstStyle/>
          <a:p>
            <a:r>
              <a:rPr lang="en-GB" dirty="0">
                <a:hlinkClick r:id="rId2"/>
              </a:rPr>
              <a:t>5 minute read</a:t>
            </a:r>
            <a:endParaRPr lang="en-GB" dirty="0"/>
          </a:p>
        </p:txBody>
      </p:sp>
      <p:sp>
        <p:nvSpPr>
          <p:cNvPr id="2" name="TextBox 1">
            <a:extLst>
              <a:ext uri="{FF2B5EF4-FFF2-40B4-BE49-F238E27FC236}">
                <a16:creationId xmlns:a16="http://schemas.microsoft.com/office/drawing/2014/main" id="{9F700ED2-EFF6-2A5F-E6B3-97A60B2635DF}"/>
              </a:ext>
            </a:extLst>
          </p:cNvPr>
          <p:cNvSpPr txBox="1"/>
          <p:nvPr/>
        </p:nvSpPr>
        <p:spPr>
          <a:xfrm>
            <a:off x="1679999" y="11792074"/>
            <a:ext cx="12163647" cy="1354217"/>
          </a:xfrm>
          <a:prstGeom prst="rect">
            <a:avLst/>
          </a:prstGeom>
          <a:noFill/>
        </p:spPr>
        <p:txBody>
          <a:bodyPr wrap="square" rtlCol="0">
            <a:spAutoFit/>
          </a:bodyPr>
          <a:lstStyle/>
          <a:p>
            <a:r>
              <a:rPr lang="en-GB" sz="3200" dirty="0"/>
              <a:t>Some adults are just as vulnerable to this as teens</a:t>
            </a:r>
            <a:br>
              <a:rPr lang="en-GB" sz="3200" dirty="0"/>
            </a:br>
            <a:r>
              <a:rPr lang="en-GB" sz="3200" dirty="0">
                <a:hlinkClick r:id="rId3"/>
              </a:rPr>
              <a:t>https://www.youtube.com/shorts/0sAdTcbK-qs</a:t>
            </a:r>
            <a:r>
              <a:rPr lang="en-GB" sz="3200" dirty="0"/>
              <a:t> </a:t>
            </a:r>
            <a:br>
              <a:rPr lang="en-GB" dirty="0"/>
            </a:br>
            <a:endParaRPr lang="en-GB" dirty="0"/>
          </a:p>
        </p:txBody>
      </p:sp>
    </p:spTree>
    <p:extLst>
      <p:ext uri="{BB962C8B-B14F-4D97-AF65-F5344CB8AC3E}">
        <p14:creationId xmlns:p14="http://schemas.microsoft.com/office/powerpoint/2010/main" val="2435755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02DB9-FD04-C07E-34A0-2A59EC9EA9F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34906BA-3136-4299-9EFD-2CCB72748F1B}"/>
              </a:ext>
            </a:extLst>
          </p:cNvPr>
          <p:cNvSpPr>
            <a:spLocks noGrp="1"/>
          </p:cNvSpPr>
          <p:nvPr>
            <p:ph type="title"/>
          </p:nvPr>
        </p:nvSpPr>
        <p:spPr/>
        <p:txBody>
          <a:bodyPr/>
          <a:lstStyle/>
          <a:p>
            <a:r>
              <a:rPr lang="en-GB" dirty="0"/>
              <a:t>Therapy / Companionship / Purpose</a:t>
            </a:r>
          </a:p>
        </p:txBody>
      </p:sp>
      <p:sp>
        <p:nvSpPr>
          <p:cNvPr id="5" name="Text Placeholder 4">
            <a:extLst>
              <a:ext uri="{FF2B5EF4-FFF2-40B4-BE49-F238E27FC236}">
                <a16:creationId xmlns:a16="http://schemas.microsoft.com/office/drawing/2014/main" id="{127E9A06-E407-5F6A-B718-AD6012D35DA4}"/>
              </a:ext>
            </a:extLst>
          </p:cNvPr>
          <p:cNvSpPr>
            <a:spLocks noGrp="1"/>
          </p:cNvSpPr>
          <p:nvPr>
            <p:ph type="body" sz="quarter" idx="10"/>
          </p:nvPr>
        </p:nvSpPr>
        <p:spPr/>
        <p:txBody>
          <a:bodyPr/>
          <a:lstStyle/>
          <a:p>
            <a:r>
              <a:rPr lang="en-GB" sz="6600" dirty="0"/>
              <a:t>Emotional manipulation and dependency</a:t>
            </a:r>
          </a:p>
          <a:p>
            <a:r>
              <a:rPr lang="en-GB" sz="6600" dirty="0"/>
              <a:t>Sexual content and role-play with children</a:t>
            </a:r>
          </a:p>
          <a:p>
            <a:r>
              <a:rPr lang="en-GB" sz="6600" dirty="0"/>
              <a:t>Self-harm encouragement and dangerous advice</a:t>
            </a:r>
          </a:p>
          <a:p>
            <a:r>
              <a:rPr lang="en-GB" sz="6600" dirty="0"/>
              <a:t>Manipulative and coercive behaviours</a:t>
            </a:r>
          </a:p>
          <a:p>
            <a:r>
              <a:rPr lang="en-GB" sz="6600" dirty="0"/>
              <a:t>Reinforcement of harmful stereotypes</a:t>
            </a:r>
          </a:p>
        </p:txBody>
      </p:sp>
      <p:sp>
        <p:nvSpPr>
          <p:cNvPr id="6" name="TextBox 5">
            <a:extLst>
              <a:ext uri="{FF2B5EF4-FFF2-40B4-BE49-F238E27FC236}">
                <a16:creationId xmlns:a16="http://schemas.microsoft.com/office/drawing/2014/main" id="{8A8AAE88-366B-E7EA-0F5A-679079AF5318}"/>
              </a:ext>
            </a:extLst>
          </p:cNvPr>
          <p:cNvSpPr txBox="1"/>
          <p:nvPr/>
        </p:nvSpPr>
        <p:spPr>
          <a:xfrm>
            <a:off x="1368001" y="11695814"/>
            <a:ext cx="4416111" cy="369332"/>
          </a:xfrm>
          <a:prstGeom prst="rect">
            <a:avLst/>
          </a:prstGeom>
          <a:noFill/>
        </p:spPr>
        <p:txBody>
          <a:bodyPr wrap="square" rtlCol="0">
            <a:spAutoFit/>
          </a:bodyPr>
          <a:lstStyle/>
          <a:p>
            <a:r>
              <a:rPr lang="en-GB" dirty="0">
                <a:hlinkClick r:id="rId2"/>
              </a:rPr>
              <a:t>5 minute read</a:t>
            </a:r>
            <a:endParaRPr lang="en-GB" dirty="0"/>
          </a:p>
        </p:txBody>
      </p:sp>
      <p:sp>
        <p:nvSpPr>
          <p:cNvPr id="2" name="TextBox 1">
            <a:extLst>
              <a:ext uri="{FF2B5EF4-FFF2-40B4-BE49-F238E27FC236}">
                <a16:creationId xmlns:a16="http://schemas.microsoft.com/office/drawing/2014/main" id="{1F0C72A7-E876-1A26-6C0C-3222A8BEF1F2}"/>
              </a:ext>
            </a:extLst>
          </p:cNvPr>
          <p:cNvSpPr txBox="1"/>
          <p:nvPr/>
        </p:nvSpPr>
        <p:spPr>
          <a:xfrm>
            <a:off x="12191206" y="11695814"/>
            <a:ext cx="11051566" cy="369332"/>
          </a:xfrm>
          <a:prstGeom prst="rect">
            <a:avLst/>
          </a:prstGeom>
          <a:noFill/>
        </p:spPr>
        <p:txBody>
          <a:bodyPr wrap="square" rtlCol="0">
            <a:spAutoFit/>
          </a:bodyPr>
          <a:lstStyle/>
          <a:p>
            <a:r>
              <a:rPr lang="en-GB" dirty="0">
                <a:hlinkClick r:id="rId3"/>
              </a:rPr>
              <a:t>AI Companions by Common Sense Media</a:t>
            </a:r>
            <a:endParaRPr lang="en-GB" dirty="0"/>
          </a:p>
        </p:txBody>
      </p:sp>
    </p:spTree>
    <p:extLst>
      <p:ext uri="{BB962C8B-B14F-4D97-AF65-F5344CB8AC3E}">
        <p14:creationId xmlns:p14="http://schemas.microsoft.com/office/powerpoint/2010/main" val="3527740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48D625-5642-DF38-9EFC-902492196F13}"/>
              </a:ext>
            </a:extLst>
          </p:cNvPr>
          <p:cNvPicPr>
            <a:picLocks noChangeAspect="1"/>
          </p:cNvPicPr>
          <p:nvPr/>
        </p:nvPicPr>
        <p:blipFill>
          <a:blip r:embed="rId2"/>
          <a:stretch>
            <a:fillRect/>
          </a:stretch>
        </p:blipFill>
        <p:spPr>
          <a:xfrm>
            <a:off x="0" y="0"/>
            <a:ext cx="21669154" cy="13856238"/>
          </a:xfrm>
          <a:prstGeom prst="rect">
            <a:avLst/>
          </a:prstGeom>
        </p:spPr>
      </p:pic>
      <p:sp>
        <p:nvSpPr>
          <p:cNvPr id="8" name="TextBox 7">
            <a:extLst>
              <a:ext uri="{FF2B5EF4-FFF2-40B4-BE49-F238E27FC236}">
                <a16:creationId xmlns:a16="http://schemas.microsoft.com/office/drawing/2014/main" id="{97B7A251-635B-E964-E9C5-AD03161C4932}"/>
              </a:ext>
            </a:extLst>
          </p:cNvPr>
          <p:cNvSpPr txBox="1"/>
          <p:nvPr/>
        </p:nvSpPr>
        <p:spPr>
          <a:xfrm>
            <a:off x="21669154" y="11585711"/>
            <a:ext cx="2713259" cy="369332"/>
          </a:xfrm>
          <a:prstGeom prst="rect">
            <a:avLst/>
          </a:prstGeom>
          <a:noFill/>
        </p:spPr>
        <p:txBody>
          <a:bodyPr wrap="square" rtlCol="0">
            <a:spAutoFit/>
          </a:bodyPr>
          <a:lstStyle/>
          <a:p>
            <a:r>
              <a:rPr lang="en-GB" dirty="0">
                <a:hlinkClick r:id="rId3"/>
              </a:rPr>
              <a:t>Common Sense Media</a:t>
            </a:r>
            <a:endParaRPr lang="en-GB" dirty="0"/>
          </a:p>
        </p:txBody>
      </p:sp>
    </p:spTree>
    <p:extLst>
      <p:ext uri="{BB962C8B-B14F-4D97-AF65-F5344CB8AC3E}">
        <p14:creationId xmlns:p14="http://schemas.microsoft.com/office/powerpoint/2010/main" val="1353666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102A439D-283B-62F9-2C92-C7588D4B1515}"/>
            </a:ext>
          </a:extLst>
        </p:cNvPr>
        <p:cNvGrpSpPr/>
        <p:nvPr/>
      </p:nvGrpSpPr>
      <p:grpSpPr>
        <a:xfrm>
          <a:off x="0" y="0"/>
          <a:ext cx="0" cy="0"/>
          <a:chOff x="0" y="0"/>
          <a:chExt cx="0" cy="0"/>
        </a:xfrm>
      </p:grpSpPr>
      <p:sp>
        <p:nvSpPr>
          <p:cNvPr id="76" name="Google Shape;76;p18">
            <a:extLst>
              <a:ext uri="{FF2B5EF4-FFF2-40B4-BE49-F238E27FC236}">
                <a16:creationId xmlns:a16="http://schemas.microsoft.com/office/drawing/2014/main" id="{B42D4E31-42FA-B107-FFB4-16065D7731EF}"/>
              </a:ext>
            </a:extLst>
          </p:cNvPr>
          <p:cNvSpPr txBox="1">
            <a:spLocks noGrp="1"/>
          </p:cNvSpPr>
          <p:nvPr>
            <p:ph type="ctrTitle"/>
          </p:nvPr>
        </p:nvSpPr>
        <p:spPr>
          <a:xfrm>
            <a:off x="1033432" y="2877670"/>
            <a:ext cx="22315547" cy="7960659"/>
          </a:xfrm>
          <a:prstGeom prst="rect">
            <a:avLst/>
          </a:prstGeom>
          <a:noFill/>
          <a:ln>
            <a:noFill/>
          </a:ln>
        </p:spPr>
        <p:txBody>
          <a:bodyPr spcFirstLastPara="1" wrap="square" lIns="243784" tIns="243784" rIns="243784" bIns="243784" anchor="b" anchorCtr="0">
            <a:normAutofit fontScale="90000"/>
          </a:bodyPr>
          <a:lstStyle/>
          <a:p>
            <a:pPr>
              <a:lnSpc>
                <a:spcPct val="100000"/>
              </a:lnSpc>
              <a:buNone/>
            </a:pPr>
            <a:r>
              <a:rPr lang="en-GB" dirty="0">
                <a:solidFill>
                  <a:srgbClr val="429AD6"/>
                </a:solidFill>
              </a:rPr>
              <a:t>We can combat anthropomorphism on all types of AI with education about how AI works?</a:t>
            </a:r>
            <a:endParaRPr dirty="0">
              <a:solidFill>
                <a:srgbClr val="8A358C"/>
              </a:solidFill>
            </a:endParaRPr>
          </a:p>
        </p:txBody>
      </p:sp>
    </p:spTree>
    <p:extLst>
      <p:ext uri="{BB962C8B-B14F-4D97-AF65-F5344CB8AC3E}">
        <p14:creationId xmlns:p14="http://schemas.microsoft.com/office/powerpoint/2010/main" val="2481291763"/>
      </p:ext>
    </p:extLst>
  </p:cSld>
  <p:clrMapOvr>
    <a:masterClrMapping/>
  </p:clrMapOvr>
</p:sld>
</file>

<file path=ppt/theme/theme1.xml><?xml version="1.0" encoding="utf-8"?>
<a:theme xmlns:a="http://schemas.openxmlformats.org/drawingml/2006/main" name="Services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provement-advisory-service-powerpoint-template - JWW" id="{66B04809-AE06-4AEB-BA38-A855E93A0464}" vid="{50C21830-0C6E-47F4-83A2-642FD0D027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0DBD7A0811954987FF7A3EA9983527" ma:contentTypeVersion="11" ma:contentTypeDescription="Create a new document." ma:contentTypeScope="" ma:versionID="223106e8fd2b7d8c3bb21f66b7edcff3">
  <xsd:schema xmlns:xsd="http://www.w3.org/2001/XMLSchema" xmlns:xs="http://www.w3.org/2001/XMLSchema" xmlns:p="http://schemas.microsoft.com/office/2006/metadata/properties" xmlns:ns2="d0393e64-3c0e-487f-804d-ccdf56bf1631" xmlns:ns3="1e1c1808-369b-40d7-9886-afbc5f49b136" xmlns:ns4="c5dbf80e-f509-45f6-9fe5-406e3eefabbb" targetNamespace="http://schemas.microsoft.com/office/2006/metadata/properties" ma:root="true" ma:fieldsID="3d79a92bcedbab59df636a5711186f38" ns2:_="" ns3:_="" ns4:_="">
    <xsd:import namespace="d0393e64-3c0e-487f-804d-ccdf56bf1631"/>
    <xsd:import namespace="1e1c1808-369b-40d7-9886-afbc5f49b136"/>
    <xsd:import namespace="c5dbf80e-f509-45f6-9fe5-406e3eefabb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4:TaxCatchAll" minOccurs="0"/>
                <xsd:element ref="ns3:MediaServiceDateTake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393e64-3c0e-487f-804d-ccdf56bf163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e1c1808-369b-40d7-9886-afbc5f49b13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c5dbf34-c73a-430c-9290-9174ad787734"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dbf80e-f509-45f6-9fe5-406e3eefabb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001cd6a-e120-4422-8492-e0258bd4b4d8}" ma:internalName="TaxCatchAll" ma:showField="CatchAllData" ma:web="d0393e64-3c0e-487f-804d-ccdf56bf16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5dbf80e-f509-45f6-9fe5-406e3eefabbb" xsi:nil="true"/>
    <_dlc_DocId xmlns="d0393e64-3c0e-487f-804d-ccdf56bf1631">NX2CHFJHQK4R-1350286470-25</_dlc_DocId>
    <_dlc_DocIdUrl xmlns="d0393e64-3c0e-487f-804d-ccdf56bf1631">
      <Url>https://hants.sharepoint.com/sites/HIAS8251/_layouts/15/DocIdRedir.aspx?ID=NX2CHFJHQK4R-1350286470-25</Url>
      <Description>NX2CHFJHQK4R-1350286470-25</Description>
    </_dlc_DocIdUrl>
    <lcf76f155ced4ddcb4097134ff3c332f xmlns="1e1c1808-369b-40d7-9886-afbc5f49b136">
      <Terms xmlns="http://schemas.microsoft.com/office/infopath/2007/PartnerControls"/>
    </lcf76f155ced4ddcb4097134ff3c332f>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AD1580-27FC-46B9-B435-891B95D4DB5A}">
  <ds:schemaRefs>
    <ds:schemaRef ds:uri="1e1c1808-369b-40d7-9886-afbc5f49b136"/>
    <ds:schemaRef ds:uri="c5dbf80e-f509-45f6-9fe5-406e3eefabbb"/>
    <ds:schemaRef ds:uri="d0393e64-3c0e-487f-804d-ccdf56bf16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B60EA4-7D52-49C9-B8C9-8A7584A1B65E}">
  <ds:schemaRefs>
    <ds:schemaRef ds:uri="http://schemas.microsoft.com/office/2006/documentManagement/types"/>
    <ds:schemaRef ds:uri="d0393e64-3c0e-487f-804d-ccdf56bf1631"/>
    <ds:schemaRef ds:uri="1e1c1808-369b-40d7-9886-afbc5f49b136"/>
    <ds:schemaRef ds:uri="http://purl.org/dc/elements/1.1/"/>
    <ds:schemaRef ds:uri="http://purl.org/dc/terms/"/>
    <ds:schemaRef ds:uri="http://www.w3.org/XML/1998/namespace"/>
    <ds:schemaRef ds:uri="http://schemas.microsoft.com/office/2006/metadata/properties"/>
    <ds:schemaRef ds:uri="http://purl.org/dc/dcmitype/"/>
    <ds:schemaRef ds:uri="http://schemas.microsoft.com/office/infopath/2007/PartnerControls"/>
    <ds:schemaRef ds:uri="http://schemas.openxmlformats.org/package/2006/metadata/core-properties"/>
    <ds:schemaRef ds:uri="c5dbf80e-f509-45f6-9fe5-406e3eefabbb"/>
  </ds:schemaRefs>
</ds:datastoreItem>
</file>

<file path=customXml/itemProps3.xml><?xml version="1.0" encoding="utf-8"?>
<ds:datastoreItem xmlns:ds="http://schemas.openxmlformats.org/officeDocument/2006/customXml" ds:itemID="{481FB3A6-241D-4E8D-B5EE-1C7F61AD8456}">
  <ds:schemaRefs>
    <ds:schemaRef ds:uri="http://schemas.microsoft.com/sharepoint/events"/>
  </ds:schemaRefs>
</ds:datastoreItem>
</file>

<file path=customXml/itemProps4.xml><?xml version="1.0" encoding="utf-8"?>
<ds:datastoreItem xmlns:ds="http://schemas.openxmlformats.org/officeDocument/2006/customXml" ds:itemID="{026CCDC6-ACD1-43F6-8F4F-21E835B3CA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104</TotalTime>
  <Words>839</Words>
  <Application>Microsoft Office PowerPoint</Application>
  <PresentationFormat>Custom</PresentationFormat>
  <Paragraphs>78</Paragraphs>
  <Slides>27</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Services background</vt:lpstr>
      <vt:lpstr>PowerPoint Presentation</vt:lpstr>
      <vt:lpstr>The attribution of human characteristics or behaviour to a god, animal, or object such as AI</vt:lpstr>
      <vt:lpstr>Why is anthropomorphism a problem with AI?</vt:lpstr>
      <vt:lpstr>PowerPoint Presentation</vt:lpstr>
      <vt:lpstr>PowerPoint Presentation</vt:lpstr>
      <vt:lpstr>Therapy / Companionship / Purpose</vt:lpstr>
      <vt:lpstr>Therapy / Companionship / Purpose</vt:lpstr>
      <vt:lpstr>PowerPoint Presentation</vt:lpstr>
      <vt:lpstr>We can combat anthropomorphism on all types of AI with education about how AI works?</vt:lpstr>
      <vt:lpstr>How does a Large Language Model AI work?</vt:lpstr>
      <vt:lpstr>How does a Large Language Model AI work?</vt:lpstr>
      <vt:lpstr>I have a parrot listening to my conversations </vt:lpstr>
      <vt:lpstr>The parrot has learnt the most probable sounds I will use</vt:lpstr>
      <vt:lpstr>It chooses a sound based on how many times that sound has appeared in that context before</vt:lpstr>
      <vt:lpstr>A parrot does not understand what tea is or what a cup is. It just knows that the tea sound often goes after the cup of sound</vt:lpstr>
      <vt:lpstr>How does a Large Language Model AI work?</vt:lpstr>
      <vt:lpstr>Our super parrot can listen to lots of sounds from around the world</vt:lpstr>
      <vt:lpstr>Because it has listened in geography lessons it can now answer Geography questions</vt:lpstr>
      <vt:lpstr>Super Parrot does not understand what a river is or even what longest means. It just know that the sounds longest river is related to the sound Nile</vt:lpstr>
      <vt:lpstr>A Large language model (ChatGPT, Copilot, Gemini etc) don’t work with sounds they work with words.  Which words are statistically more likely to go next to other words  Longest river in the world is the Nile. </vt:lpstr>
      <vt:lpstr>A Large Language Model AI does NOT understand what the Nile is or what a river is. It just knows that the Nile word is associated with the word's longest river in the world.</vt:lpstr>
      <vt:lpstr>Stochastic Parrot </vt:lpstr>
      <vt:lpstr>A Large Language Model AI does NOT understand what the Nile is or what a river is. It just knows that the Nile word is associated with the word's longest river in the world.</vt:lpstr>
      <vt:lpstr>PowerPoint Presentation</vt:lpstr>
      <vt:lpstr>PowerPoint Presentation</vt:lpstr>
      <vt:lpstr>Knowing how AI work helps young people to ask critical questions and makes them less vulnerable to believing AI has human like traits.  They can treat it as a tool</vt:lpstr>
      <vt:lpstr>Interesting Articles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HIAS</dc:creator>
  <cp:lastModifiedBy>Philip Bagge</cp:lastModifiedBy>
  <cp:revision>163</cp:revision>
  <dcterms:created xsi:type="dcterms:W3CDTF">2023-04-27T13:13:25Z</dcterms:created>
  <dcterms:modified xsi:type="dcterms:W3CDTF">2025-06-09T09:24:21Z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0x010100A40DBD7A0811954987FF7A3EA9983527</vt:lpwstr>
  </property>
  <property fmtid="{D5CDD505-2E9C-101B-9397-08002B2CF9AE}" pid="3" name="_dlc_DocIdItemGuid">
    <vt:lpwstr>36c27f2d-84a4-4157-9ca6-2a19f87c957a</vt:lpwstr>
  </property>
  <property fmtid="{D5CDD505-2E9C-101B-9397-08002B2CF9AE}" pid="4" name="MediaServiceImageTags">
    <vt:lpwstr/>
  </property>
</Properties>
</file>